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9"/>
  </p:notesMasterIdLst>
  <p:sldIdLst>
    <p:sldId id="290" r:id="rId2"/>
    <p:sldId id="291" r:id="rId3"/>
    <p:sldId id="292" r:id="rId4"/>
    <p:sldId id="293" r:id="rId5"/>
    <p:sldId id="296" r:id="rId6"/>
    <p:sldId id="297" r:id="rId7"/>
    <p:sldId id="300" r:id="rId8"/>
    <p:sldId id="301" r:id="rId9"/>
    <p:sldId id="302" r:id="rId10"/>
    <p:sldId id="303" r:id="rId11"/>
    <p:sldId id="304" r:id="rId12"/>
    <p:sldId id="305" r:id="rId13"/>
    <p:sldId id="306" r:id="rId14"/>
    <p:sldId id="307" r:id="rId15"/>
    <p:sldId id="309" r:id="rId16"/>
    <p:sldId id="310" r:id="rId17"/>
    <p:sldId id="311" r:id="rId18"/>
    <p:sldId id="313" r:id="rId19"/>
    <p:sldId id="314" r:id="rId20"/>
    <p:sldId id="315" r:id="rId21"/>
    <p:sldId id="316" r:id="rId22"/>
    <p:sldId id="319" r:id="rId23"/>
    <p:sldId id="317" r:id="rId24"/>
    <p:sldId id="318" r:id="rId25"/>
    <p:sldId id="320" r:id="rId26"/>
    <p:sldId id="321" r:id="rId27"/>
    <p:sldId id="322" r:id="rId28"/>
    <p:sldId id="323" r:id="rId29"/>
    <p:sldId id="324" r:id="rId30"/>
    <p:sldId id="325" r:id="rId31"/>
    <p:sldId id="326" r:id="rId32"/>
    <p:sldId id="328" r:id="rId33"/>
    <p:sldId id="329" r:id="rId34"/>
    <p:sldId id="330" r:id="rId35"/>
    <p:sldId id="331" r:id="rId36"/>
    <p:sldId id="332" r:id="rId37"/>
    <p:sldId id="333" r:id="rId38"/>
    <p:sldId id="335" r:id="rId39"/>
    <p:sldId id="336" r:id="rId40"/>
    <p:sldId id="337" r:id="rId41"/>
    <p:sldId id="338" r:id="rId42"/>
    <p:sldId id="339" r:id="rId43"/>
    <p:sldId id="340" r:id="rId44"/>
    <p:sldId id="341" r:id="rId45"/>
    <p:sldId id="343" r:id="rId46"/>
    <p:sldId id="344" r:id="rId47"/>
    <p:sldId id="345" r:id="rId48"/>
    <p:sldId id="346" r:id="rId49"/>
    <p:sldId id="347" r:id="rId50"/>
    <p:sldId id="348" r:id="rId51"/>
    <p:sldId id="349" r:id="rId52"/>
    <p:sldId id="350" r:id="rId53"/>
    <p:sldId id="351" r:id="rId54"/>
    <p:sldId id="353" r:id="rId55"/>
    <p:sldId id="354" r:id="rId56"/>
    <p:sldId id="355" r:id="rId57"/>
    <p:sldId id="356" r:id="rId58"/>
    <p:sldId id="357" r:id="rId59"/>
    <p:sldId id="380" r:id="rId60"/>
    <p:sldId id="381" r:id="rId61"/>
    <p:sldId id="382" r:id="rId62"/>
    <p:sldId id="383" r:id="rId63"/>
    <p:sldId id="384" r:id="rId64"/>
    <p:sldId id="385" r:id="rId65"/>
    <p:sldId id="386" r:id="rId66"/>
    <p:sldId id="387" r:id="rId67"/>
    <p:sldId id="388" r:id="rId68"/>
    <p:sldId id="389" r:id="rId69"/>
    <p:sldId id="390" r:id="rId70"/>
    <p:sldId id="391" r:id="rId71"/>
    <p:sldId id="402" r:id="rId72"/>
    <p:sldId id="404" r:id="rId73"/>
    <p:sldId id="405" r:id="rId74"/>
    <p:sldId id="406" r:id="rId75"/>
    <p:sldId id="407" r:id="rId76"/>
    <p:sldId id="408" r:id="rId77"/>
    <p:sldId id="409" r:id="rId78"/>
    <p:sldId id="410" r:id="rId79"/>
    <p:sldId id="411" r:id="rId80"/>
    <p:sldId id="412" r:id="rId81"/>
    <p:sldId id="413" r:id="rId82"/>
    <p:sldId id="414" r:id="rId83"/>
    <p:sldId id="415" r:id="rId84"/>
    <p:sldId id="416" r:id="rId85"/>
    <p:sldId id="417" r:id="rId86"/>
    <p:sldId id="418" r:id="rId87"/>
    <p:sldId id="419" r:id="rId88"/>
    <p:sldId id="420" r:id="rId89"/>
    <p:sldId id="421" r:id="rId90"/>
    <p:sldId id="422" r:id="rId91"/>
    <p:sldId id="423" r:id="rId92"/>
    <p:sldId id="424" r:id="rId93"/>
    <p:sldId id="425" r:id="rId94"/>
    <p:sldId id="426" r:id="rId95"/>
    <p:sldId id="427" r:id="rId96"/>
    <p:sldId id="428" r:id="rId97"/>
    <p:sldId id="429" r:id="rId98"/>
    <p:sldId id="430" r:id="rId99"/>
    <p:sldId id="431" r:id="rId100"/>
    <p:sldId id="432" r:id="rId101"/>
    <p:sldId id="433" r:id="rId102"/>
    <p:sldId id="434" r:id="rId103"/>
    <p:sldId id="435" r:id="rId104"/>
    <p:sldId id="436" r:id="rId105"/>
    <p:sldId id="437" r:id="rId106"/>
    <p:sldId id="438" r:id="rId107"/>
    <p:sldId id="439" r:id="rId108"/>
    <p:sldId id="440" r:id="rId109"/>
    <p:sldId id="441" r:id="rId110"/>
    <p:sldId id="442" r:id="rId111"/>
    <p:sldId id="443" r:id="rId112"/>
    <p:sldId id="445" r:id="rId113"/>
    <p:sldId id="446" r:id="rId114"/>
    <p:sldId id="447" r:id="rId115"/>
    <p:sldId id="448" r:id="rId116"/>
    <p:sldId id="449" r:id="rId117"/>
    <p:sldId id="450" r:id="rId118"/>
    <p:sldId id="451" r:id="rId119"/>
    <p:sldId id="452" r:id="rId120"/>
    <p:sldId id="453" r:id="rId121"/>
    <p:sldId id="454" r:id="rId122"/>
    <p:sldId id="455" r:id="rId123"/>
    <p:sldId id="456" r:id="rId124"/>
    <p:sldId id="457" r:id="rId125"/>
    <p:sldId id="458" r:id="rId126"/>
    <p:sldId id="459" r:id="rId127"/>
    <p:sldId id="460" r:id="rId128"/>
    <p:sldId id="461" r:id="rId129"/>
    <p:sldId id="462" r:id="rId130"/>
    <p:sldId id="463" r:id="rId131"/>
    <p:sldId id="465" r:id="rId132"/>
    <p:sldId id="467" r:id="rId133"/>
    <p:sldId id="469" r:id="rId134"/>
    <p:sldId id="470" r:id="rId135"/>
    <p:sldId id="642" r:id="rId136"/>
    <p:sldId id="641" r:id="rId137"/>
    <p:sldId id="473" r:id="rId138"/>
    <p:sldId id="477" r:id="rId139"/>
    <p:sldId id="478" r:id="rId140"/>
    <p:sldId id="479" r:id="rId141"/>
    <p:sldId id="480" r:id="rId142"/>
    <p:sldId id="481" r:id="rId143"/>
    <p:sldId id="482" r:id="rId144"/>
    <p:sldId id="483" r:id="rId145"/>
    <p:sldId id="471" r:id="rId146"/>
    <p:sldId id="472" r:id="rId147"/>
    <p:sldId id="486" r:id="rId148"/>
    <p:sldId id="487" r:id="rId149"/>
    <p:sldId id="489" r:id="rId150"/>
    <p:sldId id="493" r:id="rId151"/>
    <p:sldId id="495" r:id="rId152"/>
    <p:sldId id="497" r:id="rId153"/>
    <p:sldId id="499" r:id="rId154"/>
    <p:sldId id="502" r:id="rId155"/>
    <p:sldId id="507" r:id="rId156"/>
    <p:sldId id="508" r:id="rId157"/>
    <p:sldId id="509" r:id="rId158"/>
    <p:sldId id="510" r:id="rId159"/>
    <p:sldId id="512" r:id="rId160"/>
    <p:sldId id="513" r:id="rId161"/>
    <p:sldId id="514" r:id="rId162"/>
    <p:sldId id="515" r:id="rId163"/>
    <p:sldId id="517" r:id="rId164"/>
    <p:sldId id="518" r:id="rId165"/>
    <p:sldId id="520" r:id="rId166"/>
    <p:sldId id="258" r:id="rId167"/>
    <p:sldId id="259" r:id="rId168"/>
    <p:sldId id="260" r:id="rId169"/>
    <p:sldId id="261" r:id="rId170"/>
    <p:sldId id="262" r:id="rId171"/>
    <p:sldId id="263" r:id="rId172"/>
    <p:sldId id="264" r:id="rId173"/>
    <p:sldId id="267" r:id="rId174"/>
    <p:sldId id="268" r:id="rId175"/>
    <p:sldId id="269" r:id="rId176"/>
    <p:sldId id="270" r:id="rId177"/>
    <p:sldId id="271" r:id="rId178"/>
    <p:sldId id="272" r:id="rId179"/>
    <p:sldId id="275" r:id="rId180"/>
    <p:sldId id="276" r:id="rId181"/>
    <p:sldId id="277" r:id="rId182"/>
    <p:sldId id="278" r:id="rId183"/>
    <p:sldId id="279" r:id="rId184"/>
    <p:sldId id="280" r:id="rId185"/>
    <p:sldId id="643" r:id="rId186"/>
    <p:sldId id="282" r:id="rId187"/>
    <p:sldId id="283" r:id="rId188"/>
    <p:sldId id="284" r:id="rId189"/>
    <p:sldId id="638" r:id="rId190"/>
    <p:sldId id="639" r:id="rId191"/>
    <p:sldId id="285" r:id="rId192"/>
    <p:sldId id="286" r:id="rId193"/>
    <p:sldId id="287" r:id="rId194"/>
    <p:sldId id="288" r:id="rId195"/>
    <p:sldId id="374" r:id="rId196"/>
    <p:sldId id="640" r:id="rId197"/>
    <p:sldId id="289" r:id="rId198"/>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4593" autoAdjust="0"/>
    <p:restoredTop sz="86445" autoAdjust="0"/>
  </p:normalViewPr>
  <p:slideViewPr>
    <p:cSldViewPr>
      <p:cViewPr>
        <p:scale>
          <a:sx n="60" d="100"/>
          <a:sy n="60" d="100"/>
        </p:scale>
        <p:origin x="-1386" y="-384"/>
      </p:cViewPr>
      <p:guideLst>
        <p:guide orient="horz" pos="2160"/>
        <p:guide pos="2880"/>
      </p:guideLst>
    </p:cSldViewPr>
  </p:slideViewPr>
  <p:outlineViewPr>
    <p:cViewPr>
      <p:scale>
        <a:sx n="33" d="100"/>
        <a:sy n="33" d="100"/>
      </p:scale>
      <p:origin x="0" y="217552"/>
    </p:cViewPr>
  </p:outlineViewPr>
  <p:notesTextViewPr>
    <p:cViewPr>
      <p:scale>
        <a:sx n="1" d="1"/>
        <a:sy n="1" d="1"/>
      </p:scale>
      <p:origin x="0" y="0"/>
    </p:cViewPr>
  </p:notesTextViewPr>
  <p:sorterViewPr>
    <p:cViewPr>
      <p:scale>
        <a:sx n="95" d="100"/>
        <a:sy n="95" d="100"/>
      </p:scale>
      <p:origin x="0" y="4429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slide" Target="slides/slide195.xml"/><Relationship Id="rId200"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1"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notesMaster" Target="notesMasters/notesMaster1.xml"/><Relationship Id="rId20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4A37E7-90A7-496C-AD82-1CF669CC6FE9}" type="datetimeFigureOut">
              <a:rPr lang="pl-PL" smtClean="0"/>
              <a:pPr/>
              <a:t>2017-03-28</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34A13A-3717-4F6B-B46F-CEBA11BE0A8B}" type="slidenum">
              <a:rPr lang="pl-PL" smtClean="0"/>
              <a:pPr/>
              <a:t>‹#›</a:t>
            </a:fld>
            <a:endParaRPr lang="pl-PL"/>
          </a:p>
        </p:txBody>
      </p:sp>
    </p:spTree>
    <p:extLst>
      <p:ext uri="{BB962C8B-B14F-4D97-AF65-F5344CB8AC3E}">
        <p14:creationId xmlns:p14="http://schemas.microsoft.com/office/powerpoint/2010/main" val="2597142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10"/>
          </p:nvPr>
        </p:nvSpPr>
        <p:spPr/>
        <p:txBody>
          <a:bodyPr/>
          <a:lstStyle/>
          <a:p>
            <a:fld id="{D2118752-865A-4F89-B0D1-10045E44F851}" type="slidenum">
              <a:rPr lang="pl-PL" smtClean="0"/>
              <a:pPr/>
              <a:t>194</a:t>
            </a:fld>
            <a:endParaRPr lang="pl-PL"/>
          </a:p>
        </p:txBody>
      </p:sp>
    </p:spTree>
    <p:extLst>
      <p:ext uri="{BB962C8B-B14F-4D97-AF65-F5344CB8AC3E}">
        <p14:creationId xmlns:p14="http://schemas.microsoft.com/office/powerpoint/2010/main" val="3723914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2016E2D9-E622-4ECC-A66C-9F31F64C22E6}" type="datetimeFigureOut">
              <a:rPr lang="pl-PL" smtClean="0"/>
              <a:pPr/>
              <a:t>2017-03-28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B25FE2C-5011-4D01-A405-3A5A9F3F1491}" type="slidenum">
              <a:rPr lang="pl-PL" smtClean="0"/>
              <a:pPr/>
              <a:t>‹#›</a:t>
            </a:fld>
            <a:endParaRPr lang="pl-PL"/>
          </a:p>
        </p:txBody>
      </p:sp>
    </p:spTree>
    <p:extLst>
      <p:ext uri="{BB962C8B-B14F-4D97-AF65-F5344CB8AC3E}">
        <p14:creationId xmlns:p14="http://schemas.microsoft.com/office/powerpoint/2010/main" val="3450234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2016E2D9-E622-4ECC-A66C-9F31F64C22E6}" type="datetimeFigureOut">
              <a:rPr lang="pl-PL" smtClean="0"/>
              <a:pPr/>
              <a:t>2017-03-28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B25FE2C-5011-4D01-A405-3A5A9F3F1491}" type="slidenum">
              <a:rPr lang="pl-PL" smtClean="0"/>
              <a:pPr/>
              <a:t>‹#›</a:t>
            </a:fld>
            <a:endParaRPr lang="pl-PL"/>
          </a:p>
        </p:txBody>
      </p:sp>
    </p:spTree>
    <p:extLst>
      <p:ext uri="{BB962C8B-B14F-4D97-AF65-F5344CB8AC3E}">
        <p14:creationId xmlns:p14="http://schemas.microsoft.com/office/powerpoint/2010/main" val="13158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2016E2D9-E622-4ECC-A66C-9F31F64C22E6}" type="datetimeFigureOut">
              <a:rPr lang="pl-PL" smtClean="0"/>
              <a:pPr/>
              <a:t>2017-03-28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B25FE2C-5011-4D01-A405-3A5A9F3F1491}" type="slidenum">
              <a:rPr lang="pl-PL" smtClean="0"/>
              <a:pPr/>
              <a:t>‹#›</a:t>
            </a:fld>
            <a:endParaRPr lang="pl-PL"/>
          </a:p>
        </p:txBody>
      </p:sp>
    </p:spTree>
    <p:extLst>
      <p:ext uri="{BB962C8B-B14F-4D97-AF65-F5344CB8AC3E}">
        <p14:creationId xmlns:p14="http://schemas.microsoft.com/office/powerpoint/2010/main" val="1942331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ytuł i 4 elementy zawartości">
    <p:spTree>
      <p:nvGrpSpPr>
        <p:cNvPr id="1" name=""/>
        <p:cNvGrpSpPr/>
        <p:nvPr/>
      </p:nvGrpSpPr>
      <p:grpSpPr>
        <a:xfrm>
          <a:off x="0" y="0"/>
          <a:ext cx="0" cy="0"/>
          <a:chOff x="0" y="0"/>
          <a:chExt cx="0" cy="0"/>
        </a:xfrm>
      </p:grpSpPr>
      <p:sp>
        <p:nvSpPr>
          <p:cNvPr id="2" name="Tytuł 1"/>
          <p:cNvSpPr>
            <a:spLocks noGrp="1"/>
          </p:cNvSpPr>
          <p:nvPr>
            <p:ph type="title" sz="quarter"/>
          </p:nvPr>
        </p:nvSpPr>
        <p:spPr>
          <a:xfrm>
            <a:off x="457200" y="277813"/>
            <a:ext cx="8229600" cy="1139825"/>
          </a:xfrm>
        </p:spPr>
        <p:txBody>
          <a:bodyPr/>
          <a:lstStyle/>
          <a:p>
            <a:r>
              <a:rPr lang="pl-PL" smtClean="0"/>
              <a:t>Kliknij, aby edytować styl</a:t>
            </a:r>
            <a:endParaRPr lang="pl-PL"/>
          </a:p>
        </p:txBody>
      </p:sp>
      <p:sp>
        <p:nvSpPr>
          <p:cNvPr id="3" name="Symbol zastępczy zawartości 2"/>
          <p:cNvSpPr>
            <a:spLocks noGrp="1"/>
          </p:cNvSpPr>
          <p:nvPr>
            <p:ph sz="quarter" idx="1"/>
          </p:nvPr>
        </p:nvSpPr>
        <p:spPr>
          <a:xfrm>
            <a:off x="457200" y="1600200"/>
            <a:ext cx="4038600" cy="218916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quarter" idx="2"/>
          </p:nvPr>
        </p:nvSpPr>
        <p:spPr>
          <a:xfrm>
            <a:off x="4648200" y="1600200"/>
            <a:ext cx="4038600" cy="218916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zawartości 4"/>
          <p:cNvSpPr>
            <a:spLocks noGrp="1"/>
          </p:cNvSpPr>
          <p:nvPr>
            <p:ph sz="quarter" idx="3"/>
          </p:nvPr>
        </p:nvSpPr>
        <p:spPr>
          <a:xfrm>
            <a:off x="457200" y="3941763"/>
            <a:ext cx="4038600" cy="2189162"/>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zawartości 5"/>
          <p:cNvSpPr>
            <a:spLocks noGrp="1"/>
          </p:cNvSpPr>
          <p:nvPr>
            <p:ph sz="quarter" idx="4"/>
          </p:nvPr>
        </p:nvSpPr>
        <p:spPr>
          <a:xfrm>
            <a:off x="4648200" y="3941763"/>
            <a:ext cx="4038600" cy="2189162"/>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Rectangle 19"/>
          <p:cNvSpPr>
            <a:spLocks noGrp="1" noChangeArrowheads="1"/>
          </p:cNvSpPr>
          <p:nvPr>
            <p:ph type="dt" sz="half" idx="10"/>
          </p:nvPr>
        </p:nvSpPr>
        <p:spPr/>
        <p:txBody>
          <a:bodyPr/>
          <a:lstStyle>
            <a:lvl1pPr>
              <a:defRPr/>
            </a:lvl1pPr>
          </a:lstStyle>
          <a:p>
            <a:pPr>
              <a:defRPr/>
            </a:pPr>
            <a:endParaRPr lang="pl-PL"/>
          </a:p>
        </p:txBody>
      </p:sp>
      <p:sp>
        <p:nvSpPr>
          <p:cNvPr id="8" name="Rectangle 20"/>
          <p:cNvSpPr>
            <a:spLocks noGrp="1" noChangeArrowheads="1"/>
          </p:cNvSpPr>
          <p:nvPr>
            <p:ph type="ftr" sz="quarter" idx="11"/>
          </p:nvPr>
        </p:nvSpPr>
        <p:spPr/>
        <p:txBody>
          <a:bodyPr/>
          <a:lstStyle>
            <a:lvl1pPr>
              <a:defRPr/>
            </a:lvl1pPr>
          </a:lstStyle>
          <a:p>
            <a:pPr>
              <a:defRPr/>
            </a:pPr>
            <a:endParaRPr lang="pl-PL"/>
          </a:p>
        </p:txBody>
      </p:sp>
      <p:sp>
        <p:nvSpPr>
          <p:cNvPr id="9" name="Rectangle 21"/>
          <p:cNvSpPr>
            <a:spLocks noGrp="1" noChangeArrowheads="1"/>
          </p:cNvSpPr>
          <p:nvPr>
            <p:ph type="sldNum" sz="quarter" idx="12"/>
          </p:nvPr>
        </p:nvSpPr>
        <p:spPr/>
        <p:txBody>
          <a:bodyPr/>
          <a:lstStyle>
            <a:lvl1pPr>
              <a:defRPr/>
            </a:lvl1pPr>
          </a:lstStyle>
          <a:p>
            <a:pPr>
              <a:defRPr/>
            </a:pPr>
            <a:fld id="{AB54CDAB-3D5D-42A5-AAF4-348485B8F53D}" type="slidenum">
              <a:rPr lang="pl-PL"/>
              <a:pPr>
                <a:defRPr/>
              </a:pPr>
              <a:t>‹#›</a:t>
            </a:fld>
            <a:endParaRPr lang="pl-PL"/>
          </a:p>
        </p:txBody>
      </p:sp>
    </p:spTree>
    <p:extLst>
      <p:ext uri="{BB962C8B-B14F-4D97-AF65-F5344CB8AC3E}">
        <p14:creationId xmlns:p14="http://schemas.microsoft.com/office/powerpoint/2010/main" val="23311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2016E2D9-E622-4ECC-A66C-9F31F64C22E6}" type="datetimeFigureOut">
              <a:rPr lang="pl-PL" smtClean="0"/>
              <a:pPr/>
              <a:t>2017-03-28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B25FE2C-5011-4D01-A405-3A5A9F3F1491}" type="slidenum">
              <a:rPr lang="pl-PL" smtClean="0"/>
              <a:pPr/>
              <a:t>‹#›</a:t>
            </a:fld>
            <a:endParaRPr lang="pl-PL"/>
          </a:p>
        </p:txBody>
      </p:sp>
    </p:spTree>
    <p:extLst>
      <p:ext uri="{BB962C8B-B14F-4D97-AF65-F5344CB8AC3E}">
        <p14:creationId xmlns:p14="http://schemas.microsoft.com/office/powerpoint/2010/main" val="2696534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2016E2D9-E622-4ECC-A66C-9F31F64C22E6}" type="datetimeFigureOut">
              <a:rPr lang="pl-PL" smtClean="0"/>
              <a:pPr/>
              <a:t>2017-03-28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B25FE2C-5011-4D01-A405-3A5A9F3F1491}" type="slidenum">
              <a:rPr lang="pl-PL" smtClean="0"/>
              <a:pPr/>
              <a:t>‹#›</a:t>
            </a:fld>
            <a:endParaRPr lang="pl-PL"/>
          </a:p>
        </p:txBody>
      </p:sp>
    </p:spTree>
    <p:extLst>
      <p:ext uri="{BB962C8B-B14F-4D97-AF65-F5344CB8AC3E}">
        <p14:creationId xmlns:p14="http://schemas.microsoft.com/office/powerpoint/2010/main" val="3850337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2016E2D9-E622-4ECC-A66C-9F31F64C22E6}" type="datetimeFigureOut">
              <a:rPr lang="pl-PL" smtClean="0"/>
              <a:pPr/>
              <a:t>2017-03-28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6B25FE2C-5011-4D01-A405-3A5A9F3F1491}" type="slidenum">
              <a:rPr lang="pl-PL" smtClean="0"/>
              <a:pPr/>
              <a:t>‹#›</a:t>
            </a:fld>
            <a:endParaRPr lang="pl-PL"/>
          </a:p>
        </p:txBody>
      </p:sp>
    </p:spTree>
    <p:extLst>
      <p:ext uri="{BB962C8B-B14F-4D97-AF65-F5344CB8AC3E}">
        <p14:creationId xmlns:p14="http://schemas.microsoft.com/office/powerpoint/2010/main" val="3712485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2016E2D9-E622-4ECC-A66C-9F31F64C22E6}" type="datetimeFigureOut">
              <a:rPr lang="pl-PL" smtClean="0"/>
              <a:pPr/>
              <a:t>2017-03-28</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6B25FE2C-5011-4D01-A405-3A5A9F3F1491}" type="slidenum">
              <a:rPr lang="pl-PL" smtClean="0"/>
              <a:pPr/>
              <a:t>‹#›</a:t>
            </a:fld>
            <a:endParaRPr lang="pl-PL"/>
          </a:p>
        </p:txBody>
      </p:sp>
    </p:spTree>
    <p:extLst>
      <p:ext uri="{BB962C8B-B14F-4D97-AF65-F5344CB8AC3E}">
        <p14:creationId xmlns:p14="http://schemas.microsoft.com/office/powerpoint/2010/main" val="1514412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2016E2D9-E622-4ECC-A66C-9F31F64C22E6}" type="datetimeFigureOut">
              <a:rPr lang="pl-PL" smtClean="0"/>
              <a:pPr/>
              <a:t>2017-03-28</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6B25FE2C-5011-4D01-A405-3A5A9F3F1491}" type="slidenum">
              <a:rPr lang="pl-PL" smtClean="0"/>
              <a:pPr/>
              <a:t>‹#›</a:t>
            </a:fld>
            <a:endParaRPr lang="pl-PL"/>
          </a:p>
        </p:txBody>
      </p:sp>
    </p:spTree>
    <p:extLst>
      <p:ext uri="{BB962C8B-B14F-4D97-AF65-F5344CB8AC3E}">
        <p14:creationId xmlns:p14="http://schemas.microsoft.com/office/powerpoint/2010/main" val="2990593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2016E2D9-E622-4ECC-A66C-9F31F64C22E6}" type="datetimeFigureOut">
              <a:rPr lang="pl-PL" smtClean="0"/>
              <a:pPr/>
              <a:t>2017-03-28</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6B25FE2C-5011-4D01-A405-3A5A9F3F1491}" type="slidenum">
              <a:rPr lang="pl-PL" smtClean="0"/>
              <a:pPr/>
              <a:t>‹#›</a:t>
            </a:fld>
            <a:endParaRPr lang="pl-PL"/>
          </a:p>
        </p:txBody>
      </p:sp>
    </p:spTree>
    <p:extLst>
      <p:ext uri="{BB962C8B-B14F-4D97-AF65-F5344CB8AC3E}">
        <p14:creationId xmlns:p14="http://schemas.microsoft.com/office/powerpoint/2010/main" val="1929092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2016E2D9-E622-4ECC-A66C-9F31F64C22E6}" type="datetimeFigureOut">
              <a:rPr lang="pl-PL" smtClean="0"/>
              <a:pPr/>
              <a:t>2017-03-28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6B25FE2C-5011-4D01-A405-3A5A9F3F1491}" type="slidenum">
              <a:rPr lang="pl-PL" smtClean="0"/>
              <a:pPr/>
              <a:t>‹#›</a:t>
            </a:fld>
            <a:endParaRPr lang="pl-PL"/>
          </a:p>
        </p:txBody>
      </p:sp>
    </p:spTree>
    <p:extLst>
      <p:ext uri="{BB962C8B-B14F-4D97-AF65-F5344CB8AC3E}">
        <p14:creationId xmlns:p14="http://schemas.microsoft.com/office/powerpoint/2010/main" val="139026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2016E2D9-E622-4ECC-A66C-9F31F64C22E6}" type="datetimeFigureOut">
              <a:rPr lang="pl-PL" smtClean="0"/>
              <a:pPr/>
              <a:t>2017-03-28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6B25FE2C-5011-4D01-A405-3A5A9F3F1491}" type="slidenum">
              <a:rPr lang="pl-PL" smtClean="0"/>
              <a:pPr/>
              <a:t>‹#›</a:t>
            </a:fld>
            <a:endParaRPr lang="pl-PL"/>
          </a:p>
        </p:txBody>
      </p:sp>
    </p:spTree>
    <p:extLst>
      <p:ext uri="{BB962C8B-B14F-4D97-AF65-F5344CB8AC3E}">
        <p14:creationId xmlns:p14="http://schemas.microsoft.com/office/powerpoint/2010/main" val="376004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60000"/>
            <a:lumOff val="40000"/>
            <a:alpha val="32000"/>
          </a:schemeClr>
        </a:soli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16E2D9-E622-4ECC-A66C-9F31F64C22E6}" type="datetimeFigureOut">
              <a:rPr lang="pl-PL" smtClean="0"/>
              <a:pPr/>
              <a:t>2017-03-28</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5FE2C-5011-4D01-A405-3A5A9F3F1491}" type="slidenum">
              <a:rPr lang="pl-PL" smtClean="0"/>
              <a:pPr/>
              <a:t>‹#›</a:t>
            </a:fld>
            <a:endParaRPr lang="pl-PL"/>
          </a:p>
        </p:txBody>
      </p:sp>
    </p:spTree>
    <p:extLst>
      <p:ext uri="{BB962C8B-B14F-4D97-AF65-F5344CB8AC3E}">
        <p14:creationId xmlns:p14="http://schemas.microsoft.com/office/powerpoint/2010/main" val="2570977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1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11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image" Target="../media/image116.jpeg"/></Relationships>
</file>

<file path=ppt/slides/_rels/slide11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image" Target="../media/image119.jpeg"/></Relationships>
</file>

<file path=ppt/slides/_rels/slide11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11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125.jpeg"/><Relationship Id="rId4" Type="http://schemas.openxmlformats.org/officeDocument/2006/relationships/image" Target="../media/image124.jpeg"/></Relationships>
</file>

<file path=ppt/slides/_rels/slide11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image" Target="../media/image128.jpeg"/></Relationships>
</file>

<file path=ppt/slides/_rels/slide11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11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133.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jpeg"/></Relationships>
</file>

<file path=ppt/slides/_rels/slide12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12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12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 Id="rId5" Type="http://schemas.openxmlformats.org/officeDocument/2006/relationships/image" Target="../media/image151.jpeg"/><Relationship Id="rId4" Type="http://schemas.openxmlformats.org/officeDocument/2006/relationships/image" Target="../media/image1.jpeg"/></Relationships>
</file>

<file path=ppt/slides/_rels/slide13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jpeg"/><Relationship Id="rId4" Type="http://schemas.openxmlformats.org/officeDocument/2006/relationships/image" Target="../media/image154.jpeg"/></Relationships>
</file>

<file path=ppt/slides/_rels/slide13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7.tiff"/><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8.png"/><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1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171.jpeg"/><Relationship Id="rId7" Type="http://schemas.openxmlformats.org/officeDocument/2006/relationships/image" Target="../media/image175.jpeg"/><Relationship Id="rId2" Type="http://schemas.openxmlformats.org/officeDocument/2006/relationships/image" Target="../media/image170.jpeg"/><Relationship Id="rId1" Type="http://schemas.openxmlformats.org/officeDocument/2006/relationships/slideLayout" Target="../slideLayouts/slideLayout12.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5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15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181.jpeg"/><Relationship Id="rId4" Type="http://schemas.openxmlformats.org/officeDocument/2006/relationships/image" Target="../media/image180.jpeg"/></Relationships>
</file>

<file path=ppt/slides/_rels/slide15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185.jpeg"/><Relationship Id="rId4" Type="http://schemas.openxmlformats.org/officeDocument/2006/relationships/image" Target="../media/image184.jpeg"/></Relationships>
</file>

<file path=ppt/slides/_rels/slide15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189.jpeg"/><Relationship Id="rId4" Type="http://schemas.openxmlformats.org/officeDocument/2006/relationships/image" Target="../media/image188.jpeg"/></Relationships>
</file>

<file path=ppt/slides/_rels/slide154.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193.png"/><Relationship Id="rId4" Type="http://schemas.openxmlformats.org/officeDocument/2006/relationships/image" Target="../media/image192.png"/></Relationships>
</file>

<file path=ppt/slides/_rels/slide15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197.jpeg"/><Relationship Id="rId4" Type="http://schemas.openxmlformats.org/officeDocument/2006/relationships/image" Target="../media/image196.jpeg"/></Relationships>
</file>

<file path=ppt/slides/_rels/slide15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201.jpeg"/><Relationship Id="rId4" Type="http://schemas.openxmlformats.org/officeDocument/2006/relationships/image" Target="../media/image200.jpeg"/></Relationships>
</file>

<file path=ppt/slides/_rels/slide15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15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205.jpeg"/><Relationship Id="rId7" Type="http://schemas.openxmlformats.org/officeDocument/2006/relationships/image" Target="../media/image209.jpeg"/><Relationship Id="rId2" Type="http://schemas.openxmlformats.org/officeDocument/2006/relationships/image" Target="../media/image204.png"/><Relationship Id="rId1" Type="http://schemas.openxmlformats.org/officeDocument/2006/relationships/slideLayout" Target="../slideLayouts/slideLayout12.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png"/></Relationships>
</file>

<file path=ppt/slides/_rels/slide15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213.jpeg"/><Relationship Id="rId4" Type="http://schemas.openxmlformats.org/officeDocument/2006/relationships/image" Target="../media/image212.jpe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217.jpeg"/><Relationship Id="rId4" Type="http://schemas.openxmlformats.org/officeDocument/2006/relationships/image" Target="../media/image216.jpeg"/></Relationships>
</file>

<file path=ppt/slides/_rels/slide16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image" Target="../media/image220.jpeg"/></Relationships>
</file>

<file path=ppt/slides/_rels/slide16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222.jpeg"/><Relationship Id="rId7" Type="http://schemas.openxmlformats.org/officeDocument/2006/relationships/image" Target="../media/image226.jpeg"/><Relationship Id="rId2" Type="http://schemas.openxmlformats.org/officeDocument/2006/relationships/image" Target="../media/image221.jpeg"/><Relationship Id="rId1" Type="http://schemas.openxmlformats.org/officeDocument/2006/relationships/slideLayout" Target="../slideLayouts/slideLayout12.xml"/><Relationship Id="rId6" Type="http://schemas.openxmlformats.org/officeDocument/2006/relationships/image" Target="../media/image225.jpeg"/><Relationship Id="rId5" Type="http://schemas.openxmlformats.org/officeDocument/2006/relationships/image" Target="../media/image224.jpeg"/><Relationship Id="rId4" Type="http://schemas.openxmlformats.org/officeDocument/2006/relationships/image" Target="../media/image223.jpeg"/></Relationships>
</file>

<file path=ppt/slides/_rels/slide16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230.jpeg"/><Relationship Id="rId4" Type="http://schemas.openxmlformats.org/officeDocument/2006/relationships/image" Target="../media/image229.jpeg"/></Relationships>
</file>

<file path=ppt/slides/_rels/slide16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232.jpeg"/><Relationship Id="rId7" Type="http://schemas.openxmlformats.org/officeDocument/2006/relationships/image" Target="../media/image236.jpeg"/><Relationship Id="rId2" Type="http://schemas.openxmlformats.org/officeDocument/2006/relationships/image" Target="../media/image231.jpeg"/><Relationship Id="rId1" Type="http://schemas.openxmlformats.org/officeDocument/2006/relationships/slideLayout" Target="../slideLayouts/slideLayout12.xml"/><Relationship Id="rId6" Type="http://schemas.openxmlformats.org/officeDocument/2006/relationships/image" Target="../media/image235.png"/><Relationship Id="rId5" Type="http://schemas.openxmlformats.org/officeDocument/2006/relationships/image" Target="../media/image234.jpeg"/><Relationship Id="rId4" Type="http://schemas.openxmlformats.org/officeDocument/2006/relationships/image" Target="../media/image233.jpeg"/></Relationships>
</file>

<file path=ppt/slides/_rels/slide165.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240.jpeg"/><Relationship Id="rId4" Type="http://schemas.openxmlformats.org/officeDocument/2006/relationships/image" Target="../media/image239.jpeg"/></Relationships>
</file>

<file path=ppt/slides/_rels/slide1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43.jpeg"/><Relationship Id="rId1" Type="http://schemas.openxmlformats.org/officeDocument/2006/relationships/slideLayout" Target="../slideLayouts/slideLayout2.xml"/><Relationship Id="rId4" Type="http://schemas.openxmlformats.org/officeDocument/2006/relationships/image" Target="../media/image244.jpeg"/></Relationships>
</file>

<file path=ppt/slides/_rels/slide174.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46.png"/></Relationships>
</file>

<file path=ppt/slides/_rels/slide175.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80.xml.rels><?xml version="1.0" encoding="UTF-8" standalone="yes"?>
<Relationships xmlns="http://schemas.openxmlformats.org/package/2006/relationships"><Relationship Id="rId3" Type="http://schemas.openxmlformats.org/officeDocument/2006/relationships/image" Target="../media/image248.tif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51.jpeg"/><Relationship Id="rId5" Type="http://schemas.openxmlformats.org/officeDocument/2006/relationships/image" Target="../media/image250.png"/><Relationship Id="rId4" Type="http://schemas.openxmlformats.org/officeDocument/2006/relationships/image" Target="../media/image249.tiff"/></Relationships>
</file>

<file path=ppt/slides/_rels/slide181.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54.jpeg"/></Relationships>
</file>

<file path=ppt/slides/_rels/slide1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87.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jpe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59.jpeg"/></Relationships>
</file>

<file path=ppt/slides/_rels/slide1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2.xml"/><Relationship Id="rId4" Type="http://schemas.openxmlformats.org/officeDocument/2006/relationships/image" Target="../media/image262.png"/></Relationships>
</file>

<file path=ppt/slides/_rels/slide19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6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50.png"/><Relationship Id="rId4" Type="http://schemas.openxmlformats.org/officeDocument/2006/relationships/image" Target="../media/image49.png"/></Relationships>
</file>

<file path=ppt/slides/_rels/slide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1.jpe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image" Target="../media/image72.jpeg"/></Relationships>
</file>

<file path=ppt/slides/_rels/slide8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94.jpeg"/><Relationship Id="rId4" Type="http://schemas.openxmlformats.org/officeDocument/2006/relationships/image" Target="../media/image93.jpeg"/></Relationships>
</file>

<file path=ppt/slides/_rels/slide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988840"/>
            <a:ext cx="7772400" cy="1470025"/>
          </a:xfrm>
        </p:spPr>
        <p:txBody>
          <a:bodyPr>
            <a:normAutofit fontScale="90000"/>
          </a:bodyPr>
          <a:lstStyle/>
          <a:p>
            <a:r>
              <a:rPr lang="pl-PL" sz="3100" dirty="0" smtClean="0"/>
              <a:t>Dr hab. n. med. Andrzej Bieniek</a:t>
            </a:r>
            <a:br>
              <a:rPr lang="pl-PL" sz="3100" dirty="0" smtClean="0"/>
            </a:br>
            <a:r>
              <a:rPr lang="pl-PL" sz="3100" dirty="0" smtClean="0"/>
              <a:t>Dr n. med. Zdzisław Woźniak</a:t>
            </a:r>
            <a:br>
              <a:rPr lang="pl-PL" sz="3100" dirty="0" smtClean="0"/>
            </a:br>
            <a:r>
              <a:rPr lang="pl-PL" sz="3100" dirty="0" smtClean="0"/>
              <a:t>Dr n. med. mgr. inż. Maria Kozioł </a:t>
            </a:r>
            <a:r>
              <a:rPr lang="pl-PL" sz="5300" dirty="0" smtClean="0"/>
              <a:t/>
            </a:r>
            <a:br>
              <a:rPr lang="pl-PL" sz="5300" dirty="0" smtClean="0"/>
            </a:br>
            <a:r>
              <a:rPr lang="pl-PL" sz="5300" dirty="0" smtClean="0"/>
              <a:t/>
            </a:r>
            <a:br>
              <a:rPr lang="pl-PL" sz="5300" dirty="0" smtClean="0"/>
            </a:br>
            <a:r>
              <a:rPr lang="pl-PL" sz="8000" dirty="0" smtClean="0"/>
              <a:t>Kurs chirurgii mikrograficznej </a:t>
            </a:r>
            <a:br>
              <a:rPr lang="pl-PL" sz="8000" dirty="0" smtClean="0"/>
            </a:br>
            <a:r>
              <a:rPr lang="pl-PL" sz="8000" dirty="0" smtClean="0"/>
              <a:t>Mohsa</a:t>
            </a:r>
            <a:endParaRPr lang="pl-PL" sz="8000" dirty="0"/>
          </a:p>
        </p:txBody>
      </p:sp>
      <p:sp>
        <p:nvSpPr>
          <p:cNvPr id="3" name="Subtitle 2"/>
          <p:cNvSpPr>
            <a:spLocks noGrp="1"/>
          </p:cNvSpPr>
          <p:nvPr>
            <p:ph type="subTitle" idx="1"/>
          </p:nvPr>
        </p:nvSpPr>
        <p:spPr/>
        <p:txBody>
          <a:bodyPr/>
          <a:lstStyle/>
          <a:p>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876256" y="188640"/>
            <a:ext cx="2211437" cy="432048"/>
          </a:xfrm>
          <a:prstGeom prst="rect">
            <a:avLst/>
          </a:prstGeom>
          <a:noFill/>
          <a:ln w="9525">
            <a:noFill/>
            <a:miter lim="800000"/>
            <a:headEnd/>
            <a:tailEnd/>
          </a:ln>
        </p:spPr>
      </p:pic>
      <p:sp>
        <p:nvSpPr>
          <p:cNvPr id="11" name="TextBox 10"/>
          <p:cNvSpPr txBox="1"/>
          <p:nvPr/>
        </p:nvSpPr>
        <p:spPr>
          <a:xfrm>
            <a:off x="827584" y="6093296"/>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18798307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rrowheads="1"/>
          </p:cNvSpPr>
          <p:nvPr>
            <p:ph type="title"/>
          </p:nvPr>
        </p:nvSpPr>
        <p:spPr>
          <a:xfrm>
            <a:off x="302840" y="269776"/>
            <a:ext cx="8229600" cy="1143000"/>
          </a:xfrm>
        </p:spPr>
        <p:txBody>
          <a:bodyPr>
            <a:normAutofit fontScale="90000"/>
          </a:bodyPr>
          <a:lstStyle/>
          <a:p>
            <a:pPr algn="l" eaLnBrk="1" hangingPunct="1">
              <a:defRPr/>
            </a:pPr>
            <a:r>
              <a:rPr lang="pl-PL" sz="3600" dirty="0" smtClean="0"/>
              <a:t/>
            </a:r>
            <a:br>
              <a:rPr lang="pl-PL" sz="3600" dirty="0" smtClean="0"/>
            </a:br>
            <a:r>
              <a:rPr lang="pl-PL" sz="3600" dirty="0"/>
              <a:t/>
            </a:r>
            <a:br>
              <a:rPr lang="pl-PL" sz="3600" dirty="0"/>
            </a:br>
            <a:r>
              <a:rPr lang="pl-PL" sz="3600" dirty="0" smtClean="0"/>
              <a:t>Metody leczenia nowotworów skóry</a:t>
            </a:r>
            <a:br>
              <a:rPr lang="pl-PL" sz="3600" dirty="0" smtClean="0"/>
            </a:br>
            <a:endParaRPr lang="en-US" sz="3600" dirty="0" smtClean="0"/>
          </a:p>
        </p:txBody>
      </p:sp>
      <p:sp>
        <p:nvSpPr>
          <p:cNvPr id="169987" name="Rectangle 3"/>
          <p:cNvSpPr>
            <a:spLocks noGrp="1" noChangeArrowheads="1"/>
          </p:cNvSpPr>
          <p:nvPr>
            <p:ph type="body" idx="1"/>
          </p:nvPr>
        </p:nvSpPr>
        <p:spPr>
          <a:xfrm>
            <a:off x="576064" y="1988840"/>
            <a:ext cx="8964488" cy="5688632"/>
          </a:xfrm>
        </p:spPr>
        <p:txBody>
          <a:bodyPr>
            <a:normAutofit/>
          </a:bodyPr>
          <a:lstStyle/>
          <a:p>
            <a:pPr eaLnBrk="1" hangingPunct="1">
              <a:lnSpc>
                <a:spcPct val="90000"/>
              </a:lnSpc>
              <a:buClr>
                <a:schemeClr val="accent1"/>
              </a:buClr>
              <a:buFont typeface="Wingdings" pitchFamily="2" charset="2"/>
              <a:buChar char="§"/>
              <a:defRPr/>
            </a:pPr>
            <a:r>
              <a:rPr lang="pl-PL" sz="2400" b="1" dirty="0" smtClean="0"/>
              <a:t>„klasyczne” wycięcie chirurgiczne</a:t>
            </a:r>
          </a:p>
          <a:p>
            <a:pPr eaLnBrk="1" hangingPunct="1">
              <a:lnSpc>
                <a:spcPct val="90000"/>
              </a:lnSpc>
              <a:buClr>
                <a:schemeClr val="accent1"/>
              </a:buClr>
              <a:buFont typeface="Wingdings" pitchFamily="2" charset="2"/>
              <a:buChar char="§"/>
              <a:defRPr/>
            </a:pPr>
            <a:r>
              <a:rPr lang="pl-PL" sz="2400" b="1" dirty="0" smtClean="0"/>
              <a:t>kriochirurgia</a:t>
            </a:r>
          </a:p>
          <a:p>
            <a:pPr>
              <a:lnSpc>
                <a:spcPct val="90000"/>
              </a:lnSpc>
              <a:buClr>
                <a:schemeClr val="accent1"/>
              </a:buClr>
              <a:buFont typeface="Wingdings" pitchFamily="2" charset="2"/>
              <a:buChar char="§"/>
              <a:defRPr/>
            </a:pPr>
            <a:r>
              <a:rPr lang="pl-PL" sz="2400" b="1" dirty="0" smtClean="0"/>
              <a:t>terapia </a:t>
            </a:r>
            <a:r>
              <a:rPr lang="pl-PL" sz="2400" b="1" dirty="0"/>
              <a:t>fotodynamiczna</a:t>
            </a:r>
          </a:p>
          <a:p>
            <a:pPr>
              <a:lnSpc>
                <a:spcPct val="90000"/>
              </a:lnSpc>
              <a:buClr>
                <a:schemeClr val="accent1"/>
              </a:buClr>
              <a:buFont typeface="Wingdings" pitchFamily="2" charset="2"/>
              <a:buChar char="§"/>
              <a:defRPr/>
            </a:pPr>
            <a:r>
              <a:rPr lang="pl-PL" sz="2400" b="1" dirty="0" smtClean="0"/>
              <a:t>łyżeczkowanie </a:t>
            </a:r>
            <a:r>
              <a:rPr lang="pl-PL" sz="2400" b="1" dirty="0"/>
              <a:t>(ścięcie shave) z </a:t>
            </a:r>
            <a:r>
              <a:rPr lang="pl-PL" sz="2400" b="1" dirty="0" smtClean="0"/>
              <a:t>elektrokoagulacją</a:t>
            </a:r>
          </a:p>
          <a:p>
            <a:pPr>
              <a:lnSpc>
                <a:spcPct val="90000"/>
              </a:lnSpc>
              <a:buClr>
                <a:schemeClr val="accent1"/>
              </a:buClr>
              <a:buFont typeface="Wingdings" pitchFamily="2" charset="2"/>
              <a:buChar char="§"/>
              <a:defRPr/>
            </a:pPr>
            <a:r>
              <a:rPr lang="pl-PL" sz="2400" b="1" dirty="0" smtClean="0"/>
              <a:t>środki </a:t>
            </a:r>
            <a:r>
              <a:rPr lang="pl-PL" sz="2400" b="1" dirty="0"/>
              <a:t>działania </a:t>
            </a:r>
            <a:r>
              <a:rPr lang="pl-PL" sz="2400" b="1" dirty="0" smtClean="0"/>
              <a:t>miejscowego (</a:t>
            </a:r>
            <a:r>
              <a:rPr lang="pl-PL" sz="2400" b="1" dirty="0"/>
              <a:t>5FU, </a:t>
            </a:r>
            <a:r>
              <a:rPr lang="pl-PL" sz="2400" b="1" dirty="0" smtClean="0"/>
              <a:t>imiquimod</a:t>
            </a:r>
            <a:r>
              <a:rPr lang="pl-PL" sz="2400" b="1" dirty="0"/>
              <a:t>, </a:t>
            </a:r>
            <a:r>
              <a:rPr lang="pl-PL" sz="2400" b="1" dirty="0" smtClean="0"/>
              <a:t>ingenol</a:t>
            </a:r>
            <a:r>
              <a:rPr lang="pl-PL" sz="2400" b="1" dirty="0"/>
              <a:t>)</a:t>
            </a:r>
          </a:p>
          <a:p>
            <a:pPr eaLnBrk="1" hangingPunct="1">
              <a:lnSpc>
                <a:spcPct val="90000"/>
              </a:lnSpc>
              <a:buClr>
                <a:schemeClr val="accent1"/>
              </a:buClr>
              <a:buFont typeface="Wingdings" pitchFamily="2" charset="2"/>
              <a:buChar char="§"/>
              <a:defRPr/>
            </a:pPr>
            <a:r>
              <a:rPr lang="pl-PL" sz="2400" b="1" dirty="0" smtClean="0"/>
              <a:t>radioterapia </a:t>
            </a:r>
          </a:p>
          <a:p>
            <a:pPr>
              <a:lnSpc>
                <a:spcPct val="90000"/>
              </a:lnSpc>
              <a:buClr>
                <a:schemeClr val="accent1"/>
              </a:buClr>
              <a:buFont typeface="Wingdings" pitchFamily="2" charset="2"/>
              <a:buChar char="§"/>
              <a:defRPr/>
            </a:pPr>
            <a:r>
              <a:rPr lang="pl-PL" sz="2400" b="1" dirty="0" smtClean="0"/>
              <a:t>chemioterapia ogolnoustrojowa (vismodegib)</a:t>
            </a:r>
          </a:p>
          <a:p>
            <a:pPr>
              <a:lnSpc>
                <a:spcPct val="90000"/>
              </a:lnSpc>
              <a:buClr>
                <a:schemeClr val="accent1"/>
              </a:buClr>
              <a:buFont typeface="Wingdings" pitchFamily="2" charset="2"/>
              <a:buChar char="§"/>
              <a:defRPr/>
            </a:pPr>
            <a:r>
              <a:rPr lang="pl-PL" sz="2400" b="1" dirty="0" smtClean="0"/>
              <a:t>elektrochemoterapia (bleomycyna) </a:t>
            </a:r>
          </a:p>
          <a:p>
            <a:pPr>
              <a:lnSpc>
                <a:spcPct val="90000"/>
              </a:lnSpc>
              <a:buClr>
                <a:schemeClr val="accent1"/>
              </a:buClr>
              <a:buFont typeface="Wingdings" pitchFamily="2" charset="2"/>
              <a:buChar char="§"/>
              <a:defRPr/>
            </a:pPr>
            <a:r>
              <a:rPr lang="pl-PL" sz="2400" b="1" dirty="0" smtClean="0"/>
              <a:t>chirurgia </a:t>
            </a:r>
            <a:r>
              <a:rPr lang="pl-PL" sz="2400" b="1" dirty="0"/>
              <a:t>mikrograficzna </a:t>
            </a:r>
            <a:r>
              <a:rPr lang="pl-PL" sz="2400" b="1" dirty="0" smtClean="0"/>
              <a:t>Mohsa</a:t>
            </a:r>
          </a:p>
          <a:p>
            <a:pPr marL="0" indent="0">
              <a:lnSpc>
                <a:spcPct val="90000"/>
              </a:lnSpc>
              <a:buClr>
                <a:schemeClr val="accent1"/>
              </a:buClr>
              <a:buNone/>
              <a:defRPr/>
            </a:pPr>
            <a:endParaRPr lang="pl-PL" sz="2400" b="1" dirty="0" smtClean="0"/>
          </a:p>
          <a:p>
            <a:pPr marL="0" indent="0">
              <a:lnSpc>
                <a:spcPct val="90000"/>
              </a:lnSpc>
              <a:buClr>
                <a:schemeClr val="accent1"/>
              </a:buClr>
              <a:buNone/>
              <a:defRPr/>
            </a:pPr>
            <a:endParaRPr lang="pl-PL" sz="2400" b="1" dirty="0" smtClean="0"/>
          </a:p>
          <a:p>
            <a:pPr eaLnBrk="1" hangingPunct="1">
              <a:lnSpc>
                <a:spcPct val="90000"/>
              </a:lnSpc>
              <a:buClr>
                <a:schemeClr val="accent1"/>
              </a:buClr>
              <a:buFont typeface="Wingdings" pitchFamily="2" charset="2"/>
              <a:buChar char="§"/>
              <a:defRPr/>
            </a:pPr>
            <a:endParaRPr lang="pl-PL" b="1" dirty="0" smtClean="0"/>
          </a:p>
        </p:txBody>
      </p:sp>
      <p:sp>
        <p:nvSpPr>
          <p:cNvPr id="4" name="pole tekstowe 2"/>
          <p:cNvSpPr txBox="1">
            <a:spLocks noChangeArrowheads="1"/>
          </p:cNvSpPr>
          <p:nvPr/>
        </p:nvSpPr>
        <p:spPr bwMode="auto">
          <a:xfrm>
            <a:off x="179388" y="-26988"/>
            <a:ext cx="30972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800" dirty="0" smtClean="0"/>
              <a:t>Wprowadzenie</a:t>
            </a:r>
            <a:endParaRPr lang="pl-PL" altLang="pl-PL" sz="2400" dirty="0"/>
          </a:p>
        </p:txBody>
      </p:sp>
      <p:pic>
        <p:nvPicPr>
          <p:cNvPr id="5"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6" name="TextBox 5"/>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392404693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2130425"/>
            <a:ext cx="8640960" cy="1470025"/>
          </a:xfrm>
        </p:spPr>
        <p:txBody>
          <a:bodyPr>
            <a:normAutofit/>
          </a:bodyPr>
          <a:lstStyle/>
          <a:p>
            <a:endParaRPr lang="pl-PL" dirty="0"/>
          </a:p>
        </p:txBody>
      </p:sp>
      <p:sp>
        <p:nvSpPr>
          <p:cNvPr id="3" name="Subtitle 2"/>
          <p:cNvSpPr>
            <a:spLocks noGrp="1"/>
          </p:cNvSpPr>
          <p:nvPr>
            <p:ph type="subTitle" idx="1"/>
          </p:nvPr>
        </p:nvSpPr>
        <p:spPr>
          <a:xfrm>
            <a:off x="107504" y="908720"/>
            <a:ext cx="8712968" cy="1752600"/>
          </a:xfrm>
        </p:spPr>
        <p:txBody>
          <a:bodyPr>
            <a:noAutofit/>
          </a:bodyPr>
          <a:lstStyle/>
          <a:p>
            <a:pPr algn="l"/>
            <a:r>
              <a:rPr lang="pl-PL" sz="2400" dirty="0" smtClean="0">
                <a:solidFill>
                  <a:schemeClr val="tx1"/>
                </a:solidFill>
              </a:rPr>
              <a:t>	Dwa </a:t>
            </a:r>
            <a:r>
              <a:rPr lang="pl-PL" sz="2400" dirty="0">
                <a:solidFill>
                  <a:schemeClr val="tx1"/>
                </a:solidFill>
              </a:rPr>
              <a:t>metalowe bloki </a:t>
            </a:r>
            <a:r>
              <a:rPr lang="pl-PL" sz="2400" dirty="0" smtClean="0">
                <a:solidFill>
                  <a:schemeClr val="tx1"/>
                </a:solidFill>
              </a:rPr>
              <a:t>połączone </a:t>
            </a:r>
            <a:r>
              <a:rPr lang="pl-PL" sz="2400" dirty="0">
                <a:solidFill>
                  <a:schemeClr val="tx1"/>
                </a:solidFill>
              </a:rPr>
              <a:t>równolegle systemem </a:t>
            </a:r>
            <a:r>
              <a:rPr lang="pl-PL" sz="2400" dirty="0" smtClean="0">
                <a:solidFill>
                  <a:schemeClr val="tx1"/>
                </a:solidFill>
              </a:rPr>
              <a:t>trzpieni - jeden z nich posiada ruchome gniazdo stolika kriostatu. </a:t>
            </a:r>
          </a:p>
          <a:p>
            <a:pPr algn="l"/>
            <a:r>
              <a:rPr lang="pl-PL" sz="2400" dirty="0">
                <a:solidFill>
                  <a:schemeClr val="tx1"/>
                </a:solidFill>
              </a:rPr>
              <a:t>	</a:t>
            </a:r>
            <a:r>
              <a:rPr lang="pl-PL" sz="2400" dirty="0" smtClean="0">
                <a:solidFill>
                  <a:schemeClr val="tx1"/>
                </a:solidFill>
              </a:rPr>
              <a:t>Jego właściwe położenie  ustalane jest poprzez dopasowenie do kształtu bloczka testowego (zawierającego jedynie medium) skrojonego w kriostacie w aktualnym ułożeniu jego  gniazda/ noża. </a:t>
            </a:r>
          </a:p>
          <a:p>
            <a:pPr algn="l"/>
            <a:r>
              <a:rPr lang="pl-PL" sz="2400" dirty="0" smtClean="0">
                <a:solidFill>
                  <a:schemeClr val="tx1"/>
                </a:solidFill>
              </a:rPr>
              <a:t>	Do gniazda wprowadza sie stolik z medium, kładzie się na nim szkiełko z zamarzniętą tkanką (zamrażanie odbywa się w komorze krioststu) i dociska górnym blokiem. </a:t>
            </a:r>
            <a:r>
              <a:rPr lang="pl-PL" sz="2400" dirty="0">
                <a:solidFill>
                  <a:schemeClr val="tx1"/>
                </a:solidFill>
              </a:rPr>
              <a:t/>
            </a:r>
            <a:br>
              <a:rPr lang="pl-PL" sz="2400" dirty="0">
                <a:solidFill>
                  <a:schemeClr val="tx1"/>
                </a:solidFill>
              </a:rPr>
            </a:br>
            <a:r>
              <a:rPr lang="pl-PL" sz="2400" dirty="0">
                <a:solidFill>
                  <a:schemeClr val="tx1"/>
                </a:solidFill>
              </a:rPr>
              <a:t>	</a:t>
            </a:r>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4018156"/>
            <a:ext cx="3456384" cy="243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95536" y="169476"/>
            <a:ext cx="7704856" cy="830997"/>
          </a:xfrm>
          <a:prstGeom prst="rect">
            <a:avLst/>
          </a:prstGeom>
          <a:noFill/>
        </p:spPr>
        <p:txBody>
          <a:bodyPr wrap="square" rtlCol="0">
            <a:spAutoFit/>
          </a:bodyPr>
          <a:lstStyle/>
          <a:p>
            <a:r>
              <a:rPr lang="pl-PL" sz="2400" b="1" dirty="0" smtClean="0"/>
              <a:t>Etap 14 Bloczkowanie tkanki True Margin </a:t>
            </a:r>
          </a:p>
          <a:p>
            <a:r>
              <a:rPr lang="pl-PL" sz="2400" b="1" dirty="0" smtClean="0"/>
              <a:t>Mohs Precision Tools</a:t>
            </a:r>
            <a:endParaRPr lang="pl-PL" sz="2400" dirty="0"/>
          </a:p>
        </p:txBody>
      </p:sp>
    </p:spTree>
    <p:extLst>
      <p:ext uri="{BB962C8B-B14F-4D97-AF65-F5344CB8AC3E}">
        <p14:creationId xmlns:p14="http://schemas.microsoft.com/office/powerpoint/2010/main" val="176036305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628800"/>
            <a:ext cx="8229600" cy="1143000"/>
          </a:xfrm>
        </p:spPr>
        <p:txBody>
          <a:bodyPr>
            <a:normAutofit fontScale="90000"/>
          </a:bodyPr>
          <a:lstStyle/>
          <a:p>
            <a:pPr algn="l"/>
            <a:r>
              <a:rPr lang="pl-PL" sz="3100" kern="1200" dirty="0" smtClean="0">
                <a:solidFill>
                  <a:schemeClr val="tx1"/>
                </a:solidFill>
                <a:effectLst/>
                <a:latin typeface="+mj-lt"/>
                <a:ea typeface="+mj-ea"/>
                <a:cs typeface="+mj-cs"/>
              </a:rPr>
              <a:t>Narzędzia umożliwiające zamrażanie poprzez zanurzenie w ciekłym azocie: </a:t>
            </a:r>
          </a:p>
          <a:p>
            <a:pPr algn="l"/>
            <a:r>
              <a:rPr lang="pl-PL" sz="3600" kern="1200" dirty="0" smtClean="0">
                <a:solidFill>
                  <a:schemeClr val="tx1"/>
                </a:solidFill>
                <a:effectLst/>
                <a:latin typeface="+mj-lt"/>
                <a:ea typeface="+mj-ea"/>
                <a:cs typeface="+mj-cs"/>
              </a:rPr>
              <a:t> </a:t>
            </a:r>
          </a:p>
          <a:p>
            <a:r>
              <a:rPr lang="pl-PL" sz="4400" kern="1200" dirty="0" smtClean="0">
                <a:solidFill>
                  <a:schemeClr val="tx1"/>
                </a:solidFill>
                <a:effectLst/>
                <a:latin typeface="+mj-lt"/>
                <a:ea typeface="+mj-ea"/>
                <a:cs typeface="+mj-cs"/>
              </a:rPr>
              <a:t> </a:t>
            </a:r>
          </a:p>
          <a:p>
            <a:endParaRPr lang="pl-PL" dirty="0"/>
          </a:p>
        </p:txBody>
      </p:sp>
      <p:sp>
        <p:nvSpPr>
          <p:cNvPr id="3" name="Content Placeholder 2"/>
          <p:cNvSpPr>
            <a:spLocks noGrp="1"/>
          </p:cNvSpPr>
          <p:nvPr>
            <p:ph idx="1"/>
          </p:nvPr>
        </p:nvSpPr>
        <p:spPr>
          <a:xfrm>
            <a:off x="251519" y="2060848"/>
            <a:ext cx="5724825" cy="4525963"/>
          </a:xfrm>
        </p:spPr>
        <p:txBody>
          <a:bodyPr>
            <a:normAutofit lnSpcReduction="10000"/>
          </a:bodyPr>
          <a:lstStyle/>
          <a:p>
            <a:pPr marL="0" indent="0">
              <a:buNone/>
            </a:pPr>
            <a:r>
              <a:rPr lang="pl-PL" sz="2800" dirty="0" smtClean="0"/>
              <a:t>8. Metalowe </a:t>
            </a:r>
            <a:r>
              <a:rPr lang="pl-PL" sz="2800" dirty="0"/>
              <a:t>kleszcze „Miami special” mają końcówki, wyposażone w dwie równoległe blaszki. </a:t>
            </a:r>
            <a:endParaRPr lang="pl-PL" sz="2800" dirty="0" smtClean="0"/>
          </a:p>
          <a:p>
            <a:pPr marL="0" indent="0">
              <a:buNone/>
            </a:pPr>
            <a:r>
              <a:rPr lang="pl-PL" sz="2800" dirty="0" smtClean="0"/>
              <a:t>Na </a:t>
            </a:r>
            <a:r>
              <a:rPr lang="pl-PL" sz="2800" dirty="0"/>
              <a:t>jedną z nich nakłada się preparat powierzchnią cięcia chirurgicznego ku dołowi, w otworze drugiej umieszcza się stolik kriostatu z medium. </a:t>
            </a:r>
            <a:endParaRPr lang="pl-PL" sz="2800" dirty="0" smtClean="0"/>
          </a:p>
          <a:p>
            <a:pPr marL="0" indent="0">
              <a:buNone/>
            </a:pPr>
            <a:r>
              <a:rPr lang="pl-PL" sz="2800" dirty="0" smtClean="0"/>
              <a:t>Po </a:t>
            </a:r>
            <a:r>
              <a:rPr lang="pl-PL" sz="2800" dirty="0"/>
              <a:t>zaciśnięciu kleszczy, zanurza się je w azocie, co powoduje zamrożenie i </a:t>
            </a:r>
            <a:r>
              <a:rPr lang="pl-PL" sz="2800" dirty="0" smtClean="0"/>
              <a:t>zabloczkowanie </a:t>
            </a:r>
            <a:r>
              <a:rPr lang="pl-PL" sz="2800" dirty="0"/>
              <a:t>tkanki.</a:t>
            </a:r>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395536" y="169476"/>
            <a:ext cx="7704856" cy="523220"/>
          </a:xfrm>
          <a:prstGeom prst="rect">
            <a:avLst/>
          </a:prstGeom>
          <a:noFill/>
        </p:spPr>
        <p:txBody>
          <a:bodyPr wrap="square" rtlCol="0">
            <a:spAutoFit/>
          </a:bodyPr>
          <a:lstStyle/>
          <a:p>
            <a:r>
              <a:rPr lang="pl-PL" sz="2800" b="1" dirty="0" smtClean="0"/>
              <a:t>Etap 14 Bloczkowanie tkanki</a:t>
            </a:r>
            <a:endParaRPr lang="pl-PL" sz="2800" dirty="0"/>
          </a:p>
        </p:txBody>
      </p:sp>
      <p:pic>
        <p:nvPicPr>
          <p:cNvPr id="7" name="Obraz 1" descr="ScreenHunter_04 Jun. 12 19.07.gif"/>
          <p:cNvPicPr>
            <a:picLocks noGrp="1" noChangeAspect="1"/>
          </p:cNvPicPr>
          <p:nvPr isPhoto="1"/>
        </p:nvPicPr>
        <p:blipFill>
          <a:blip r:embed="rId3" cstate="print">
            <a:extLst>
              <a:ext uri="{28A0092B-C50C-407E-A947-70E740481C1C}">
                <a14:useLocalDpi xmlns:a14="http://schemas.microsoft.com/office/drawing/2010/main" val="0"/>
              </a:ext>
            </a:extLst>
          </a:blip>
          <a:srcRect/>
          <a:stretch>
            <a:fillRect/>
          </a:stretch>
        </p:blipFill>
        <p:spPr bwMode="auto">
          <a:xfrm rot="16200000">
            <a:off x="5256424" y="2492738"/>
            <a:ext cx="4499993" cy="306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071956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798168"/>
            <a:ext cx="5616624" cy="1143000"/>
          </a:xfrm>
        </p:spPr>
        <p:txBody>
          <a:bodyPr>
            <a:noAutofit/>
          </a:bodyPr>
          <a:lstStyle/>
          <a:p>
            <a:pPr algn="l"/>
            <a:r>
              <a:rPr lang="pl-PL" sz="2800" kern="1200" dirty="0" smtClean="0">
                <a:solidFill>
                  <a:schemeClr val="tx1"/>
                </a:solidFill>
                <a:effectLst/>
                <a:latin typeface="+mj-lt"/>
                <a:ea typeface="+mj-ea"/>
                <a:cs typeface="+mj-cs"/>
              </a:rPr>
              <a:t>9. System Davidson Cryocups składa się z metalowego, płaskodennego pojemnika, w którym na dnie rozkłada się tkankę, przykrywa medium, następnie dociska stolikiem kriostatu. Zamrożenie następuje poprzez umieszczenie pojemnika w większym zbiorniku z długim trzonkiem, umożliwiającym zanurzenie w ciekłym azocie. </a:t>
            </a:r>
          </a:p>
          <a:p>
            <a:pPr algn="l"/>
            <a:r>
              <a:rPr lang="pl-PL" sz="2800" kern="1200" dirty="0" smtClean="0">
                <a:solidFill>
                  <a:schemeClr val="tx1"/>
                </a:solidFill>
                <a:effectLst/>
                <a:latin typeface="+mj-lt"/>
                <a:ea typeface="+mj-ea"/>
                <a:cs typeface="+mj-cs"/>
              </a:rPr>
              <a:t> </a:t>
            </a:r>
          </a:p>
          <a:p>
            <a:endParaRPr lang="pl-PL" sz="36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395536" y="169476"/>
            <a:ext cx="7704856" cy="523220"/>
          </a:xfrm>
          <a:prstGeom prst="rect">
            <a:avLst/>
          </a:prstGeom>
          <a:noFill/>
        </p:spPr>
        <p:txBody>
          <a:bodyPr wrap="square" rtlCol="0">
            <a:spAutoFit/>
          </a:bodyPr>
          <a:lstStyle/>
          <a:p>
            <a:r>
              <a:rPr lang="pl-PL" sz="2800" b="1" dirty="0" smtClean="0"/>
              <a:t>Etap 14 Bloczkowanie tkanki</a:t>
            </a:r>
            <a:endParaRPr lang="pl-PL" sz="2800" dirty="0"/>
          </a:p>
        </p:txBody>
      </p:sp>
      <p:pic>
        <p:nvPicPr>
          <p:cNvPr id="1026" name="Picture 2" descr="C:\Users\lenovo\Desktop\ScreenHunter_12 Mar. 05 21.30.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1821656"/>
            <a:ext cx="3232150" cy="408305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79512" y="773832"/>
            <a:ext cx="8229600" cy="1143000"/>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12800" dirty="0" smtClean="0"/>
              <a:t>Narzędzia umożliwiające zamrażanie poprzez zanurzenie w ciekłym azocie: </a:t>
            </a:r>
          </a:p>
          <a:p>
            <a:pPr algn="l"/>
            <a:r>
              <a:rPr lang="pl-PL" sz="3600" dirty="0" smtClean="0"/>
              <a:t> </a:t>
            </a:r>
          </a:p>
          <a:p>
            <a:r>
              <a:rPr lang="pl-PL" dirty="0" smtClean="0"/>
              <a:t> </a:t>
            </a:r>
          </a:p>
          <a:p>
            <a:endParaRPr lang="pl-PL" dirty="0"/>
          </a:p>
        </p:txBody>
      </p:sp>
    </p:spTree>
    <p:extLst>
      <p:ext uri="{BB962C8B-B14F-4D97-AF65-F5344CB8AC3E}">
        <p14:creationId xmlns:p14="http://schemas.microsoft.com/office/powerpoint/2010/main" val="418414346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412776"/>
            <a:ext cx="8229600" cy="1143000"/>
          </a:xfrm>
        </p:spPr>
        <p:txBody>
          <a:bodyPr>
            <a:noAutofit/>
          </a:bodyPr>
          <a:lstStyle/>
          <a:p>
            <a:pPr algn="l"/>
            <a:r>
              <a:rPr lang="pl-PL" sz="2800" kern="1200" dirty="0" smtClean="0">
                <a:solidFill>
                  <a:schemeClr val="tx1"/>
                </a:solidFill>
                <a:effectLst/>
              </a:rPr>
              <a:t/>
            </a:r>
            <a:br>
              <a:rPr lang="pl-PL" sz="2800" kern="1200" dirty="0" smtClean="0">
                <a:solidFill>
                  <a:schemeClr val="tx1"/>
                </a:solidFill>
                <a:effectLst/>
              </a:rPr>
            </a:br>
            <a:r>
              <a:rPr lang="pl-PL" sz="2800" dirty="0"/>
              <a:t/>
            </a:r>
            <a:br>
              <a:rPr lang="pl-PL" sz="2800" dirty="0"/>
            </a:br>
            <a:r>
              <a:rPr lang="pl-PL" sz="2800" dirty="0" smtClean="0"/>
              <a:t/>
            </a:r>
            <a:br>
              <a:rPr lang="pl-PL" sz="2800" dirty="0" smtClean="0"/>
            </a:br>
            <a:r>
              <a:rPr lang="pl-PL" sz="2800" dirty="0"/>
              <a:t/>
            </a:r>
            <a:br>
              <a:rPr lang="pl-PL" sz="2800" dirty="0"/>
            </a:br>
            <a:r>
              <a:rPr lang="pl-PL" sz="2800" dirty="0" smtClean="0"/>
              <a:t/>
            </a:r>
            <a:br>
              <a:rPr lang="pl-PL" sz="2800" dirty="0" smtClean="0"/>
            </a:br>
            <a:r>
              <a:rPr lang="pl-PL" sz="2800" dirty="0"/>
              <a:t/>
            </a:r>
            <a:br>
              <a:rPr lang="pl-PL" sz="2800" dirty="0"/>
            </a:br>
            <a:r>
              <a:rPr lang="pl-PL" sz="2800" dirty="0" smtClean="0"/>
              <a:t/>
            </a:r>
            <a:br>
              <a:rPr lang="pl-PL" sz="2800" dirty="0" smtClean="0"/>
            </a:br>
            <a:r>
              <a:rPr lang="pl-PL" sz="2800" kern="1200" dirty="0" smtClean="0">
                <a:solidFill>
                  <a:schemeClr val="tx1"/>
                </a:solidFill>
                <a:effectLst/>
              </a:rPr>
              <a:t>	Urządzenia umożliwiające formowanie i zamrażanie tkanki poza kriostatem (w natrysku gazów): </a:t>
            </a:r>
            <a:br>
              <a:rPr lang="pl-PL" sz="2800" kern="1200" dirty="0" smtClean="0">
                <a:solidFill>
                  <a:schemeClr val="tx1"/>
                </a:solidFill>
                <a:effectLst/>
              </a:rPr>
            </a:br>
            <a:r>
              <a:rPr lang="pl-PL" sz="2800" kern="1200" dirty="0" smtClean="0">
                <a:solidFill>
                  <a:schemeClr val="tx1"/>
                </a:solidFill>
                <a:effectLst/>
              </a:rPr>
              <a:t/>
            </a:r>
            <a:br>
              <a:rPr lang="pl-PL" sz="2800" kern="1200" dirty="0" smtClean="0">
                <a:solidFill>
                  <a:schemeClr val="tx1"/>
                </a:solidFill>
                <a:effectLst/>
              </a:rPr>
            </a:br>
            <a:r>
              <a:rPr lang="pl-PL" sz="2800" kern="1200" dirty="0" smtClean="0">
                <a:solidFill>
                  <a:schemeClr val="tx1"/>
                </a:solidFill>
                <a:effectLst/>
              </a:rPr>
              <a:t>	10. Gormleya, </a:t>
            </a:r>
            <a:br>
              <a:rPr lang="pl-PL" sz="2800" kern="1200" dirty="0" smtClean="0">
                <a:solidFill>
                  <a:schemeClr val="tx1"/>
                </a:solidFill>
                <a:effectLst/>
              </a:rPr>
            </a:br>
            <a:r>
              <a:rPr lang="pl-PL" sz="2800" kern="1200" dirty="0" smtClean="0">
                <a:solidFill>
                  <a:schemeClr val="tx1"/>
                </a:solidFill>
                <a:effectLst/>
              </a:rPr>
              <a:t>	11. Koehna, </a:t>
            </a:r>
            <a:br>
              <a:rPr lang="pl-PL" sz="2800" kern="1200" dirty="0" smtClean="0">
                <a:solidFill>
                  <a:schemeClr val="tx1"/>
                </a:solidFill>
                <a:effectLst/>
              </a:rPr>
            </a:br>
            <a:r>
              <a:rPr lang="pl-PL" sz="2800" kern="1200" dirty="0" smtClean="0">
                <a:solidFill>
                  <a:schemeClr val="tx1"/>
                </a:solidFill>
                <a:effectLst/>
              </a:rPr>
              <a:t>	12. Motleya i Holta, </a:t>
            </a:r>
            <a:br>
              <a:rPr lang="pl-PL" sz="2800" kern="1200" dirty="0" smtClean="0">
                <a:solidFill>
                  <a:schemeClr val="tx1"/>
                </a:solidFill>
                <a:effectLst/>
              </a:rPr>
            </a:br>
            <a:r>
              <a:rPr lang="pl-PL" sz="2800" kern="1200" dirty="0" smtClean="0">
                <a:solidFill>
                  <a:schemeClr val="tx1"/>
                </a:solidFill>
                <a:effectLst/>
              </a:rPr>
              <a:t>	13. Mariniego, </a:t>
            </a:r>
            <a:br>
              <a:rPr lang="pl-PL" sz="2800" kern="1200" dirty="0" smtClean="0">
                <a:solidFill>
                  <a:schemeClr val="tx1"/>
                </a:solidFill>
                <a:effectLst/>
              </a:rPr>
            </a:br>
            <a:r>
              <a:rPr lang="pl-PL" sz="2800" kern="1200" dirty="0" smtClean="0">
                <a:solidFill>
                  <a:schemeClr val="tx1"/>
                </a:solidFill>
                <a:effectLst/>
              </a:rPr>
              <a:t>	14. Franksa, </a:t>
            </a:r>
            <a:br>
              <a:rPr lang="pl-PL" sz="2800" kern="1200" dirty="0" smtClean="0">
                <a:solidFill>
                  <a:schemeClr val="tx1"/>
                </a:solidFill>
                <a:effectLst/>
              </a:rPr>
            </a:br>
            <a:r>
              <a:rPr lang="pl-PL" sz="2800" kern="1200" dirty="0" smtClean="0">
                <a:solidFill>
                  <a:schemeClr val="tx1"/>
                </a:solidFill>
                <a:effectLst/>
              </a:rPr>
              <a:t>	15. Cryohist, </a:t>
            </a:r>
            <a:br>
              <a:rPr lang="pl-PL" sz="2800" kern="1200" dirty="0" smtClean="0">
                <a:solidFill>
                  <a:schemeClr val="tx1"/>
                </a:solidFill>
                <a:effectLst/>
              </a:rPr>
            </a:br>
            <a:r>
              <a:rPr lang="pl-PL" sz="2800" kern="1200" dirty="0" smtClean="0">
                <a:solidFill>
                  <a:schemeClr val="tx1"/>
                </a:solidFill>
                <a:effectLst/>
              </a:rPr>
              <a:t>	16. Bieńka i Szymkowskiego. </a:t>
            </a:r>
            <a:br>
              <a:rPr lang="pl-PL" sz="2800" kern="1200" dirty="0" smtClean="0">
                <a:solidFill>
                  <a:schemeClr val="tx1"/>
                </a:solidFill>
                <a:effectLst/>
              </a:rPr>
            </a:br>
            <a:r>
              <a:rPr lang="pl-PL" sz="2800" kern="1200" dirty="0" smtClean="0">
                <a:solidFill>
                  <a:schemeClr val="tx1"/>
                </a:solidFill>
                <a:effectLst/>
              </a:rPr>
              <a:t/>
            </a:r>
            <a:br>
              <a:rPr lang="pl-PL" sz="2800" kern="1200" dirty="0" smtClean="0">
                <a:solidFill>
                  <a:schemeClr val="tx1"/>
                </a:solidFill>
                <a:effectLst/>
              </a:rPr>
            </a:br>
            <a:r>
              <a:rPr lang="pl-PL" sz="2800" dirty="0" smtClean="0"/>
              <a:t>...precyzyjne działania manualne </a:t>
            </a:r>
            <a:r>
              <a:rPr lang="pl-PL" sz="2800" dirty="0" smtClean="0">
                <a:solidFill>
                  <a:prstClr val="black"/>
                </a:solidFill>
              </a:rPr>
              <a:t>pod </a:t>
            </a:r>
            <a:r>
              <a:rPr lang="pl-PL" sz="2800" dirty="0">
                <a:solidFill>
                  <a:prstClr val="black"/>
                </a:solidFill>
              </a:rPr>
              <a:t>kontrolą </a:t>
            </a:r>
            <a:r>
              <a:rPr lang="pl-PL" sz="2800" dirty="0" smtClean="0">
                <a:solidFill>
                  <a:prstClr val="black"/>
                </a:solidFill>
              </a:rPr>
              <a:t>wzroku.</a:t>
            </a:r>
            <a:endParaRPr lang="pl-PL" sz="32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395536" y="169476"/>
            <a:ext cx="7704856" cy="523220"/>
          </a:xfrm>
          <a:prstGeom prst="rect">
            <a:avLst/>
          </a:prstGeom>
          <a:noFill/>
        </p:spPr>
        <p:txBody>
          <a:bodyPr wrap="square" rtlCol="0">
            <a:spAutoFit/>
          </a:bodyPr>
          <a:lstStyle/>
          <a:p>
            <a:r>
              <a:rPr lang="pl-PL" sz="2800" b="1" dirty="0" smtClean="0"/>
              <a:t>Etap 14 Bloczkowanie tkanki</a:t>
            </a:r>
            <a:endParaRPr lang="pl-PL" sz="2800" dirty="0"/>
          </a:p>
        </p:txBody>
      </p:sp>
    </p:spTree>
    <p:extLst>
      <p:ext uri="{BB962C8B-B14F-4D97-AF65-F5344CB8AC3E}">
        <p14:creationId xmlns:p14="http://schemas.microsoft.com/office/powerpoint/2010/main" val="56668262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840" y="3222104"/>
            <a:ext cx="4845224" cy="1143000"/>
          </a:xfrm>
        </p:spPr>
        <p:txBody>
          <a:bodyPr>
            <a:normAutofit fontScale="90000"/>
          </a:bodyPr>
          <a:lstStyle/>
          <a:p>
            <a:pPr algn="l"/>
            <a:r>
              <a:rPr lang="pl-PL" sz="3600" kern="1200" dirty="0" smtClean="0">
                <a:solidFill>
                  <a:schemeClr val="tx1"/>
                </a:solidFill>
                <a:effectLst/>
                <a:latin typeface="+mj-lt"/>
                <a:ea typeface="+mj-ea"/>
                <a:cs typeface="+mj-cs"/>
              </a:rPr>
              <a:t>10. Urządzenie Gormleya. </a:t>
            </a:r>
            <a:br>
              <a:rPr lang="pl-PL" sz="3600" kern="1200" dirty="0" smtClean="0">
                <a:solidFill>
                  <a:schemeClr val="tx1"/>
                </a:solidFill>
                <a:effectLst/>
                <a:latin typeface="+mj-lt"/>
                <a:ea typeface="+mj-ea"/>
                <a:cs typeface="+mj-cs"/>
              </a:rPr>
            </a:br>
            <a:r>
              <a:rPr lang="pl-PL" sz="3600" kern="1200" dirty="0" smtClean="0">
                <a:solidFill>
                  <a:schemeClr val="tx1"/>
                </a:solidFill>
                <a:effectLst/>
                <a:latin typeface="+mj-lt"/>
                <a:ea typeface="+mj-ea"/>
                <a:cs typeface="+mj-cs"/>
              </a:rPr>
              <a:t/>
            </a:r>
            <a:br>
              <a:rPr lang="pl-PL" sz="3600" kern="1200" dirty="0" smtClean="0">
                <a:solidFill>
                  <a:schemeClr val="tx1"/>
                </a:solidFill>
                <a:effectLst/>
                <a:latin typeface="+mj-lt"/>
                <a:ea typeface="+mj-ea"/>
                <a:cs typeface="+mj-cs"/>
              </a:rPr>
            </a:br>
            <a:r>
              <a:rPr lang="pl-PL" sz="3600" kern="1200" dirty="0" smtClean="0">
                <a:solidFill>
                  <a:schemeClr val="tx1"/>
                </a:solidFill>
                <a:effectLst/>
                <a:latin typeface="+mj-lt"/>
                <a:ea typeface="+mj-ea"/>
                <a:cs typeface="+mj-cs"/>
              </a:rPr>
              <a:t>Tkanka zamrażana na metalowym cylindrze, chłodzonym przez przepływ dwutlenku węgla, wklejana jest w stolik z medium, znajdujący się na pionowej, ruchomej dźwigni.</a:t>
            </a:r>
          </a:p>
          <a:p>
            <a:r>
              <a:rPr lang="pl-PL" sz="4400" kern="1200" dirty="0" smtClean="0">
                <a:solidFill>
                  <a:schemeClr val="tx1"/>
                </a:solidFill>
                <a:effectLst/>
                <a:latin typeface="+mj-lt"/>
                <a:ea typeface="+mj-ea"/>
                <a:cs typeface="+mj-cs"/>
              </a:rPr>
              <a:t> </a:t>
            </a:r>
          </a:p>
          <a:p>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395536" y="169476"/>
            <a:ext cx="7704856" cy="523220"/>
          </a:xfrm>
          <a:prstGeom prst="rect">
            <a:avLst/>
          </a:prstGeom>
          <a:noFill/>
        </p:spPr>
        <p:txBody>
          <a:bodyPr wrap="square" rtlCol="0">
            <a:spAutoFit/>
          </a:bodyPr>
          <a:lstStyle/>
          <a:p>
            <a:r>
              <a:rPr lang="pl-PL" sz="2800" b="1" dirty="0" smtClean="0"/>
              <a:t>Etap 14 Bloczkowanie tkanki</a:t>
            </a:r>
            <a:endParaRPr lang="pl-PL" sz="2800" dirty="0"/>
          </a:p>
        </p:txBody>
      </p:sp>
      <p:pic>
        <p:nvPicPr>
          <p:cNvPr id="7" name="Obraz 1" descr="DSCN2798.JPG"/>
          <p:cNvPicPr>
            <a:picLocks noGrp="1" noChangeAspect="1"/>
          </p:cNvPicPr>
          <p:nvPr isPhoto="1"/>
        </p:nvPicPr>
        <p:blipFill rotWithShape="1">
          <a:blip r:embed="rId3" cstate="print">
            <a:extLst>
              <a:ext uri="{28A0092B-C50C-407E-A947-70E740481C1C}">
                <a14:useLocalDpi xmlns:a14="http://schemas.microsoft.com/office/drawing/2010/main" val="0"/>
              </a:ext>
            </a:extLst>
          </a:blip>
          <a:srcRect l="15760" t="1602" r="19019" b="961"/>
          <a:stretch/>
        </p:blipFill>
        <p:spPr bwMode="auto">
          <a:xfrm>
            <a:off x="5411395" y="1484784"/>
            <a:ext cx="3553093" cy="450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576858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3" y="3150096"/>
            <a:ext cx="4677277" cy="1143000"/>
          </a:xfrm>
        </p:spPr>
        <p:txBody>
          <a:bodyPr>
            <a:normAutofit fontScale="90000"/>
          </a:bodyPr>
          <a:lstStyle/>
          <a:p>
            <a:pPr algn="l"/>
            <a:r>
              <a:rPr lang="pl-PL" sz="3600" kern="1200" dirty="0" smtClean="0">
                <a:solidFill>
                  <a:schemeClr val="tx1"/>
                </a:solidFill>
                <a:effectLst/>
                <a:latin typeface="+mj-lt"/>
                <a:ea typeface="+mj-ea"/>
                <a:cs typeface="+mj-cs"/>
              </a:rPr>
              <a:t>11. Urządzenie Koehena – modyfikacja urządzenia Cartera, w którym zamrażanie tkanki odbywa się na zeszlifowanym stoliku, nad dyszą ciekłego azotu. </a:t>
            </a:r>
          </a:p>
          <a:p>
            <a:r>
              <a:rPr lang="pl-PL" sz="4400" kern="1200" dirty="0" smtClean="0">
                <a:solidFill>
                  <a:schemeClr val="tx1"/>
                </a:solidFill>
                <a:effectLst/>
                <a:latin typeface="+mj-lt"/>
                <a:ea typeface="+mj-ea"/>
                <a:cs typeface="+mj-cs"/>
              </a:rPr>
              <a:t> </a:t>
            </a:r>
          </a:p>
          <a:p>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395536" y="169476"/>
            <a:ext cx="7704856" cy="523220"/>
          </a:xfrm>
          <a:prstGeom prst="rect">
            <a:avLst/>
          </a:prstGeom>
          <a:noFill/>
        </p:spPr>
        <p:txBody>
          <a:bodyPr wrap="square" rtlCol="0">
            <a:spAutoFit/>
          </a:bodyPr>
          <a:lstStyle/>
          <a:p>
            <a:r>
              <a:rPr lang="pl-PL" sz="2800" b="1" dirty="0" smtClean="0"/>
              <a:t>Etap 14 Bloczkowanie tkanki</a:t>
            </a:r>
            <a:endParaRPr lang="pl-PL" sz="2800" dirty="0"/>
          </a:p>
        </p:txBody>
      </p:sp>
      <p:pic>
        <p:nvPicPr>
          <p:cNvPr id="7" name="Obraz 1" descr="DSCN2806.JPG"/>
          <p:cNvPicPr>
            <a:picLocks noGrp="1" noChangeAspect="1"/>
          </p:cNvPicPr>
          <p:nvPr isPhoto="1"/>
        </p:nvPicPr>
        <p:blipFill rotWithShape="1">
          <a:blip r:embed="rId3" cstate="print">
            <a:extLst>
              <a:ext uri="{28A0092B-C50C-407E-A947-70E740481C1C}">
                <a14:useLocalDpi xmlns:a14="http://schemas.microsoft.com/office/drawing/2010/main" val="0"/>
              </a:ext>
            </a:extLst>
          </a:blip>
          <a:srcRect l="10329" t="6959" r="10796" b="8223"/>
          <a:stretch/>
        </p:blipFill>
        <p:spPr bwMode="auto">
          <a:xfrm>
            <a:off x="4759738" y="1412776"/>
            <a:ext cx="4276758" cy="341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4040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68960"/>
            <a:ext cx="4968552" cy="1143000"/>
          </a:xfrm>
        </p:spPr>
        <p:txBody>
          <a:bodyPr>
            <a:normAutofit fontScale="90000"/>
          </a:bodyPr>
          <a:lstStyle/>
          <a:p>
            <a:pPr algn="l"/>
            <a:r>
              <a:rPr lang="pl-PL" sz="3100" kern="1200" dirty="0" smtClean="0">
                <a:solidFill>
                  <a:schemeClr val="tx1"/>
                </a:solidFill>
                <a:effectLst/>
                <a:latin typeface="+mj-lt"/>
                <a:ea typeface="+mj-ea"/>
                <a:cs typeface="+mj-cs"/>
              </a:rPr>
              <a:t>12. Urządzenie Motleya i Holta składa się z plastikowego cylindra, z dyszą azotu doprowadzaną od spodu. </a:t>
            </a:r>
            <a:br>
              <a:rPr lang="pl-PL" sz="3100" kern="1200" dirty="0" smtClean="0">
                <a:solidFill>
                  <a:schemeClr val="tx1"/>
                </a:solidFill>
                <a:effectLst/>
                <a:latin typeface="+mj-lt"/>
                <a:ea typeface="+mj-ea"/>
                <a:cs typeface="+mj-cs"/>
              </a:rPr>
            </a:br>
            <a:r>
              <a:rPr lang="pl-PL" sz="3100" kern="1200" dirty="0" smtClean="0">
                <a:solidFill>
                  <a:schemeClr val="tx1"/>
                </a:solidFill>
                <a:effectLst/>
                <a:latin typeface="+mj-lt"/>
                <a:ea typeface="+mj-ea"/>
                <a:cs typeface="+mj-cs"/>
              </a:rPr>
              <a:t>Na gnieździe znajdującym się nad dyszą, umieszcza się i zamraża szkiełko z tkanką. </a:t>
            </a:r>
            <a:br>
              <a:rPr lang="pl-PL" sz="3100" kern="1200" dirty="0" smtClean="0">
                <a:solidFill>
                  <a:schemeClr val="tx1"/>
                </a:solidFill>
                <a:effectLst/>
                <a:latin typeface="+mj-lt"/>
                <a:ea typeface="+mj-ea"/>
                <a:cs typeface="+mj-cs"/>
              </a:rPr>
            </a:br>
            <a:r>
              <a:rPr lang="pl-PL" sz="3100" kern="1200" dirty="0" smtClean="0">
                <a:solidFill>
                  <a:schemeClr val="tx1"/>
                </a:solidFill>
                <a:effectLst/>
                <a:latin typeface="+mj-lt"/>
                <a:ea typeface="+mj-ea"/>
                <a:cs typeface="+mj-cs"/>
              </a:rPr>
              <a:t>Następnie szkiełko obraca się tkanką w dół i wkleja w stolik z medium. </a:t>
            </a:r>
            <a:r>
              <a:rPr lang="pl-PL" sz="4400" kern="1200" dirty="0" smtClean="0">
                <a:solidFill>
                  <a:schemeClr val="tx1"/>
                </a:solidFill>
                <a:effectLst/>
                <a:latin typeface="+mj-lt"/>
                <a:ea typeface="+mj-ea"/>
                <a:cs typeface="+mj-cs"/>
              </a:rPr>
              <a:t> </a:t>
            </a:r>
          </a:p>
          <a:p>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395536" y="169476"/>
            <a:ext cx="7704856" cy="523220"/>
          </a:xfrm>
          <a:prstGeom prst="rect">
            <a:avLst/>
          </a:prstGeom>
          <a:noFill/>
        </p:spPr>
        <p:txBody>
          <a:bodyPr wrap="square" rtlCol="0">
            <a:spAutoFit/>
          </a:bodyPr>
          <a:lstStyle/>
          <a:p>
            <a:r>
              <a:rPr lang="pl-PL" sz="2800" b="1" dirty="0" smtClean="0"/>
              <a:t>Etap 14 Bloczkowanie tkanki</a:t>
            </a:r>
            <a:endParaRPr lang="pl-PL" sz="28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5818" y="1564828"/>
            <a:ext cx="4548424" cy="3520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65583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66120"/>
            <a:ext cx="5400600" cy="1143000"/>
          </a:xfrm>
        </p:spPr>
        <p:txBody>
          <a:bodyPr>
            <a:noAutofit/>
          </a:bodyPr>
          <a:lstStyle/>
          <a:p>
            <a:pPr algn="l"/>
            <a:r>
              <a:rPr lang="pl-PL" sz="2400" kern="1200" dirty="0" smtClean="0">
                <a:solidFill>
                  <a:schemeClr val="tx1"/>
                </a:solidFill>
                <a:effectLst/>
              </a:rPr>
              <a:t>13. „Cryosystem” - Mariniego. </a:t>
            </a:r>
            <a:br>
              <a:rPr lang="pl-PL" sz="2400" kern="1200" dirty="0" smtClean="0">
                <a:solidFill>
                  <a:schemeClr val="tx1"/>
                </a:solidFill>
                <a:effectLst/>
              </a:rPr>
            </a:br>
            <a:r>
              <a:rPr lang="pl-PL" sz="2400" kern="1200" dirty="0" smtClean="0">
                <a:solidFill>
                  <a:schemeClr val="tx1"/>
                </a:solidFill>
                <a:effectLst/>
              </a:rPr>
              <a:t/>
            </a:r>
            <a:br>
              <a:rPr lang="pl-PL" sz="2400" kern="1200" dirty="0" smtClean="0">
                <a:solidFill>
                  <a:schemeClr val="tx1"/>
                </a:solidFill>
                <a:effectLst/>
              </a:rPr>
            </a:br>
            <a:r>
              <a:rPr lang="pl-PL" sz="2400" kern="1200" dirty="0" smtClean="0">
                <a:solidFill>
                  <a:schemeClr val="tx1"/>
                </a:solidFill>
                <a:effectLst/>
              </a:rPr>
              <a:t>	Składa się z dwóch współśrodkowych cylindrów, z których zewnętrzny posiada uchwyt na szkiełko podstawowe, a wewnętrzny składa się z gniazda na stolik kriostatu i wylotu na ciekły azot. </a:t>
            </a:r>
            <a:br>
              <a:rPr lang="pl-PL" sz="2400" kern="1200" dirty="0" smtClean="0">
                <a:solidFill>
                  <a:schemeClr val="tx1"/>
                </a:solidFill>
                <a:effectLst/>
              </a:rPr>
            </a:br>
            <a:r>
              <a:rPr lang="pl-PL" sz="2400" dirty="0"/>
              <a:t/>
            </a:r>
            <a:br>
              <a:rPr lang="pl-PL" sz="2400" dirty="0"/>
            </a:br>
            <a:r>
              <a:rPr lang="pl-PL" sz="2400" dirty="0" smtClean="0"/>
              <a:t>	</a:t>
            </a:r>
            <a:r>
              <a:rPr lang="pl-PL" sz="2400" kern="1200" dirty="0" smtClean="0">
                <a:solidFill>
                  <a:schemeClr val="tx1"/>
                </a:solidFill>
                <a:effectLst/>
              </a:rPr>
              <a:t>Zamrażanie odbywa się podobnie jak w urządzeniu Motleya.</a:t>
            </a:r>
            <a:br>
              <a:rPr lang="pl-PL" sz="2400" kern="1200" dirty="0" smtClean="0">
                <a:solidFill>
                  <a:schemeClr val="tx1"/>
                </a:solidFill>
                <a:effectLst/>
              </a:rPr>
            </a:br>
            <a:r>
              <a:rPr lang="pl-PL" sz="2400" kern="1200" dirty="0" smtClean="0">
                <a:solidFill>
                  <a:schemeClr val="tx1"/>
                </a:solidFill>
                <a:effectLst/>
              </a:rPr>
              <a:t/>
            </a:r>
            <a:br>
              <a:rPr lang="pl-PL" sz="2400" kern="1200" dirty="0" smtClean="0">
                <a:solidFill>
                  <a:schemeClr val="tx1"/>
                </a:solidFill>
                <a:effectLst/>
              </a:rPr>
            </a:br>
            <a:r>
              <a:rPr lang="pl-PL" sz="2400" kern="1200" dirty="0" smtClean="0">
                <a:solidFill>
                  <a:schemeClr val="tx1"/>
                </a:solidFill>
                <a:effectLst/>
              </a:rPr>
              <a:t>	Cryosystem umożliwia bardziej precyzyjne ułożenie tkankiw stosunku do stolika,  z powodu lepszej stabilizacji. </a:t>
            </a:r>
          </a:p>
          <a:p>
            <a:pPr algn="l"/>
            <a:r>
              <a:rPr lang="pl-PL" sz="3200" kern="1200" dirty="0" smtClean="0">
                <a:solidFill>
                  <a:schemeClr val="tx1"/>
                </a:solidFill>
                <a:effectLst/>
              </a:rPr>
              <a:t> </a:t>
            </a:r>
          </a:p>
          <a:p>
            <a:pPr algn="l"/>
            <a:endParaRPr lang="pl-PL" sz="32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395536" y="169476"/>
            <a:ext cx="7704856" cy="523220"/>
          </a:xfrm>
          <a:prstGeom prst="rect">
            <a:avLst/>
          </a:prstGeom>
          <a:noFill/>
        </p:spPr>
        <p:txBody>
          <a:bodyPr wrap="square" rtlCol="0">
            <a:spAutoFit/>
          </a:bodyPr>
          <a:lstStyle/>
          <a:p>
            <a:r>
              <a:rPr lang="pl-PL" sz="2800" b="1" dirty="0" smtClean="0"/>
              <a:t>Etap 14 Bloczkowanie tkanki</a:t>
            </a:r>
            <a:endParaRPr lang="pl-PL" sz="2800" dirty="0"/>
          </a:p>
        </p:txBody>
      </p:sp>
      <p:pic>
        <p:nvPicPr>
          <p:cNvPr id="7"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351" r="17250"/>
          <a:stretch/>
        </p:blipFill>
        <p:spPr bwMode="auto">
          <a:xfrm>
            <a:off x="5580112" y="1556792"/>
            <a:ext cx="3312368" cy="3686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15584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sz="quarter"/>
          </p:nvPr>
        </p:nvSpPr>
        <p:spPr>
          <a:xfrm>
            <a:off x="250825" y="404664"/>
            <a:ext cx="8435975" cy="1139825"/>
          </a:xfrm>
        </p:spPr>
        <p:txBody>
          <a:bodyPr rtlCol="0">
            <a:normAutofit fontScale="90000"/>
          </a:bodyPr>
          <a:lstStyle/>
          <a:p>
            <a:pPr algn="l" eaLnBrk="1" fontAlgn="auto" hangingPunct="1">
              <a:spcAft>
                <a:spcPts val="0"/>
              </a:spcAft>
              <a:defRPr/>
            </a:pPr>
            <a:r>
              <a:rPr lang="pl-PL" sz="2200" dirty="0" smtClean="0"/>
              <a:t/>
            </a:r>
            <a:br>
              <a:rPr lang="pl-PL" sz="2200" dirty="0" smtClean="0"/>
            </a:br>
            <a:r>
              <a:rPr lang="pl-PL" sz="2800" dirty="0" smtClean="0"/>
              <a:t>Dr Leonardo </a:t>
            </a:r>
            <a:r>
              <a:rPr lang="pl-PL" sz="2800" dirty="0" err="1" smtClean="0"/>
              <a:t>Marini’s</a:t>
            </a:r>
            <a:r>
              <a:rPr lang="pl-PL" sz="2800" dirty="0" smtClean="0"/>
              <a:t> </a:t>
            </a:r>
            <a:r>
              <a:rPr lang="pl-PL" sz="2800" dirty="0" err="1" smtClean="0"/>
              <a:t>tissue</a:t>
            </a:r>
            <a:r>
              <a:rPr lang="pl-PL" sz="2800" dirty="0" smtClean="0"/>
              <a:t> </a:t>
            </a:r>
            <a:r>
              <a:rPr lang="pl-PL" sz="2800" dirty="0" err="1" smtClean="0"/>
              <a:t>freezing</a:t>
            </a:r>
            <a:r>
              <a:rPr lang="pl-PL" sz="2800" dirty="0" smtClean="0"/>
              <a:t> and </a:t>
            </a:r>
            <a:r>
              <a:rPr lang="pl-PL" sz="2800" dirty="0" err="1" smtClean="0"/>
              <a:t>plaining</a:t>
            </a:r>
            <a:r>
              <a:rPr lang="pl-PL" sz="2800" dirty="0" smtClean="0"/>
              <a:t> </a:t>
            </a:r>
            <a:r>
              <a:rPr lang="pl-PL" sz="2800" dirty="0" err="1" smtClean="0"/>
              <a:t>device</a:t>
            </a:r>
            <a:r>
              <a:rPr lang="pl-PL" sz="2800" dirty="0" smtClean="0"/>
              <a:t> - </a:t>
            </a:r>
            <a:r>
              <a:rPr lang="pl-PL" sz="2800" dirty="0" err="1" smtClean="0"/>
              <a:t>Cryosystem</a:t>
            </a:r>
            <a:endParaRPr lang="pl-PL" sz="2800" dirty="0" smtClean="0"/>
          </a:p>
        </p:txBody>
      </p:sp>
      <p:pic>
        <p:nvPicPr>
          <p:cNvPr id="28675" name="Picture 3" descr="technika mohsa00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107950" y="1916113"/>
            <a:ext cx="3132138" cy="4032250"/>
          </a:xfrm>
          <a:noFill/>
        </p:spPr>
      </p:pic>
      <p:pic>
        <p:nvPicPr>
          <p:cNvPr id="28676" name="Picture 4" descr="technika mohsa003"/>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3382963" y="1773238"/>
            <a:ext cx="2917825" cy="2189162"/>
          </a:xfrm>
          <a:noFill/>
        </p:spPr>
      </p:pic>
      <p:pic>
        <p:nvPicPr>
          <p:cNvPr id="28677" name="Picture 5" descr="technika mohsa004"/>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6262688" y="1773238"/>
            <a:ext cx="2917825" cy="2189162"/>
          </a:xfrm>
          <a:noFill/>
        </p:spPr>
      </p:pic>
      <p:pic>
        <p:nvPicPr>
          <p:cNvPr id="28678" name="Picture 6" descr="technika mohsa005"/>
          <p:cNvPicPr>
            <a:picLocks noGrp="1" noChangeAspect="1" noChangeArrowheads="1"/>
          </p:cNvPicPr>
          <p:nvPr>
            <p:ph sz="quarter" idx="4"/>
          </p:nvPr>
        </p:nvPicPr>
        <p:blipFill>
          <a:blip r:embed="rId5" cstate="print">
            <a:extLst>
              <a:ext uri="{28A0092B-C50C-407E-A947-70E740481C1C}">
                <a14:useLocalDpi xmlns:a14="http://schemas.microsoft.com/office/drawing/2010/main" val="0"/>
              </a:ext>
            </a:extLst>
          </a:blip>
          <a:srcRect/>
          <a:stretch>
            <a:fillRect/>
          </a:stretch>
        </p:blipFill>
        <p:spPr>
          <a:xfrm>
            <a:off x="3382963" y="3976688"/>
            <a:ext cx="2917825" cy="2189162"/>
          </a:xfrm>
          <a:noFill/>
        </p:spPr>
      </p:pic>
      <p:pic>
        <p:nvPicPr>
          <p:cNvPr id="28679" name="Picture 7" descr="DSCN00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4275" y="3975100"/>
            <a:ext cx="291623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95536" y="169476"/>
            <a:ext cx="7704856" cy="523220"/>
          </a:xfrm>
          <a:prstGeom prst="rect">
            <a:avLst/>
          </a:prstGeom>
          <a:noFill/>
        </p:spPr>
        <p:txBody>
          <a:bodyPr wrap="square" rtlCol="0">
            <a:spAutoFit/>
          </a:bodyPr>
          <a:lstStyle/>
          <a:p>
            <a:r>
              <a:rPr lang="pl-PL" sz="2800" b="1" dirty="0" smtClean="0"/>
              <a:t>Etap 14 Bloczkowanie tkanki</a:t>
            </a:r>
            <a:endParaRPr lang="pl-PL" sz="2800" dirty="0"/>
          </a:p>
        </p:txBody>
      </p:sp>
      <p:sp>
        <p:nvSpPr>
          <p:cNvPr id="10" name="TextBox 9"/>
          <p:cNvSpPr txBox="1"/>
          <p:nvPr/>
        </p:nvSpPr>
        <p:spPr>
          <a:xfrm>
            <a:off x="827584" y="6309320"/>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6899964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140968"/>
            <a:ext cx="5544616" cy="1143000"/>
          </a:xfrm>
        </p:spPr>
        <p:txBody>
          <a:bodyPr>
            <a:normAutofit fontScale="90000"/>
          </a:bodyPr>
          <a:lstStyle/>
          <a:p>
            <a:pPr algn="l"/>
            <a:r>
              <a:rPr lang="pl-PL" sz="3100" kern="1200" dirty="0" smtClean="0">
                <a:solidFill>
                  <a:schemeClr val="tx1"/>
                </a:solidFill>
                <a:effectLst/>
                <a:latin typeface="+mj-lt"/>
                <a:ea typeface="+mj-ea"/>
                <a:cs typeface="+mj-cs"/>
              </a:rPr>
              <a:t/>
            </a:r>
            <a:br>
              <a:rPr lang="pl-PL" sz="3100" kern="1200" dirty="0" smtClean="0">
                <a:solidFill>
                  <a:schemeClr val="tx1"/>
                </a:solidFill>
                <a:effectLst/>
                <a:latin typeface="+mj-lt"/>
                <a:ea typeface="+mj-ea"/>
                <a:cs typeface="+mj-cs"/>
              </a:rPr>
            </a:br>
            <a:r>
              <a:rPr lang="pl-PL" sz="3100" dirty="0"/>
              <a:t/>
            </a:r>
            <a:br>
              <a:rPr lang="pl-PL" sz="3100" dirty="0"/>
            </a:br>
            <a:r>
              <a:rPr lang="pl-PL" sz="3100" dirty="0" smtClean="0"/>
              <a:t>	14. </a:t>
            </a:r>
            <a:r>
              <a:rPr lang="pl-PL" sz="3100" kern="1200" dirty="0" smtClean="0">
                <a:solidFill>
                  <a:schemeClr val="tx1"/>
                </a:solidFill>
                <a:effectLst/>
                <a:latin typeface="+mj-lt"/>
                <a:ea typeface="+mj-ea"/>
                <a:cs typeface="+mj-cs"/>
              </a:rPr>
              <a:t>Urządzenie Franksa m</a:t>
            </a:r>
            <a:r>
              <a:rPr lang="pl-PL" sz="3100" dirty="0" smtClean="0"/>
              <a:t>a </a:t>
            </a:r>
            <a:r>
              <a:rPr lang="pl-PL" sz="3100" dirty="0"/>
              <a:t>postać kolumny z gniazdem na stolik i uchwytem na szkiełko podstawowe. </a:t>
            </a:r>
            <a:r>
              <a:rPr lang="pl-PL" sz="3100" dirty="0" smtClean="0"/>
              <a:t>	Zamrażana </a:t>
            </a:r>
            <a:r>
              <a:rPr lang="pl-PL" sz="3100" dirty="0"/>
              <a:t>tkanka jest formowana na szkiełku, następnie odwracana w dół i wklejana w stolik z medium osadzony w </a:t>
            </a:r>
            <a:r>
              <a:rPr lang="pl-PL" sz="3100" dirty="0" smtClean="0"/>
              <a:t>jego dolnej części.</a:t>
            </a:r>
            <a:r>
              <a:rPr lang="pl-PL" sz="3100" kern="1200" dirty="0" smtClean="0">
                <a:solidFill>
                  <a:schemeClr val="tx1"/>
                </a:solidFill>
                <a:effectLst/>
                <a:latin typeface="+mj-lt"/>
                <a:ea typeface="+mj-ea"/>
                <a:cs typeface="+mj-cs"/>
              </a:rPr>
              <a:t/>
            </a:r>
            <a:br>
              <a:rPr lang="pl-PL" sz="3100" kern="1200" dirty="0" smtClean="0">
                <a:solidFill>
                  <a:schemeClr val="tx1"/>
                </a:solidFill>
                <a:effectLst/>
                <a:latin typeface="+mj-lt"/>
                <a:ea typeface="+mj-ea"/>
                <a:cs typeface="+mj-cs"/>
              </a:rPr>
            </a:br>
            <a:r>
              <a:rPr lang="pl-PL" sz="3100" kern="1200" dirty="0" smtClean="0">
                <a:solidFill>
                  <a:schemeClr val="tx1"/>
                </a:solidFill>
                <a:effectLst/>
                <a:latin typeface="+mj-lt"/>
                <a:ea typeface="+mj-ea"/>
                <a:cs typeface="+mj-cs"/>
              </a:rPr>
              <a:t>	</a:t>
            </a:r>
            <a:r>
              <a:rPr lang="pl-PL" sz="3100" dirty="0" smtClean="0"/>
              <a:t>Z</a:t>
            </a:r>
            <a:r>
              <a:rPr lang="pl-PL" sz="3100" kern="1200" dirty="0" smtClean="0">
                <a:solidFill>
                  <a:schemeClr val="tx1"/>
                </a:solidFill>
                <a:effectLst/>
                <a:latin typeface="+mj-lt"/>
                <a:ea typeface="+mj-ea"/>
                <a:cs typeface="+mj-cs"/>
              </a:rPr>
              <a:t>apewnia otrzymanie skrawka z całego preparatu na małej głębokości (ok. 100 mikrometrów). </a:t>
            </a:r>
            <a:br>
              <a:rPr lang="pl-PL" sz="3100" kern="1200" dirty="0" smtClean="0">
                <a:solidFill>
                  <a:schemeClr val="tx1"/>
                </a:solidFill>
                <a:effectLst/>
                <a:latin typeface="+mj-lt"/>
                <a:ea typeface="+mj-ea"/>
                <a:cs typeface="+mj-cs"/>
              </a:rPr>
            </a:br>
            <a:r>
              <a:rPr lang="pl-PL" sz="4400" kern="1200" dirty="0" smtClean="0">
                <a:solidFill>
                  <a:schemeClr val="tx1"/>
                </a:solidFill>
                <a:effectLst/>
                <a:latin typeface="+mj-lt"/>
                <a:ea typeface="+mj-ea"/>
                <a:cs typeface="+mj-cs"/>
              </a:rPr>
              <a:t> </a:t>
            </a:r>
          </a:p>
          <a:p>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395536" y="169476"/>
            <a:ext cx="7704856" cy="523220"/>
          </a:xfrm>
          <a:prstGeom prst="rect">
            <a:avLst/>
          </a:prstGeom>
          <a:noFill/>
        </p:spPr>
        <p:txBody>
          <a:bodyPr wrap="square" rtlCol="0">
            <a:spAutoFit/>
          </a:bodyPr>
          <a:lstStyle/>
          <a:p>
            <a:r>
              <a:rPr lang="pl-PL" sz="2800" b="1" dirty="0" smtClean="0"/>
              <a:t>Etap 14 Bloczkowanie tkanki</a:t>
            </a:r>
            <a:endParaRPr lang="pl-PL" sz="2800" dirty="0"/>
          </a:p>
        </p:txBody>
      </p:sp>
      <p:pic>
        <p:nvPicPr>
          <p:cNvPr id="7" name="Obraz 1" descr="ScreenHunter_03 Jun. 12 18.46.gif"/>
          <p:cNvPicPr>
            <a:picLocks noGrp="1" noChangeAspect="1"/>
          </p:cNvPicPr>
          <p:nvPr isPhoto="1"/>
        </p:nvPicPr>
        <p:blipFill rotWithShape="1">
          <a:blip r:embed="rId3" cstate="print">
            <a:extLst>
              <a:ext uri="{28A0092B-C50C-407E-A947-70E740481C1C}">
                <a14:useLocalDpi xmlns:a14="http://schemas.microsoft.com/office/drawing/2010/main" val="0"/>
              </a:ext>
            </a:extLst>
          </a:blip>
          <a:srcRect l="19164" r="25836"/>
          <a:stretch/>
        </p:blipFill>
        <p:spPr bwMode="auto">
          <a:xfrm>
            <a:off x="5758314" y="1484784"/>
            <a:ext cx="3566214" cy="4315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7714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a:xfrm>
            <a:off x="179388" y="332656"/>
            <a:ext cx="8785100" cy="1143000"/>
          </a:xfrm>
        </p:spPr>
        <p:txBody>
          <a:bodyPr>
            <a:normAutofit fontScale="90000"/>
          </a:bodyPr>
          <a:lstStyle/>
          <a:p>
            <a:pPr algn="l">
              <a:defRPr/>
            </a:pPr>
            <a:r>
              <a:rPr lang="pl-PL" sz="4000" dirty="0" smtClean="0"/>
              <a:t/>
            </a:r>
            <a:br>
              <a:rPr lang="pl-PL" sz="4000" dirty="0" smtClean="0"/>
            </a:br>
            <a:r>
              <a:rPr lang="pl-PL" sz="4000" dirty="0" smtClean="0"/>
              <a:t/>
            </a:r>
            <a:br>
              <a:rPr lang="pl-PL" sz="4000" dirty="0" smtClean="0"/>
            </a:br>
            <a:r>
              <a:rPr lang="pl-PL" sz="4000" dirty="0" smtClean="0"/>
              <a:t/>
            </a:r>
            <a:br>
              <a:rPr lang="pl-PL" sz="4000" dirty="0" smtClean="0"/>
            </a:br>
            <a:r>
              <a:rPr lang="pl-PL" sz="4000" dirty="0" smtClean="0"/>
              <a:t/>
            </a:r>
            <a:br>
              <a:rPr lang="pl-PL" sz="4000" dirty="0" smtClean="0"/>
            </a:br>
            <a:r>
              <a:rPr lang="pl-PL" sz="4000" dirty="0" smtClean="0"/>
              <a:t/>
            </a:r>
            <a:br>
              <a:rPr lang="pl-PL" sz="4000" dirty="0" smtClean="0"/>
            </a:br>
            <a:r>
              <a:rPr lang="pl-PL" sz="4000" dirty="0" smtClean="0"/>
              <a:t/>
            </a:r>
            <a:br>
              <a:rPr lang="pl-PL" sz="4000" dirty="0" smtClean="0"/>
            </a:br>
            <a:r>
              <a:rPr lang="pl-PL" sz="4000" dirty="0" smtClean="0"/>
              <a:t/>
            </a:r>
            <a:br>
              <a:rPr lang="pl-PL" sz="4000" dirty="0" smtClean="0"/>
            </a:br>
            <a:r>
              <a:rPr lang="pl-PL" sz="2700" dirty="0" smtClean="0"/>
              <a:t/>
            </a:r>
            <a:br>
              <a:rPr lang="pl-PL" sz="2700" dirty="0" smtClean="0"/>
            </a:br>
            <a:r>
              <a:rPr lang="pl-PL" sz="2700" dirty="0" smtClean="0"/>
              <a:t/>
            </a:r>
            <a:br>
              <a:rPr lang="pl-PL" sz="2700" dirty="0" smtClean="0"/>
            </a:br>
            <a:r>
              <a:rPr lang="pl-PL" dirty="0" smtClean="0"/>
              <a:t/>
            </a:r>
            <a:br>
              <a:rPr lang="pl-PL" dirty="0" smtClean="0"/>
            </a:br>
            <a:r>
              <a:rPr lang="pl-PL" dirty="0" smtClean="0"/>
              <a:t>	</a:t>
            </a:r>
            <a:r>
              <a:rPr lang="pl-PL" dirty="0"/>
              <a:t/>
            </a:r>
            <a:br>
              <a:rPr lang="pl-PL" dirty="0"/>
            </a:br>
            <a:r>
              <a:rPr lang="pl-PL" dirty="0" smtClean="0"/>
              <a:t>	</a:t>
            </a:r>
            <a:r>
              <a:rPr lang="pl-PL" sz="3600" dirty="0" smtClean="0"/>
              <a:t>Wybór metody leczenia nowotworu skóry powinien być podejmowany z uwzględnieniem rodzaju i odmiany nowotworu, stadium zaawansowania, lokalizacji, stanu zdrowia i preferencji pacjenta.</a:t>
            </a:r>
            <a:r>
              <a:rPr lang="pl-PL" sz="3600" dirty="0" smtClean="0">
                <a:solidFill>
                  <a:srgbClr val="FF0000"/>
                </a:solidFill>
              </a:rPr>
              <a:t/>
            </a:r>
            <a:br>
              <a:rPr lang="pl-PL" sz="3600" dirty="0" smtClean="0">
                <a:solidFill>
                  <a:srgbClr val="FF0000"/>
                </a:solidFill>
              </a:rPr>
            </a:br>
            <a:r>
              <a:rPr lang="pl-PL" sz="3600" dirty="0" smtClean="0">
                <a:solidFill>
                  <a:srgbClr val="FF0000"/>
                </a:solidFill>
              </a:rPr>
              <a:t/>
            </a:r>
            <a:br>
              <a:rPr lang="pl-PL" sz="3600" dirty="0" smtClean="0">
                <a:solidFill>
                  <a:srgbClr val="FF0000"/>
                </a:solidFill>
              </a:rPr>
            </a:br>
            <a:r>
              <a:rPr lang="pl-PL" sz="3600" dirty="0" smtClean="0"/>
              <a:t>	Metody mniej inwazyjne (zachowawcze) powinny mieć zastosowanie w nowotworach mało zaawansowanych, zaś metody zabiegowe (chirurgiczne)  –  bardziej zaawansowanych.</a:t>
            </a:r>
            <a:r>
              <a:rPr lang="pl-PL" sz="3600" u="sng" dirty="0" smtClean="0"/>
              <a:t> </a:t>
            </a:r>
            <a:r>
              <a:rPr lang="pl-PL" sz="2700" u="sng" dirty="0"/>
              <a:t/>
            </a:r>
            <a:br>
              <a:rPr lang="pl-PL" sz="2700" u="sng" dirty="0"/>
            </a:br>
            <a:r>
              <a:rPr lang="pl-PL" sz="2700" dirty="0" smtClean="0"/>
              <a:t>	</a:t>
            </a:r>
            <a:r>
              <a:rPr lang="pl-PL" sz="3100" dirty="0" smtClean="0"/>
              <a:t/>
            </a:r>
            <a:br>
              <a:rPr lang="pl-PL" sz="3100" dirty="0" smtClean="0"/>
            </a:br>
            <a:r>
              <a:rPr lang="pl-PL" sz="3100" dirty="0"/>
              <a:t>	</a:t>
            </a:r>
            <a:endParaRPr lang="pl-PL" sz="3600" dirty="0" smtClean="0">
              <a:solidFill>
                <a:srgbClr val="FF0000"/>
              </a:solidFill>
            </a:endParaRPr>
          </a:p>
        </p:txBody>
      </p:sp>
      <p:sp>
        <p:nvSpPr>
          <p:cNvPr id="3" name="pole tekstowe 2"/>
          <p:cNvSpPr txBox="1">
            <a:spLocks noChangeArrowheads="1"/>
          </p:cNvSpPr>
          <p:nvPr/>
        </p:nvSpPr>
        <p:spPr bwMode="auto">
          <a:xfrm>
            <a:off x="179388" y="-26988"/>
            <a:ext cx="30972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800" dirty="0" smtClean="0"/>
              <a:t>Wprowadzenie</a:t>
            </a:r>
            <a:endParaRPr lang="pl-PL" altLang="pl-PL" sz="24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391109690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060848"/>
            <a:ext cx="8507288" cy="1143000"/>
          </a:xfrm>
        </p:spPr>
        <p:txBody>
          <a:bodyPr>
            <a:normAutofit fontScale="90000"/>
          </a:bodyPr>
          <a:lstStyle/>
          <a:p>
            <a:pPr algn="l"/>
            <a:r>
              <a:rPr lang="pl-PL" sz="3100" dirty="0" smtClean="0"/>
              <a:t>15. Cryohist - najbardziej </a:t>
            </a:r>
            <a:r>
              <a:rPr lang="pl-PL" sz="3100" kern="1200" dirty="0" smtClean="0">
                <a:solidFill>
                  <a:schemeClr val="tx1"/>
                </a:solidFill>
                <a:effectLst/>
              </a:rPr>
              <a:t>rozwinięte technologicznie urządzenie – posiada płaskie metalowe dyski, pokryte folią, na których tkanka jest spłaszczana i zamrażana pod wpływem wytwarzanego podciśnienia, nacisku folii i obniżonej temperatury dysków. Wklejanie następuje w wyniku zamknięcia pokrywy, w której znajduje się stolik.</a:t>
            </a:r>
          </a:p>
          <a:p>
            <a:r>
              <a:rPr lang="pl-PL" sz="4400" kern="1200" dirty="0" smtClean="0">
                <a:solidFill>
                  <a:schemeClr val="tx1"/>
                </a:solidFill>
                <a:effectLst/>
                <a:latin typeface="+mj-lt"/>
                <a:ea typeface="+mj-ea"/>
                <a:cs typeface="+mj-cs"/>
              </a:rPr>
              <a:t> </a:t>
            </a:r>
          </a:p>
          <a:p>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395536" y="169476"/>
            <a:ext cx="7704856" cy="523220"/>
          </a:xfrm>
          <a:prstGeom prst="rect">
            <a:avLst/>
          </a:prstGeom>
          <a:noFill/>
        </p:spPr>
        <p:txBody>
          <a:bodyPr wrap="square" rtlCol="0">
            <a:spAutoFit/>
          </a:bodyPr>
          <a:lstStyle/>
          <a:p>
            <a:r>
              <a:rPr lang="pl-PL" sz="2800" b="1" dirty="0" smtClean="0"/>
              <a:t>Etap 14 Bloczkowanie tkanki</a:t>
            </a:r>
            <a:endParaRPr lang="pl-PL" sz="2800" dirty="0"/>
          </a:p>
        </p:txBody>
      </p:sp>
      <p:pic>
        <p:nvPicPr>
          <p:cNvPr id="7" name="Obraz 1" descr="ScreenHunter_01 Jun. 12 18.40.gif"/>
          <p:cNvPicPr>
            <a:picLocks noGrp="1" noChangeAspect="1"/>
          </p:cNvPicPr>
          <p:nvPr isPhoto="1"/>
        </p:nvPicPr>
        <p:blipFill>
          <a:blip r:embed="rId3" cstate="print">
            <a:extLst>
              <a:ext uri="{28A0092B-C50C-407E-A947-70E740481C1C}">
                <a14:useLocalDpi xmlns:a14="http://schemas.microsoft.com/office/drawing/2010/main" val="0"/>
              </a:ext>
            </a:extLst>
          </a:blip>
          <a:srcRect/>
          <a:stretch>
            <a:fillRect/>
          </a:stretch>
        </p:blipFill>
        <p:spPr bwMode="auto">
          <a:xfrm>
            <a:off x="2426940" y="3284984"/>
            <a:ext cx="4809356" cy="328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0835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2790056"/>
            <a:ext cx="5040560" cy="1143000"/>
          </a:xfrm>
        </p:spPr>
        <p:txBody>
          <a:bodyPr>
            <a:noAutofit/>
          </a:bodyPr>
          <a:lstStyle/>
          <a:p>
            <a:pPr algn="l"/>
            <a:r>
              <a:rPr lang="pl-PL" sz="2400" kern="1200" dirty="0" smtClean="0">
                <a:solidFill>
                  <a:schemeClr val="tx1"/>
                </a:solidFill>
                <a:effectLst/>
              </a:rPr>
              <a:t>	</a:t>
            </a:r>
            <a:br>
              <a:rPr lang="pl-PL" sz="2400" kern="1200" dirty="0" smtClean="0">
                <a:solidFill>
                  <a:schemeClr val="tx1"/>
                </a:solidFill>
                <a:effectLst/>
              </a:rPr>
            </a:br>
            <a:r>
              <a:rPr lang="pl-PL" sz="2400" dirty="0"/>
              <a:t/>
            </a:r>
            <a:br>
              <a:rPr lang="pl-PL" sz="2400" dirty="0"/>
            </a:br>
            <a:r>
              <a:rPr lang="pl-PL" sz="2400" dirty="0" smtClean="0"/>
              <a:t>	</a:t>
            </a:r>
            <a:r>
              <a:rPr lang="pl-PL" sz="2400" kern="1200" dirty="0" smtClean="0">
                <a:solidFill>
                  <a:schemeClr val="tx1"/>
                </a:solidFill>
                <a:effectLst/>
              </a:rPr>
              <a:t>Tkanki rozkłada się na szkiełku i zamraża natryskiem azotu. W gnieździe umieszcza się stolik kriostatu, nakłada medium i rozpoczyna zamrażanie; szkiełko z preparatem wkleja się w zamarzające medium stolika; wyjmuje się stolik z bloczkiem, gotowy do skrajania. </a:t>
            </a:r>
            <a:br>
              <a:rPr lang="pl-PL" sz="2400" kern="1200" dirty="0" smtClean="0">
                <a:solidFill>
                  <a:schemeClr val="tx1"/>
                </a:solidFill>
                <a:effectLst/>
              </a:rPr>
            </a:br>
            <a:r>
              <a:rPr lang="pl-PL" sz="2400" kern="1200" dirty="0" smtClean="0">
                <a:solidFill>
                  <a:schemeClr val="tx1"/>
                </a:solidFill>
                <a:effectLst/>
              </a:rPr>
              <a:t>	Urzadzenie zapewnia u</a:t>
            </a:r>
            <a:r>
              <a:rPr lang="pl-PL" sz="2400" dirty="0" smtClean="0"/>
              <a:t>nikalną możliwość mechanicznego dopasowania powierzchni bloczka do aktualnego ustawienia gniazda stolika kriostatu / płaszczyzny noża mikrotomu.</a:t>
            </a:r>
            <a:endParaRPr lang="pl-PL" sz="28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395536" y="169476"/>
            <a:ext cx="7704856" cy="954107"/>
          </a:xfrm>
          <a:prstGeom prst="rect">
            <a:avLst/>
          </a:prstGeom>
          <a:noFill/>
        </p:spPr>
        <p:txBody>
          <a:bodyPr wrap="square" rtlCol="0">
            <a:spAutoFit/>
          </a:bodyPr>
          <a:lstStyle/>
          <a:p>
            <a:r>
              <a:rPr lang="pl-PL" sz="2800" b="1" dirty="0" smtClean="0"/>
              <a:t>Etap 14 Bloczkowanie tkanki </a:t>
            </a:r>
          </a:p>
          <a:p>
            <a:r>
              <a:rPr lang="pl-PL" sz="2800" b="1" dirty="0" smtClean="0"/>
              <a:t>16. Bieniek Szymkowski</a:t>
            </a:r>
            <a:endParaRPr lang="pl-PL" sz="2800" dirty="0"/>
          </a:p>
        </p:txBody>
      </p:sp>
      <p:pic>
        <p:nvPicPr>
          <p:cNvPr id="7" name="Obraz 5" descr="Device 001.bmp"/>
          <p:cNvPicPr>
            <a:picLocks noGrp="1" noChangeAspect="1"/>
          </p:cNvPicPr>
          <p:nvPr isPhoto="1"/>
        </p:nvPicPr>
        <p:blipFill>
          <a:blip r:embed="rId3" cstate="print">
            <a:extLst>
              <a:ext uri="{28A0092B-C50C-407E-A947-70E740481C1C}">
                <a14:useLocalDpi xmlns:a14="http://schemas.microsoft.com/office/drawing/2010/main" val="0"/>
              </a:ext>
            </a:extLst>
          </a:blip>
          <a:srcRect/>
          <a:stretch>
            <a:fillRect/>
          </a:stretch>
        </p:blipFill>
        <p:spPr bwMode="auto">
          <a:xfrm>
            <a:off x="5076056" y="1700808"/>
            <a:ext cx="4297741"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236996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Symbol zastępczy zawartości 8" descr="Aparat skóra świńska 15.03.2011.01.jpg"/>
          <p:cNvPicPr>
            <a:picLocks noGrp="1" noChangeAspect="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3329259" y="-1035895"/>
            <a:ext cx="14021939" cy="10513567"/>
          </a:xfrm>
        </p:spPr>
      </p:pic>
      <p:sp>
        <p:nvSpPr>
          <p:cNvPr id="47106" name="Rectangle 2"/>
          <p:cNvSpPr>
            <a:spLocks noGrp="1" noChangeArrowheads="1"/>
          </p:cNvSpPr>
          <p:nvPr>
            <p:ph type="title" sz="quarter"/>
          </p:nvPr>
        </p:nvSpPr>
        <p:spPr>
          <a:xfrm>
            <a:off x="-2916832" y="-99392"/>
            <a:ext cx="12241360" cy="2808312"/>
          </a:xfrm>
          <a:solidFill>
            <a:schemeClr val="bg2"/>
          </a:solidFill>
        </p:spPr>
        <p:txBody>
          <a:bodyPr>
            <a:normAutofit/>
          </a:bodyPr>
          <a:lstStyle/>
          <a:p>
            <a:pPr eaLnBrk="1" hangingPunct="1"/>
            <a:r>
              <a:rPr lang="pl-PL" altLang="pl-PL" sz="3200" b="1" u="sng" dirty="0" smtClean="0"/>
              <a:t>1</a:t>
            </a:r>
            <a:r>
              <a:rPr lang="en-US" altLang="pl-PL" sz="3200" b="1" u="sng" dirty="0" smtClean="0"/>
              <a:t>) </a:t>
            </a:r>
            <a:r>
              <a:rPr lang="pl-PL" altLang="pl-PL" sz="3200" b="1" u="sng" dirty="0" smtClean="0"/>
              <a:t>Spłaszczanie i zamrażanie tkanki </a:t>
            </a:r>
            <a:endParaRPr lang="pl-PL" altLang="pl-PL" sz="3200" b="1" dirty="0" smtClean="0"/>
          </a:p>
        </p:txBody>
      </p:sp>
      <p:sp>
        <p:nvSpPr>
          <p:cNvPr id="47107" name="Rectangle 3"/>
          <p:cNvSpPr>
            <a:spLocks noGrp="1" noChangeArrowheads="1"/>
          </p:cNvSpPr>
          <p:nvPr>
            <p:ph sz="quarter" idx="3"/>
          </p:nvPr>
        </p:nvSpPr>
        <p:spPr/>
        <p:txBody>
          <a:bodyPr/>
          <a:lstStyle/>
          <a:p>
            <a:pPr eaLnBrk="1" hangingPunct="1"/>
            <a:endParaRPr lang="pl-PL" altLang="pl-PL" sz="2400" smtClean="0"/>
          </a:p>
        </p:txBody>
      </p:sp>
      <p:sp>
        <p:nvSpPr>
          <p:cNvPr id="47108" name="Rectangle 4"/>
          <p:cNvSpPr>
            <a:spLocks noGrp="1" noChangeArrowheads="1"/>
          </p:cNvSpPr>
          <p:nvPr>
            <p:ph sz="quarter" idx="4"/>
          </p:nvPr>
        </p:nvSpPr>
        <p:spPr/>
        <p:txBody>
          <a:bodyPr/>
          <a:lstStyle/>
          <a:p>
            <a:pPr eaLnBrk="1" hangingPunct="1"/>
            <a:endParaRPr lang="pl-PL" altLang="pl-PL" sz="2400" smtClean="0"/>
          </a:p>
        </p:txBody>
      </p:sp>
      <p:sp>
        <p:nvSpPr>
          <p:cNvPr id="47110" name="Symbol zastępczy zawartości 6"/>
          <p:cNvSpPr>
            <a:spLocks noGrp="1"/>
          </p:cNvSpPr>
          <p:nvPr>
            <p:ph sz="quarter" idx="1"/>
          </p:nvPr>
        </p:nvSpPr>
        <p:spPr/>
        <p:txBody>
          <a:bodyPr/>
          <a:lstStyle/>
          <a:p>
            <a:pPr eaLnBrk="1" hangingPunct="1"/>
            <a:endParaRPr lang="pl-PL" altLang="pl-PL" dirty="0" smtClean="0"/>
          </a:p>
        </p:txBody>
      </p:sp>
      <p:pic>
        <p:nvPicPr>
          <p:cNvPr id="47111" name="Obraz 6" descr="Aparat ewolucja 069.JPG"/>
          <p:cNvPicPr>
            <a:picLocks noGrp="1" noChangeAspect="1"/>
          </p:cNvPicPr>
          <p:nvPr isPhoto="1"/>
        </p:nvPicPr>
        <p:blipFill>
          <a:blip r:embed="rId3" cstate="print">
            <a:extLst>
              <a:ext uri="{28A0092B-C50C-407E-A947-70E740481C1C}">
                <a14:useLocalDpi xmlns:a14="http://schemas.microsoft.com/office/drawing/2010/main" val="0"/>
              </a:ext>
            </a:extLst>
          </a:blip>
          <a:srcRect/>
          <a:stretch>
            <a:fillRect/>
          </a:stretch>
        </p:blipFill>
        <p:spPr bwMode="auto">
          <a:xfrm>
            <a:off x="4643438" y="2242517"/>
            <a:ext cx="62865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79512" y="-117395"/>
            <a:ext cx="7704856" cy="954107"/>
          </a:xfrm>
          <a:prstGeom prst="rect">
            <a:avLst/>
          </a:prstGeom>
          <a:noFill/>
        </p:spPr>
        <p:txBody>
          <a:bodyPr wrap="square" rtlCol="0">
            <a:spAutoFit/>
          </a:bodyPr>
          <a:lstStyle/>
          <a:p>
            <a:r>
              <a:rPr lang="pl-PL" sz="2800" b="1" dirty="0" smtClean="0"/>
              <a:t>Etap 14 Bloczkowanie tkanki </a:t>
            </a:r>
          </a:p>
          <a:p>
            <a:r>
              <a:rPr lang="pl-PL" sz="2800" b="1" dirty="0" smtClean="0"/>
              <a:t>Bieniek-Szymkowski</a:t>
            </a:r>
            <a:endParaRPr lang="pl-PL" sz="2800" dirty="0"/>
          </a:p>
        </p:txBody>
      </p:sp>
      <p:pic>
        <p:nvPicPr>
          <p:cNvPr id="9" name="Obraz 1" descr="C:\Documents and Settings\Ewa\Pulpit\logo centrum medyczne Bieniek.jpg"/>
          <p:cNvPicPr/>
          <p:nvPr/>
        </p:nvPicPr>
        <p:blipFill>
          <a:blip r:embed="rId4"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382649516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l-PL"/>
          </a:p>
        </p:txBody>
      </p:sp>
      <p:pic>
        <p:nvPicPr>
          <p:cNvPr id="3" name="Picture 2" descr="DSC0073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57200" y="1651000"/>
            <a:ext cx="4000500" cy="2251075"/>
          </a:xfrm>
          <a:prstGeom prst="rect">
            <a:avLst/>
          </a:prstGeom>
          <a:noFill/>
          <a:ln>
            <a:noFill/>
          </a:ln>
        </p:spPr>
      </p:pic>
      <p:pic>
        <p:nvPicPr>
          <p:cNvPr id="5" name="Picture 4" descr="DSC00738"/>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686300" y="1651000"/>
            <a:ext cx="4000500" cy="2251075"/>
          </a:xfrm>
          <a:prstGeom prst="rect">
            <a:avLst/>
          </a:prstGeom>
          <a:noFill/>
          <a:ln>
            <a:noFill/>
          </a:ln>
        </p:spPr>
      </p:pic>
      <p:sp>
        <p:nvSpPr>
          <p:cNvPr id="7" name="TextBox 6"/>
          <p:cNvSpPr txBox="1"/>
          <p:nvPr/>
        </p:nvSpPr>
        <p:spPr>
          <a:xfrm>
            <a:off x="179512" y="-27384"/>
            <a:ext cx="7704856" cy="954107"/>
          </a:xfrm>
          <a:prstGeom prst="rect">
            <a:avLst/>
          </a:prstGeom>
          <a:noFill/>
        </p:spPr>
        <p:txBody>
          <a:bodyPr wrap="square" rtlCol="0">
            <a:spAutoFit/>
          </a:bodyPr>
          <a:lstStyle/>
          <a:p>
            <a:r>
              <a:rPr lang="pl-PL" sz="2800" b="1" dirty="0" smtClean="0"/>
              <a:t>Etap 14 Bloczkowanie tkanki </a:t>
            </a:r>
          </a:p>
          <a:p>
            <a:r>
              <a:rPr lang="pl-PL" sz="2800" b="1" dirty="0" smtClean="0"/>
              <a:t>Bieniek Szymkowski</a:t>
            </a:r>
            <a:endParaRPr lang="pl-PL" sz="2800" dirty="0"/>
          </a:p>
        </p:txBody>
      </p:sp>
      <p:sp>
        <p:nvSpPr>
          <p:cNvPr id="8" name="Prostokąt 5"/>
          <p:cNvSpPr>
            <a:spLocks noChangeArrowheads="1"/>
          </p:cNvSpPr>
          <p:nvPr/>
        </p:nvSpPr>
        <p:spPr bwMode="auto">
          <a:xfrm>
            <a:off x="178817" y="889556"/>
            <a:ext cx="89296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pl-PL" altLang="pl-PL" sz="2800" b="1" u="sng" dirty="0" smtClean="0"/>
              <a:t>2</a:t>
            </a:r>
            <a:r>
              <a:rPr lang="en-US" altLang="pl-PL" sz="2800" b="1" u="sng" dirty="0" smtClean="0"/>
              <a:t>) </a:t>
            </a:r>
            <a:r>
              <a:rPr lang="pl-PL" altLang="pl-PL" sz="2800" b="1" u="sng" dirty="0" smtClean="0"/>
              <a:t>Wklejanie tkanek na stolik</a:t>
            </a:r>
            <a:endParaRPr lang="pl-PL" altLang="pl-PL" sz="2800" dirty="0"/>
          </a:p>
        </p:txBody>
      </p:sp>
      <p:pic>
        <p:nvPicPr>
          <p:cNvPr id="9" name="Picture 8" descr="DSC00748"/>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2699792" y="4130253"/>
            <a:ext cx="4000500" cy="2251075"/>
          </a:xfrm>
          <a:prstGeom prst="rect">
            <a:avLst/>
          </a:prstGeom>
          <a:noFill/>
          <a:ln>
            <a:noFill/>
          </a:ln>
        </p:spPr>
      </p:pic>
      <p:pic>
        <p:nvPicPr>
          <p:cNvPr id="11" name="Obraz 1" descr="C:\Documents and Settings\Ewa\Pulpit\logo centrum medyczne Bieniek.jpg"/>
          <p:cNvPicPr/>
          <p:nvPr/>
        </p:nvPicPr>
        <p:blipFill>
          <a:blip r:embed="rId5"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336813990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l-PL"/>
          </a:p>
        </p:txBody>
      </p:sp>
      <p:pic>
        <p:nvPicPr>
          <p:cNvPr id="6" name="Picture 5" descr="DSC0076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686300" y="4994349"/>
            <a:ext cx="4000500" cy="2251075"/>
          </a:xfrm>
          <a:prstGeom prst="rect">
            <a:avLst/>
          </a:prstGeom>
          <a:noFill/>
          <a:ln>
            <a:noFill/>
          </a:ln>
        </p:spPr>
      </p:pic>
      <p:pic>
        <p:nvPicPr>
          <p:cNvPr id="7" name="Picture 6" descr="DSC00762"/>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88944" y="4922341"/>
            <a:ext cx="4000500" cy="2251075"/>
          </a:xfrm>
          <a:prstGeom prst="rect">
            <a:avLst/>
          </a:prstGeom>
          <a:noFill/>
          <a:ln>
            <a:noFill/>
          </a:ln>
        </p:spPr>
      </p:pic>
      <p:pic>
        <p:nvPicPr>
          <p:cNvPr id="8" name="Picture 7" descr="DSC00752"/>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2627784" y="2762101"/>
            <a:ext cx="4000500" cy="2251075"/>
          </a:xfrm>
          <a:prstGeom prst="rect">
            <a:avLst/>
          </a:prstGeom>
          <a:noFill/>
          <a:ln>
            <a:noFill/>
          </a:ln>
        </p:spPr>
      </p:pic>
      <p:sp>
        <p:nvSpPr>
          <p:cNvPr id="9" name="Prostokąt 5"/>
          <p:cNvSpPr>
            <a:spLocks noChangeArrowheads="1"/>
          </p:cNvSpPr>
          <p:nvPr/>
        </p:nvSpPr>
        <p:spPr bwMode="auto">
          <a:xfrm>
            <a:off x="178817" y="889556"/>
            <a:ext cx="892968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pl-PL" altLang="pl-PL" sz="2800" u="sng" dirty="0" smtClean="0"/>
              <a:t>2</a:t>
            </a:r>
            <a:r>
              <a:rPr lang="en-US" altLang="pl-PL" sz="2800" u="sng" dirty="0" smtClean="0"/>
              <a:t>) </a:t>
            </a:r>
            <a:r>
              <a:rPr lang="pl-PL" altLang="pl-PL" sz="2800" u="sng" dirty="0" smtClean="0"/>
              <a:t>Tkanka wklejana jest na stolik równolegle do płaszczyzny noża mikrotomu, co umożliwia pobranie pełnych skrawków na niewielkiej głębokości bloczka</a:t>
            </a:r>
            <a:r>
              <a:rPr lang="pl-PL" altLang="pl-PL" sz="2800" dirty="0" smtClean="0"/>
              <a:t> </a:t>
            </a:r>
            <a:r>
              <a:rPr lang="pl-PL" altLang="pl-PL" sz="2800" b="1" u="sng" dirty="0" smtClean="0"/>
              <a:t> </a:t>
            </a:r>
            <a:endParaRPr lang="pl-PL" altLang="pl-PL" sz="2800" dirty="0"/>
          </a:p>
        </p:txBody>
      </p:sp>
      <p:sp>
        <p:nvSpPr>
          <p:cNvPr id="10" name="TextBox 9"/>
          <p:cNvSpPr txBox="1"/>
          <p:nvPr/>
        </p:nvSpPr>
        <p:spPr>
          <a:xfrm>
            <a:off x="179512" y="-27384"/>
            <a:ext cx="7704856" cy="954107"/>
          </a:xfrm>
          <a:prstGeom prst="rect">
            <a:avLst/>
          </a:prstGeom>
          <a:noFill/>
        </p:spPr>
        <p:txBody>
          <a:bodyPr wrap="square" rtlCol="0">
            <a:spAutoFit/>
          </a:bodyPr>
          <a:lstStyle/>
          <a:p>
            <a:r>
              <a:rPr lang="pl-PL" sz="2800" b="1" dirty="0" smtClean="0"/>
              <a:t>Etap 14 Bloczkowanie tkanki </a:t>
            </a:r>
          </a:p>
          <a:p>
            <a:r>
              <a:rPr lang="pl-PL" sz="2800" b="1" dirty="0" smtClean="0"/>
              <a:t>Bieniek Szymkowski</a:t>
            </a:r>
            <a:endParaRPr lang="pl-PL" sz="2800" dirty="0"/>
          </a:p>
        </p:txBody>
      </p:sp>
      <p:pic>
        <p:nvPicPr>
          <p:cNvPr id="11" name="Obraz 1" descr="C:\Documents and Settings\Ewa\Pulpit\logo centrum medyczne Bieniek.jpg"/>
          <p:cNvPicPr/>
          <p:nvPr/>
        </p:nvPicPr>
        <p:blipFill>
          <a:blip r:embed="rId5"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369233754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sz="quarter"/>
          </p:nvPr>
        </p:nvSpPr>
        <p:spPr>
          <a:xfrm>
            <a:off x="251520" y="2492896"/>
            <a:ext cx="8229600" cy="1131888"/>
          </a:xfrm>
        </p:spPr>
        <p:txBody>
          <a:bodyPr rtlCol="0">
            <a:normAutofit fontScale="90000"/>
          </a:bodyPr>
          <a:lstStyle/>
          <a:p>
            <a:pPr algn="l">
              <a:defRPr/>
            </a:pPr>
            <a:r>
              <a:rPr lang="pl-PL" sz="1800" i="1" dirty="0" smtClean="0"/>
              <a:t/>
            </a:r>
            <a:br>
              <a:rPr lang="pl-PL" sz="1800" i="1" dirty="0" smtClean="0"/>
            </a:br>
            <a:r>
              <a:rPr lang="pl-PL" sz="1800" i="1" dirty="0" smtClean="0"/>
              <a:t/>
            </a:r>
            <a:br>
              <a:rPr lang="pl-PL" sz="1800" i="1" dirty="0" smtClean="0"/>
            </a:br>
            <a:r>
              <a:rPr lang="pl-PL" sz="1800" i="1" dirty="0" smtClean="0"/>
              <a:t/>
            </a:r>
            <a:br>
              <a:rPr lang="pl-PL" sz="1800" i="1" dirty="0" smtClean="0"/>
            </a:br>
            <a:r>
              <a:rPr lang="pl-PL" sz="1800" i="1" dirty="0" smtClean="0"/>
              <a:t/>
            </a:r>
            <a:br>
              <a:rPr lang="pl-PL" sz="1800" i="1" dirty="0" smtClean="0"/>
            </a:br>
            <a:r>
              <a:rPr lang="pl-PL" sz="1600" i="1" dirty="0" smtClean="0"/>
              <a:t/>
            </a:r>
            <a:br>
              <a:rPr lang="pl-PL" sz="1600" i="1" dirty="0" smtClean="0"/>
            </a:br>
            <a:r>
              <a:rPr lang="pl-PL" sz="2700" dirty="0" smtClean="0">
                <a:cs typeface="Times New Roman" pitchFamily="18" charset="0"/>
              </a:rPr>
              <a:t/>
            </a:r>
            <a:br>
              <a:rPr lang="pl-PL" sz="2700" dirty="0" smtClean="0">
                <a:cs typeface="Times New Roman" pitchFamily="18" charset="0"/>
              </a:rPr>
            </a:br>
            <a:r>
              <a:rPr lang="pl-PL" sz="2700" dirty="0" smtClean="0">
                <a:cs typeface="Times New Roman" pitchFamily="18" charset="0"/>
              </a:rPr>
              <a:t>	Dokładne dopasowanie </a:t>
            </a:r>
            <a:r>
              <a:rPr lang="pl-PL" sz="2700" dirty="0">
                <a:cs typeface="Times New Roman" pitchFamily="18" charset="0"/>
              </a:rPr>
              <a:t>(justowanie) powierzchni bloczka do </a:t>
            </a:r>
            <a:r>
              <a:rPr lang="pl-PL" sz="2700" dirty="0" smtClean="0">
                <a:cs typeface="Times New Roman" pitchFamily="18" charset="0"/>
              </a:rPr>
              <a:t>aktualnego ustawienia gniazda stolika / powierzchni tnącej noża </a:t>
            </a:r>
            <a:r>
              <a:rPr lang="pl-PL" sz="2700" dirty="0">
                <a:cs typeface="Times New Roman" pitchFamily="18" charset="0"/>
              </a:rPr>
              <a:t>w mikrotomie </a:t>
            </a:r>
            <a:r>
              <a:rPr lang="pl-PL" sz="2700" dirty="0" smtClean="0">
                <a:cs typeface="Times New Roman" pitchFamily="18" charset="0"/>
              </a:rPr>
              <a:t>kriostatu jest unikalną cechą naszego urządzenia i odbywa się dzięki regulacji położenia stolika dwoma śrubami. </a:t>
            </a:r>
            <a:r>
              <a:rPr lang="pl-PL" sz="3100" dirty="0" smtClean="0">
                <a:cs typeface="Times New Roman" pitchFamily="18" charset="0"/>
              </a:rPr>
              <a:t/>
            </a:r>
            <a:br>
              <a:rPr lang="pl-PL" sz="3100" dirty="0" smtClean="0">
                <a:cs typeface="Times New Roman" pitchFamily="18" charset="0"/>
              </a:rPr>
            </a:br>
            <a:r>
              <a:rPr lang="pl-PL" sz="3100" dirty="0" smtClean="0">
                <a:cs typeface="Times New Roman" pitchFamily="18" charset="0"/>
              </a:rPr>
              <a:t/>
            </a:r>
            <a:br>
              <a:rPr lang="pl-PL" sz="3100" dirty="0" smtClean="0">
                <a:cs typeface="Times New Roman" pitchFamily="18" charset="0"/>
              </a:rPr>
            </a:br>
            <a:r>
              <a:rPr lang="pl-PL" sz="3100" dirty="0">
                <a:cs typeface="Times New Roman" pitchFamily="18" charset="0"/>
              </a:rPr>
              <a:t/>
            </a:r>
            <a:br>
              <a:rPr lang="pl-PL" sz="3100" dirty="0">
                <a:cs typeface="Times New Roman" pitchFamily="18" charset="0"/>
              </a:rPr>
            </a:br>
            <a:r>
              <a:rPr lang="pl-PL" sz="3100" dirty="0" smtClean="0">
                <a:cs typeface="Times New Roman" pitchFamily="18" charset="0"/>
              </a:rPr>
              <a:t/>
            </a:r>
            <a:br>
              <a:rPr lang="pl-PL" sz="3100" dirty="0" smtClean="0">
                <a:cs typeface="Times New Roman" pitchFamily="18" charset="0"/>
              </a:rPr>
            </a:br>
            <a:r>
              <a:rPr lang="pl-PL" sz="3100" dirty="0">
                <a:cs typeface="Times New Roman" pitchFamily="18" charset="0"/>
              </a:rPr>
              <a:t/>
            </a:r>
            <a:br>
              <a:rPr lang="pl-PL" sz="3100" dirty="0">
                <a:cs typeface="Times New Roman" pitchFamily="18" charset="0"/>
              </a:rPr>
            </a:br>
            <a:r>
              <a:rPr lang="pl-PL" sz="3100" dirty="0" smtClean="0">
                <a:cs typeface="Times New Roman" pitchFamily="18" charset="0"/>
              </a:rPr>
              <a:t/>
            </a:r>
            <a:br>
              <a:rPr lang="pl-PL" sz="3100" dirty="0" smtClean="0">
                <a:cs typeface="Times New Roman" pitchFamily="18" charset="0"/>
              </a:rPr>
            </a:br>
            <a:r>
              <a:rPr lang="pl-PL" sz="3100" dirty="0">
                <a:cs typeface="Times New Roman" pitchFamily="18" charset="0"/>
              </a:rPr>
              <a:t/>
            </a:r>
            <a:br>
              <a:rPr lang="pl-PL" sz="3100" dirty="0">
                <a:cs typeface="Times New Roman" pitchFamily="18" charset="0"/>
              </a:rPr>
            </a:br>
            <a:r>
              <a:rPr lang="pl-PL" sz="3100" dirty="0" smtClean="0">
                <a:cs typeface="Times New Roman" pitchFamily="18" charset="0"/>
              </a:rPr>
              <a:t/>
            </a:r>
            <a:br>
              <a:rPr lang="pl-PL" sz="3100" dirty="0" smtClean="0">
                <a:cs typeface="Times New Roman" pitchFamily="18" charset="0"/>
              </a:rPr>
            </a:br>
            <a:r>
              <a:rPr lang="pl-PL" sz="3100" b="1" u="sng" dirty="0" smtClean="0">
                <a:cs typeface="Times New Roman" pitchFamily="18" charset="0"/>
              </a:rPr>
              <a:t/>
            </a:r>
            <a:br>
              <a:rPr lang="pl-PL" sz="3100" b="1" u="sng" dirty="0" smtClean="0">
                <a:cs typeface="Times New Roman" pitchFamily="18" charset="0"/>
              </a:rPr>
            </a:br>
            <a:r>
              <a:rPr lang="pl-PL" sz="3100" b="1" dirty="0" smtClean="0">
                <a:cs typeface="Times New Roman" pitchFamily="18" charset="0"/>
              </a:rPr>
              <a:t>	</a:t>
            </a:r>
            <a:r>
              <a:rPr lang="pl-PL" sz="3100" b="1" u="sng" dirty="0" smtClean="0">
                <a:cs typeface="Times New Roman" pitchFamily="18" charset="0"/>
              </a:rPr>
              <a:t>Czynność tą przeprowadza się w 3 krokach:</a:t>
            </a:r>
            <a:endParaRPr lang="pl-PL" sz="3100" dirty="0" smtClean="0"/>
          </a:p>
        </p:txBody>
      </p:sp>
      <p:sp>
        <p:nvSpPr>
          <p:cNvPr id="24579" name="Symbol zastępczy zawartości 11"/>
          <p:cNvSpPr>
            <a:spLocks noGrp="1"/>
          </p:cNvSpPr>
          <p:nvPr>
            <p:ph sz="quarter" idx="2"/>
          </p:nvPr>
        </p:nvSpPr>
        <p:spPr>
          <a:xfrm flipH="1">
            <a:off x="8686800" y="1600200"/>
            <a:ext cx="2100263" cy="2189163"/>
          </a:xfrm>
        </p:spPr>
        <p:txBody>
          <a:bodyPr/>
          <a:lstStyle/>
          <a:p>
            <a:pPr eaLnBrk="1" hangingPunct="1"/>
            <a:endParaRPr lang="pl-PL" altLang="pl-PL" dirty="0" smtClean="0"/>
          </a:p>
        </p:txBody>
      </p:sp>
      <p:sp>
        <p:nvSpPr>
          <p:cNvPr id="24580" name="Symbol zastępczy zawartości 8"/>
          <p:cNvSpPr>
            <a:spLocks noGrp="1"/>
          </p:cNvSpPr>
          <p:nvPr>
            <p:ph sz="quarter" idx="3"/>
          </p:nvPr>
        </p:nvSpPr>
        <p:spPr/>
        <p:txBody>
          <a:bodyPr/>
          <a:lstStyle/>
          <a:p>
            <a:pPr eaLnBrk="1" hangingPunct="1"/>
            <a:endParaRPr lang="pl-PL" altLang="pl-PL" smtClean="0"/>
          </a:p>
        </p:txBody>
      </p:sp>
      <p:sp>
        <p:nvSpPr>
          <p:cNvPr id="24581" name="Symbol zastępczy zawartości 9"/>
          <p:cNvSpPr>
            <a:spLocks noGrp="1"/>
          </p:cNvSpPr>
          <p:nvPr>
            <p:ph sz="quarter" idx="1"/>
          </p:nvPr>
        </p:nvSpPr>
        <p:spPr>
          <a:xfrm flipV="1">
            <a:off x="457200" y="3789363"/>
            <a:ext cx="4038600" cy="3854450"/>
          </a:xfrm>
        </p:spPr>
        <p:txBody>
          <a:bodyPr/>
          <a:lstStyle/>
          <a:p>
            <a:pPr eaLnBrk="1" hangingPunct="1"/>
            <a:endParaRPr lang="pl-PL" altLang="pl-PL" dirty="0" smtClean="0"/>
          </a:p>
        </p:txBody>
      </p:sp>
      <p:pic>
        <p:nvPicPr>
          <p:cNvPr id="8" name="Obraz 8" descr="Device 003.JPG"/>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4788024" y="2912807"/>
            <a:ext cx="4032448" cy="30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7" descr="Device 002.JPG"/>
          <p:cNvPicPr>
            <a:picLocks noGrp="1" noChangeAspect="1"/>
          </p:cNvPicPr>
          <p:nvPr isPhoto="1"/>
        </p:nvPicPr>
        <p:blipFill>
          <a:blip r:embed="rId3" cstate="print">
            <a:extLst>
              <a:ext uri="{28A0092B-C50C-407E-A947-70E740481C1C}">
                <a14:useLocalDpi xmlns:a14="http://schemas.microsoft.com/office/drawing/2010/main" val="0"/>
              </a:ext>
            </a:extLst>
          </a:blip>
          <a:srcRect/>
          <a:stretch>
            <a:fillRect/>
          </a:stretch>
        </p:blipFill>
        <p:spPr bwMode="auto">
          <a:xfrm>
            <a:off x="323528" y="2912807"/>
            <a:ext cx="4047630" cy="3036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79512" y="44624"/>
            <a:ext cx="7704856" cy="954107"/>
          </a:xfrm>
          <a:prstGeom prst="rect">
            <a:avLst/>
          </a:prstGeom>
          <a:noFill/>
        </p:spPr>
        <p:txBody>
          <a:bodyPr wrap="square" rtlCol="0">
            <a:spAutoFit/>
          </a:bodyPr>
          <a:lstStyle/>
          <a:p>
            <a:r>
              <a:rPr lang="pl-PL" sz="2800" b="1" dirty="0" smtClean="0"/>
              <a:t>Etap 14 Bloczkowanie tkanki </a:t>
            </a:r>
          </a:p>
          <a:p>
            <a:r>
              <a:rPr lang="pl-PL" sz="2800" b="1" dirty="0" smtClean="0"/>
              <a:t>Bieniek Szymkowski</a:t>
            </a:r>
            <a:endParaRPr lang="pl-PL" sz="2800" dirty="0"/>
          </a:p>
        </p:txBody>
      </p:sp>
      <p:sp>
        <p:nvSpPr>
          <p:cNvPr id="11" name="Title 1"/>
          <p:cNvSpPr txBox="1">
            <a:spLocks/>
          </p:cNvSpPr>
          <p:nvPr/>
        </p:nvSpPr>
        <p:spPr>
          <a:xfrm>
            <a:off x="432048" y="548680"/>
            <a:ext cx="903649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pl-PL" sz="2800" dirty="0"/>
          </a:p>
        </p:txBody>
      </p:sp>
      <p:pic>
        <p:nvPicPr>
          <p:cNvPr id="12" name="Obraz 1" descr="C:\Documents and Settings\Ewa\Pulpit\logo centrum medyczne Bieniek.jpg"/>
          <p:cNvPicPr/>
          <p:nvPr/>
        </p:nvPicPr>
        <p:blipFill>
          <a:blip r:embed="rId4"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25424633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ytuł 2"/>
          <p:cNvSpPr>
            <a:spLocks noGrp="1"/>
          </p:cNvSpPr>
          <p:nvPr>
            <p:ph type="title"/>
          </p:nvPr>
        </p:nvSpPr>
        <p:spPr/>
        <p:txBody>
          <a:bodyPr/>
          <a:lstStyle/>
          <a:p>
            <a:endParaRPr lang="pl-PL" altLang="pl-PL" smtClean="0"/>
          </a:p>
        </p:txBody>
      </p:sp>
      <p:pic>
        <p:nvPicPr>
          <p:cNvPr id="25604" name="Obraz 4" descr="2013 007.JPG"/>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1547664" y="2102916"/>
            <a:ext cx="301625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Obraz 5" descr="2013 008.JPG"/>
          <p:cNvPicPr>
            <a:picLocks noGrp="1" noChangeAspect="1"/>
          </p:cNvPicPr>
          <p:nvPr isPhoto="1"/>
        </p:nvPicPr>
        <p:blipFill>
          <a:blip r:embed="rId3" cstate="print">
            <a:extLst>
              <a:ext uri="{28A0092B-C50C-407E-A947-70E740481C1C}">
                <a14:useLocalDpi xmlns:a14="http://schemas.microsoft.com/office/drawing/2010/main" val="0"/>
              </a:ext>
            </a:extLst>
          </a:blip>
          <a:srcRect/>
          <a:stretch>
            <a:fillRect/>
          </a:stretch>
        </p:blipFill>
        <p:spPr bwMode="auto">
          <a:xfrm>
            <a:off x="4644008" y="2102917"/>
            <a:ext cx="3016250"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Obraz 6" descr="2013 009.JPG"/>
          <p:cNvPicPr>
            <a:picLocks noGrp="1" noChangeAspect="1"/>
          </p:cNvPicPr>
          <p:nvPr isPhoto="1"/>
        </p:nvPicPr>
        <p:blipFill>
          <a:blip r:embed="rId4" cstate="print">
            <a:extLst>
              <a:ext uri="{28A0092B-C50C-407E-A947-70E740481C1C}">
                <a14:useLocalDpi xmlns:a14="http://schemas.microsoft.com/office/drawing/2010/main" val="0"/>
              </a:ext>
            </a:extLst>
          </a:blip>
          <a:srcRect/>
          <a:stretch>
            <a:fillRect/>
          </a:stretch>
        </p:blipFill>
        <p:spPr bwMode="auto">
          <a:xfrm>
            <a:off x="1547664" y="4695204"/>
            <a:ext cx="3016251"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Obraz 8" descr="2013 011.jpg"/>
          <p:cNvPicPr>
            <a:picLocks noGrp="1" noChangeAspect="1"/>
          </p:cNvPicPr>
          <p:nvPr isPhoto="1"/>
        </p:nvPicPr>
        <p:blipFill>
          <a:blip r:embed="rId5" cstate="print">
            <a:extLst>
              <a:ext uri="{28A0092B-C50C-407E-A947-70E740481C1C}">
                <a14:useLocalDpi xmlns:a14="http://schemas.microsoft.com/office/drawing/2010/main" val="0"/>
              </a:ext>
            </a:extLst>
          </a:blip>
          <a:srcRect/>
          <a:stretch>
            <a:fillRect/>
          </a:stretch>
        </p:blipFill>
        <p:spPr bwMode="auto">
          <a:xfrm>
            <a:off x="4716016" y="4695204"/>
            <a:ext cx="288290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bwMode="auto">
          <a:xfrm>
            <a:off x="179388" y="566316"/>
            <a:ext cx="8713787" cy="1206500"/>
          </a:xfrm>
          <a:prstGeom prst="rect">
            <a:avLst/>
          </a:prstGeom>
          <a:noFill/>
          <a:ln w="9525">
            <a:noFill/>
            <a:miter lim="800000"/>
            <a:headEnd/>
            <a:tailEnd/>
          </a:ln>
        </p:spPr>
        <p:txBody>
          <a:bodyPr anchor="ctr"/>
          <a:lstStyle/>
          <a:p>
            <a:pPr fontAlgn="auto">
              <a:spcAft>
                <a:spcPts val="0"/>
              </a:spcAft>
              <a:defRPr/>
            </a:pPr>
            <a:r>
              <a:rPr lang="pl-PL" sz="3200" b="1" dirty="0">
                <a:latin typeface="+mj-lt"/>
                <a:ea typeface="+mj-ea"/>
                <a:cs typeface="+mj-cs"/>
              </a:rPr>
              <a:t/>
            </a:r>
            <a:br>
              <a:rPr lang="pl-PL" sz="3200" b="1" dirty="0">
                <a:latin typeface="+mj-lt"/>
                <a:ea typeface="+mj-ea"/>
                <a:cs typeface="+mj-cs"/>
              </a:rPr>
            </a:br>
            <a:r>
              <a:rPr lang="pl-PL" sz="2800" b="1" u="sng" dirty="0">
                <a:latin typeface="+mj-lt"/>
                <a:ea typeface="+mj-ea"/>
                <a:cs typeface="+mj-cs"/>
              </a:rPr>
              <a:t>Justowanie stolika - Krok 1</a:t>
            </a:r>
            <a:r>
              <a:rPr lang="pl-PL" sz="2800" u="sng" dirty="0">
                <a:latin typeface="+mj-lt"/>
                <a:ea typeface="+mj-ea"/>
                <a:cs typeface="+mj-cs"/>
              </a:rPr>
              <a:t/>
            </a:r>
            <a:br>
              <a:rPr lang="pl-PL" sz="2800" u="sng" dirty="0">
                <a:latin typeface="+mj-lt"/>
                <a:ea typeface="+mj-ea"/>
                <a:cs typeface="+mj-cs"/>
              </a:rPr>
            </a:br>
            <a:r>
              <a:rPr lang="pl-PL" sz="2800" dirty="0">
                <a:latin typeface="+mj-lt"/>
                <a:ea typeface="+mj-ea"/>
                <a:cs typeface="+mj-cs"/>
              </a:rPr>
              <a:t>Sporządzanie bloczka próbnego (bez tkanki)</a:t>
            </a:r>
            <a:endParaRPr lang="pl-PL" sz="2800" b="1" dirty="0">
              <a:latin typeface="+mj-lt"/>
              <a:ea typeface="+mj-ea"/>
              <a:cs typeface="+mj-cs"/>
            </a:endParaRPr>
          </a:p>
        </p:txBody>
      </p:sp>
      <p:pic>
        <p:nvPicPr>
          <p:cNvPr id="11" name="Obraz 1" descr="C:\Documents and Settings\Ewa\Pulpit\logo centrum medyczne Bieniek.jpg"/>
          <p:cNvPicPr/>
          <p:nvPr/>
        </p:nvPicPr>
        <p:blipFill>
          <a:blip r:embed="rId6" cstate="print"/>
          <a:srcRect/>
          <a:stretch>
            <a:fillRect/>
          </a:stretch>
        </p:blipFill>
        <p:spPr bwMode="auto">
          <a:xfrm>
            <a:off x="6753051" y="188640"/>
            <a:ext cx="2211437" cy="432048"/>
          </a:xfrm>
          <a:prstGeom prst="rect">
            <a:avLst/>
          </a:prstGeom>
          <a:noFill/>
          <a:ln w="9525">
            <a:noFill/>
            <a:miter lim="800000"/>
            <a:headEnd/>
            <a:tailEnd/>
          </a:ln>
        </p:spPr>
      </p:pic>
      <p:sp>
        <p:nvSpPr>
          <p:cNvPr id="9" name="TextBox 8"/>
          <p:cNvSpPr txBox="1"/>
          <p:nvPr/>
        </p:nvSpPr>
        <p:spPr>
          <a:xfrm>
            <a:off x="179512" y="98629"/>
            <a:ext cx="7704856" cy="954107"/>
          </a:xfrm>
          <a:prstGeom prst="rect">
            <a:avLst/>
          </a:prstGeom>
          <a:noFill/>
        </p:spPr>
        <p:txBody>
          <a:bodyPr wrap="square" rtlCol="0">
            <a:spAutoFit/>
          </a:bodyPr>
          <a:lstStyle/>
          <a:p>
            <a:r>
              <a:rPr lang="pl-PL" sz="2800" b="1" dirty="0" smtClean="0"/>
              <a:t>Etap 14 Bloczkowanie tkanki </a:t>
            </a:r>
          </a:p>
          <a:p>
            <a:r>
              <a:rPr lang="pl-PL" sz="2800" b="1" dirty="0" smtClean="0"/>
              <a:t>Bieniek Szymkowski</a:t>
            </a:r>
            <a:endParaRPr lang="pl-PL" sz="2800" dirty="0"/>
          </a:p>
        </p:txBody>
      </p:sp>
    </p:spTree>
    <p:extLst>
      <p:ext uri="{BB962C8B-B14F-4D97-AF65-F5344CB8AC3E}">
        <p14:creationId xmlns:p14="http://schemas.microsoft.com/office/powerpoint/2010/main" val="131841402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1567984"/>
            <a:ext cx="5112568" cy="2875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6"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297" y="1790700"/>
            <a:ext cx="3076803" cy="24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Symbol zastępczy zawartości 6" descr="Aparat kalibracja 15.03.2011.011.jpg"/>
          <p:cNvPicPr>
            <a:picLocks noGrp="1" noChangeAspect="1"/>
          </p:cNvPicPr>
          <p:nvPr>
            <p:ph sz="quarter" idx="1"/>
          </p:nvPr>
        </p:nvPicPr>
        <p:blipFill>
          <a:blip r:embed="rId4" cstate="print">
            <a:extLst>
              <a:ext uri="{28A0092B-C50C-407E-A947-70E740481C1C}">
                <a14:useLocalDpi xmlns:a14="http://schemas.microsoft.com/office/drawing/2010/main" val="0"/>
              </a:ext>
            </a:extLst>
          </a:blip>
          <a:srcRect/>
          <a:stretch>
            <a:fillRect/>
          </a:stretch>
        </p:blipFill>
        <p:spPr>
          <a:xfrm>
            <a:off x="3001367" y="4483273"/>
            <a:ext cx="3298825" cy="2474119"/>
          </a:xfrm>
        </p:spPr>
      </p:pic>
      <p:sp>
        <p:nvSpPr>
          <p:cNvPr id="26628" name="Rectangle 2"/>
          <p:cNvSpPr>
            <a:spLocks noGrp="1" noChangeArrowheads="1"/>
          </p:cNvSpPr>
          <p:nvPr>
            <p:ph type="title" sz="quarter"/>
          </p:nvPr>
        </p:nvSpPr>
        <p:spPr>
          <a:xfrm>
            <a:off x="-36512" y="-213271"/>
            <a:ext cx="8302625" cy="1770063"/>
          </a:xfrm>
        </p:spPr>
        <p:txBody>
          <a:bodyPr>
            <a:normAutofit fontScale="90000"/>
          </a:bodyPr>
          <a:lstStyle/>
          <a:p>
            <a:pPr algn="l" eaLnBrk="1" hangingPunct="1"/>
            <a:r>
              <a:rPr lang="pl-PL" altLang="pl-PL" sz="2400" dirty="0" smtClean="0"/>
              <a:t/>
            </a:r>
            <a:br>
              <a:rPr lang="pl-PL" altLang="pl-PL" sz="2400" dirty="0" smtClean="0"/>
            </a:br>
            <a:r>
              <a:rPr lang="pl-PL" altLang="pl-PL" sz="2400" dirty="0" smtClean="0"/>
              <a:t/>
            </a:r>
            <a:br>
              <a:rPr lang="pl-PL" altLang="pl-PL" sz="2400" dirty="0" smtClean="0"/>
            </a:br>
            <a:r>
              <a:rPr lang="pl-PL" altLang="pl-PL" sz="2400" dirty="0" smtClean="0"/>
              <a:t/>
            </a:r>
            <a:br>
              <a:rPr lang="pl-PL" altLang="pl-PL" sz="2400" dirty="0" smtClean="0"/>
            </a:br>
            <a:r>
              <a:rPr lang="pl-PL" altLang="pl-PL" sz="2700" b="1" u="sng" dirty="0" smtClean="0"/>
              <a:t>Justowanie stolika – Krok 2</a:t>
            </a:r>
            <a:r>
              <a:rPr lang="pl-PL" altLang="pl-PL" sz="2700" b="1" dirty="0" smtClean="0"/>
              <a:t/>
            </a:r>
            <a:br>
              <a:rPr lang="pl-PL" altLang="pl-PL" sz="2700" b="1" dirty="0" smtClean="0"/>
            </a:br>
            <a:r>
              <a:rPr lang="pl-PL" altLang="pl-PL" sz="2700" b="1" dirty="0" smtClean="0"/>
              <a:t>Cięcie skrawków  bloczka próbnego w mikrotomie kriostatu </a:t>
            </a:r>
            <a:br>
              <a:rPr lang="pl-PL" altLang="pl-PL" sz="2700" b="1" dirty="0" smtClean="0"/>
            </a:br>
            <a:r>
              <a:rPr lang="pl-PL" altLang="pl-PL" sz="2700" b="1" dirty="0" smtClean="0"/>
              <a:t>(na grubość 10</a:t>
            </a:r>
            <a:r>
              <a:rPr lang="el-GR" altLang="pl-PL" sz="2700" b="1" dirty="0" smtClean="0"/>
              <a:t>μ</a:t>
            </a:r>
            <a:r>
              <a:rPr lang="pl-PL" altLang="pl-PL" sz="2700" b="1" dirty="0" smtClean="0"/>
              <a:t>m), oraz wykonanie pomiarów 3 parametrów</a:t>
            </a:r>
            <a:br>
              <a:rPr lang="pl-PL" altLang="pl-PL" sz="2700" b="1" dirty="0" smtClean="0"/>
            </a:br>
            <a:r>
              <a:rPr lang="pl-PL" altLang="pl-PL" sz="2700" b="1" dirty="0" smtClean="0"/>
              <a:t>		                          </a:t>
            </a:r>
            <a:r>
              <a:rPr lang="pl-PL" altLang="pl-PL" sz="3600" b="1" u="sng" dirty="0" smtClean="0">
                <a:solidFill>
                  <a:srgbClr val="FF0000"/>
                </a:solidFill>
              </a:rPr>
              <a:t>Przykład</a:t>
            </a:r>
          </a:p>
        </p:txBody>
      </p:sp>
      <p:sp>
        <p:nvSpPr>
          <p:cNvPr id="26630" name="AutoShape 6"/>
          <p:cNvSpPr>
            <a:spLocks noChangeArrowheads="1"/>
          </p:cNvSpPr>
          <p:nvPr/>
        </p:nvSpPr>
        <p:spPr bwMode="auto">
          <a:xfrm>
            <a:off x="1187624" y="3140968"/>
            <a:ext cx="576263" cy="268288"/>
          </a:xfrm>
          <a:prstGeom prst="rightArrow">
            <a:avLst>
              <a:gd name="adj1" fmla="val 50000"/>
              <a:gd name="adj2" fmla="val 53698"/>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pl-PL" altLang="pl-PL" sz="1800"/>
          </a:p>
        </p:txBody>
      </p:sp>
      <p:sp>
        <p:nvSpPr>
          <p:cNvPr id="26632" name="Text Box 9"/>
          <p:cNvSpPr txBox="1">
            <a:spLocks noChangeArrowheads="1"/>
          </p:cNvSpPr>
          <p:nvPr/>
        </p:nvSpPr>
        <p:spPr bwMode="auto">
          <a:xfrm>
            <a:off x="2051050" y="2997200"/>
            <a:ext cx="8651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endParaRPr lang="pl-PL" altLang="pl-PL" sz="1800"/>
          </a:p>
        </p:txBody>
      </p:sp>
      <p:sp>
        <p:nvSpPr>
          <p:cNvPr id="118797" name="Text Box 13"/>
          <p:cNvSpPr txBox="1">
            <a:spLocks noChangeArrowheads="1"/>
          </p:cNvSpPr>
          <p:nvPr/>
        </p:nvSpPr>
        <p:spPr bwMode="auto">
          <a:xfrm>
            <a:off x="107504" y="1556792"/>
            <a:ext cx="3429000" cy="708025"/>
          </a:xfrm>
          <a:prstGeom prst="rect">
            <a:avLst/>
          </a:prstGeom>
          <a:solidFill>
            <a:schemeClr val="bg2"/>
          </a:solidFill>
          <a:ln w="9525">
            <a:noFill/>
            <a:miter lim="800000"/>
            <a:headEnd/>
            <a:tailEnd/>
          </a:ln>
          <a:effectLst/>
        </p:spPr>
        <p:txBody>
          <a:bodyPr>
            <a:spAutoFit/>
          </a:bodyPr>
          <a:lstStyle/>
          <a:p>
            <a:pPr marL="457200" indent="-457200" fontAlgn="auto">
              <a:spcBef>
                <a:spcPts val="0"/>
              </a:spcBef>
              <a:spcAft>
                <a:spcPts val="0"/>
              </a:spcAft>
              <a:buFontTx/>
              <a:buAutoNum type="arabicPeriod"/>
              <a:defRPr/>
            </a:pPr>
            <a:r>
              <a:rPr lang="pl-PL" sz="2000" b="1" dirty="0">
                <a:solidFill>
                  <a:srgbClr val="FFC000"/>
                </a:solidFill>
                <a:effectLst>
                  <a:outerShdw blurRad="38100" dist="38100" dir="2700000" algn="tl">
                    <a:srgbClr val="000000"/>
                  </a:outerShdw>
                </a:effectLst>
                <a:latin typeface="+mn-lt"/>
                <a:cs typeface="+mn-cs"/>
              </a:rPr>
              <a:t>Cięcie  rozpoczyna  się </a:t>
            </a:r>
          </a:p>
          <a:p>
            <a:pPr marL="457200" indent="-457200" fontAlgn="auto">
              <a:spcBef>
                <a:spcPts val="0"/>
              </a:spcBef>
              <a:spcAft>
                <a:spcPts val="0"/>
              </a:spcAft>
              <a:defRPr/>
            </a:pPr>
            <a:r>
              <a:rPr lang="pl-PL" sz="2000" b="1" dirty="0">
                <a:solidFill>
                  <a:srgbClr val="FFC000"/>
                </a:solidFill>
                <a:effectLst>
                  <a:outerShdw blurRad="38100" dist="38100" dir="2700000" algn="tl">
                    <a:srgbClr val="000000"/>
                  </a:outerShdw>
                </a:effectLst>
                <a:latin typeface="+mn-lt"/>
                <a:cs typeface="+mn-cs"/>
              </a:rPr>
              <a:t>od punktu A -  tu- </a:t>
            </a:r>
            <a:r>
              <a:rPr lang="pl-PL" sz="2000" b="1" u="sng" dirty="0">
                <a:solidFill>
                  <a:srgbClr val="FFC000"/>
                </a:solidFill>
                <a:effectLst>
                  <a:outerShdw blurRad="38100" dist="38100" dir="2700000" algn="tl">
                    <a:srgbClr val="000000"/>
                  </a:outerShdw>
                </a:effectLst>
                <a:latin typeface="+mn-lt"/>
                <a:cs typeface="+mn-cs"/>
              </a:rPr>
              <a:t>godzina 8</a:t>
            </a:r>
          </a:p>
        </p:txBody>
      </p:sp>
      <p:sp>
        <p:nvSpPr>
          <p:cNvPr id="118800" name="Text Box 16"/>
          <p:cNvSpPr txBox="1">
            <a:spLocks noChangeArrowheads="1"/>
          </p:cNvSpPr>
          <p:nvPr/>
        </p:nvSpPr>
        <p:spPr bwMode="auto">
          <a:xfrm>
            <a:off x="4622836" y="2767280"/>
            <a:ext cx="2647752" cy="1323439"/>
          </a:xfrm>
          <a:prstGeom prst="rect">
            <a:avLst/>
          </a:prstGeom>
          <a:solidFill>
            <a:schemeClr val="bg2"/>
          </a:solidFill>
          <a:ln w="9525">
            <a:noFill/>
            <a:miter lim="800000"/>
            <a:headEnd/>
            <a:tailEnd/>
          </a:ln>
          <a:effectLst/>
        </p:spPr>
        <p:txBody>
          <a:bodyPr wrap="square">
            <a:spAutoFit/>
          </a:bodyPr>
          <a:lstStyle/>
          <a:p>
            <a:pPr fontAlgn="auto">
              <a:spcBef>
                <a:spcPct val="50000"/>
              </a:spcBef>
              <a:spcAft>
                <a:spcPts val="0"/>
              </a:spcAft>
              <a:defRPr/>
            </a:pPr>
            <a:r>
              <a:rPr lang="pl-PL" sz="2000" b="1" dirty="0">
                <a:solidFill>
                  <a:srgbClr val="FF0000"/>
                </a:solidFill>
                <a:effectLst>
                  <a:outerShdw blurRad="38100" dist="38100" dir="2700000" algn="tl">
                    <a:srgbClr val="000000"/>
                  </a:outerShdw>
                </a:effectLst>
                <a:latin typeface="+mn-lt"/>
                <a:cs typeface="+mn-cs"/>
              </a:rPr>
              <a:t>2. </a:t>
            </a:r>
            <a:r>
              <a:rPr lang="pl-PL" sz="2000" b="1" dirty="0" smtClean="0">
                <a:solidFill>
                  <a:srgbClr val="FF0000"/>
                </a:solidFill>
                <a:effectLst>
                  <a:outerShdw blurRad="38100" dist="38100" dir="2700000" algn="tl">
                    <a:srgbClr val="000000"/>
                  </a:outerShdw>
                </a:effectLst>
                <a:latin typeface="+mn-lt"/>
                <a:cs typeface="+mn-cs"/>
              </a:rPr>
              <a:t>Pełną powierzchnię bloczka uzyskano po 46 obrotach noża (na głębokości </a:t>
            </a:r>
            <a:r>
              <a:rPr lang="pl-PL" sz="2000" b="1" u="sng" dirty="0" smtClean="0">
                <a:solidFill>
                  <a:srgbClr val="FF0000"/>
                </a:solidFill>
                <a:effectLst>
                  <a:outerShdw blurRad="38100" dist="38100" dir="2700000" algn="tl">
                    <a:srgbClr val="000000"/>
                  </a:outerShdw>
                </a:effectLst>
                <a:latin typeface="+mn-lt"/>
                <a:cs typeface="+mn-cs"/>
              </a:rPr>
              <a:t>460</a:t>
            </a:r>
            <a:r>
              <a:rPr lang="el-GR" sz="2000" b="1" u="sng" dirty="0">
                <a:solidFill>
                  <a:srgbClr val="FF0000"/>
                </a:solidFill>
                <a:effectLst>
                  <a:outerShdw blurRad="38100" dist="38100" dir="2700000" algn="tl">
                    <a:srgbClr val="000000"/>
                  </a:outerShdw>
                </a:effectLst>
                <a:latin typeface="+mn-lt"/>
                <a:cs typeface="+mn-cs"/>
              </a:rPr>
              <a:t>μ</a:t>
            </a:r>
            <a:r>
              <a:rPr lang="pl-PL" sz="2000" b="1" u="sng" dirty="0" smtClean="0">
                <a:solidFill>
                  <a:srgbClr val="FF0000"/>
                </a:solidFill>
                <a:effectLst>
                  <a:outerShdw blurRad="38100" dist="38100" dir="2700000" algn="tl">
                    <a:srgbClr val="000000"/>
                  </a:outerShdw>
                </a:effectLst>
                <a:latin typeface="+mn-lt"/>
                <a:cs typeface="+mn-cs"/>
              </a:rPr>
              <a:t>m)</a:t>
            </a:r>
            <a:endParaRPr lang="pl-PL" sz="2000" b="1" u="sng" dirty="0">
              <a:solidFill>
                <a:srgbClr val="FF0000"/>
              </a:solidFill>
              <a:effectLst>
                <a:outerShdw blurRad="38100" dist="38100" dir="2700000" algn="tl">
                  <a:srgbClr val="000000"/>
                </a:outerShdw>
              </a:effectLst>
              <a:latin typeface="+mn-lt"/>
              <a:cs typeface="+mn-cs"/>
            </a:endParaRPr>
          </a:p>
        </p:txBody>
      </p:sp>
      <p:sp>
        <p:nvSpPr>
          <p:cNvPr id="118801" name="Text Box 17"/>
          <p:cNvSpPr txBox="1">
            <a:spLocks noChangeArrowheads="1"/>
          </p:cNvSpPr>
          <p:nvPr/>
        </p:nvSpPr>
        <p:spPr bwMode="auto">
          <a:xfrm>
            <a:off x="683568" y="3028950"/>
            <a:ext cx="522287" cy="400050"/>
          </a:xfrm>
          <a:prstGeom prst="rect">
            <a:avLst/>
          </a:prstGeom>
          <a:noFill/>
          <a:ln w="9525">
            <a:noFill/>
            <a:miter lim="800000"/>
            <a:headEnd/>
            <a:tailEnd/>
          </a:ln>
          <a:effectLst/>
        </p:spPr>
        <p:txBody>
          <a:bodyPr>
            <a:spAutoFit/>
          </a:bodyPr>
          <a:lstStyle/>
          <a:p>
            <a:pPr fontAlgn="auto">
              <a:spcBef>
                <a:spcPct val="50000"/>
              </a:spcBef>
              <a:spcAft>
                <a:spcPts val="0"/>
              </a:spcAft>
              <a:defRPr/>
            </a:pPr>
            <a:r>
              <a:rPr lang="pl-PL" sz="2000" b="1" dirty="0">
                <a:solidFill>
                  <a:srgbClr val="FF3300"/>
                </a:solidFill>
                <a:effectLst>
                  <a:outerShdw blurRad="38100" dist="38100" dir="2700000" algn="tl">
                    <a:srgbClr val="000000"/>
                  </a:outerShdw>
                </a:effectLst>
                <a:latin typeface="+mn-lt"/>
                <a:cs typeface="+mn-cs"/>
              </a:rPr>
              <a:t>8 h</a:t>
            </a:r>
          </a:p>
        </p:txBody>
      </p:sp>
      <p:sp>
        <p:nvSpPr>
          <p:cNvPr id="26637" name="Text Box 18"/>
          <p:cNvSpPr txBox="1">
            <a:spLocks noChangeArrowheads="1"/>
          </p:cNvSpPr>
          <p:nvPr/>
        </p:nvSpPr>
        <p:spPr bwMode="auto">
          <a:xfrm>
            <a:off x="395288" y="6524625"/>
            <a:ext cx="8748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endParaRPr lang="pl-PL" altLang="pl-PL" sz="1800"/>
          </a:p>
        </p:txBody>
      </p:sp>
      <p:sp>
        <p:nvSpPr>
          <p:cNvPr id="21" name="pole tekstowe 20"/>
          <p:cNvSpPr txBox="1"/>
          <p:nvPr/>
        </p:nvSpPr>
        <p:spPr>
          <a:xfrm>
            <a:off x="5360665" y="5324435"/>
            <a:ext cx="3819847" cy="984885"/>
          </a:xfrm>
          <a:prstGeom prst="rect">
            <a:avLst/>
          </a:prstGeom>
          <a:solidFill>
            <a:schemeClr val="bg2"/>
          </a:solidFill>
        </p:spPr>
        <p:txBody>
          <a:bodyPr wrap="square">
            <a:spAutoFit/>
          </a:bodyPr>
          <a:lstStyle/>
          <a:p>
            <a:pPr fontAlgn="auto">
              <a:spcBef>
                <a:spcPts val="0"/>
              </a:spcBef>
              <a:spcAft>
                <a:spcPts val="0"/>
              </a:spcAft>
              <a:defRPr/>
            </a:pPr>
            <a:r>
              <a:rPr lang="pl-PL" sz="2000" b="1" dirty="0">
                <a:solidFill>
                  <a:srgbClr val="FFC000"/>
                </a:solidFill>
                <a:effectLst>
                  <a:outerShdw blurRad="38100" dist="38100" dir="2700000" algn="tl">
                    <a:srgbClr val="000000"/>
                  </a:outerShdw>
                </a:effectLst>
                <a:latin typeface="+mn-lt"/>
                <a:cs typeface="+mn-cs"/>
              </a:rPr>
              <a:t>3 </a:t>
            </a:r>
            <a:r>
              <a:rPr lang="pl-PL" sz="2000" b="1" dirty="0" smtClean="0">
                <a:solidFill>
                  <a:srgbClr val="FFC000"/>
                </a:solidFill>
                <a:effectLst>
                  <a:outerShdw blurRad="38100" dist="38100" dir="2700000" algn="tl">
                    <a:srgbClr val="000000"/>
                  </a:outerShdw>
                </a:effectLst>
                <a:latin typeface="+mn-lt"/>
                <a:cs typeface="+mn-cs"/>
              </a:rPr>
              <a:t>Ś</a:t>
            </a:r>
            <a:r>
              <a:rPr lang="pl-PL" sz="2000" b="1" dirty="0" smtClean="0">
                <a:solidFill>
                  <a:srgbClr val="FFC000"/>
                </a:solidFill>
                <a:effectLst>
                  <a:outerShdw blurRad="38100" dist="38100" dir="2700000" algn="tl">
                    <a:srgbClr val="000000"/>
                  </a:outerShdw>
                </a:effectLst>
              </a:rPr>
              <a:t>rednica bloczka licząc od </a:t>
            </a:r>
            <a:r>
              <a:rPr lang="pl-PL" sz="2000" b="1" dirty="0" smtClean="0">
                <a:solidFill>
                  <a:srgbClr val="FFC000"/>
                </a:solidFill>
                <a:effectLst>
                  <a:outerShdw blurRad="38100" dist="38100" dir="2700000" algn="tl">
                    <a:srgbClr val="000000"/>
                  </a:outerShdw>
                </a:effectLst>
                <a:latin typeface="+mn-lt"/>
                <a:cs typeface="+mn-cs"/>
              </a:rPr>
              <a:t>punktu  A  wynosi </a:t>
            </a:r>
            <a:r>
              <a:rPr lang="pl-PL" sz="2000" b="1" u="sng" dirty="0">
                <a:solidFill>
                  <a:srgbClr val="FFC000"/>
                </a:solidFill>
                <a:effectLst>
                  <a:outerShdw blurRad="38100" dist="38100" dir="2700000" algn="tl">
                    <a:srgbClr val="000000"/>
                  </a:outerShdw>
                </a:effectLst>
                <a:latin typeface="+mn-lt"/>
                <a:cs typeface="+mn-cs"/>
              </a:rPr>
              <a:t>27 mm</a:t>
            </a:r>
          </a:p>
          <a:p>
            <a:pPr fontAlgn="auto">
              <a:spcBef>
                <a:spcPts val="0"/>
              </a:spcBef>
              <a:spcAft>
                <a:spcPts val="0"/>
              </a:spcAft>
              <a:defRPr/>
            </a:pPr>
            <a:endParaRPr lang="pl-PL" dirty="0">
              <a:solidFill>
                <a:srgbClr val="FF0000"/>
              </a:solidFill>
              <a:latin typeface="+mn-lt"/>
              <a:cs typeface="+mn-cs"/>
            </a:endParaRPr>
          </a:p>
        </p:txBody>
      </p:sp>
      <p:sp>
        <p:nvSpPr>
          <p:cNvPr id="26639" name="Symbol zastępczy zawartości 18"/>
          <p:cNvSpPr>
            <a:spLocks noGrp="1"/>
          </p:cNvSpPr>
          <p:nvPr>
            <p:ph sz="quarter" idx="2"/>
          </p:nvPr>
        </p:nvSpPr>
        <p:spPr>
          <a:xfrm flipH="1" flipV="1">
            <a:off x="9072563" y="3546475"/>
            <a:ext cx="4000500" cy="1668463"/>
          </a:xfrm>
        </p:spPr>
        <p:txBody>
          <a:bodyPr/>
          <a:lstStyle/>
          <a:p>
            <a:pPr eaLnBrk="1" hangingPunct="1"/>
            <a:endParaRPr lang="pl-PL" altLang="pl-PL" smtClean="0"/>
          </a:p>
        </p:txBody>
      </p:sp>
      <p:pic>
        <p:nvPicPr>
          <p:cNvPr id="17" name="Obraz 1" descr="C:\Documents and Settings\Ewa\Pulpit\logo centrum medyczne Bieniek.jpg"/>
          <p:cNvPicPr/>
          <p:nvPr/>
        </p:nvPicPr>
        <p:blipFill>
          <a:blip r:embed="rId5" cstate="print"/>
          <a:srcRect/>
          <a:stretch>
            <a:fillRect/>
          </a:stretch>
        </p:blipFill>
        <p:spPr bwMode="auto">
          <a:xfrm>
            <a:off x="6753051" y="188640"/>
            <a:ext cx="2211437" cy="432048"/>
          </a:xfrm>
          <a:prstGeom prst="rect">
            <a:avLst/>
          </a:prstGeom>
          <a:noFill/>
          <a:ln w="9525">
            <a:noFill/>
            <a:miter lim="800000"/>
            <a:headEnd/>
            <a:tailEnd/>
          </a:ln>
        </p:spPr>
      </p:pic>
      <p:sp>
        <p:nvSpPr>
          <p:cNvPr id="2" name="Content Placeholder 1"/>
          <p:cNvSpPr>
            <a:spLocks noGrp="1"/>
          </p:cNvSpPr>
          <p:nvPr>
            <p:ph sz="quarter" idx="3"/>
          </p:nvPr>
        </p:nvSpPr>
        <p:spPr/>
        <p:txBody>
          <a:bodyPr/>
          <a:lstStyle/>
          <a:p>
            <a:endParaRPr lang="pl-PL"/>
          </a:p>
        </p:txBody>
      </p:sp>
      <p:sp>
        <p:nvSpPr>
          <p:cNvPr id="16" name="TextBox 15"/>
          <p:cNvSpPr txBox="1"/>
          <p:nvPr/>
        </p:nvSpPr>
        <p:spPr>
          <a:xfrm>
            <a:off x="35496" y="-27384"/>
            <a:ext cx="7704856" cy="461665"/>
          </a:xfrm>
          <a:prstGeom prst="rect">
            <a:avLst/>
          </a:prstGeom>
          <a:noFill/>
        </p:spPr>
        <p:txBody>
          <a:bodyPr wrap="square" rtlCol="0">
            <a:spAutoFit/>
          </a:bodyPr>
          <a:lstStyle/>
          <a:p>
            <a:r>
              <a:rPr lang="pl-PL" sz="2400" b="1" dirty="0" smtClean="0"/>
              <a:t>Etap 14 Bloczkowanie tkanki Bieniek Szymkowski</a:t>
            </a:r>
            <a:endParaRPr lang="pl-PL" sz="2400" dirty="0"/>
          </a:p>
        </p:txBody>
      </p:sp>
    </p:spTree>
    <p:extLst>
      <p:ext uri="{BB962C8B-B14F-4D97-AF65-F5344CB8AC3E}">
        <p14:creationId xmlns:p14="http://schemas.microsoft.com/office/powerpoint/2010/main" val="269253786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descr="Aparat kalibracja 15.03.2011.013.jpg"/>
          <p:cNvPicPr>
            <a:picLocks noChangeAspect="1"/>
          </p:cNvPicPr>
          <p:nvPr/>
        </p:nvPicPr>
        <p:blipFill>
          <a:blip r:embed="rId2" cstate="print"/>
          <a:stretch>
            <a:fillRect/>
          </a:stretch>
        </p:blipFill>
        <p:spPr>
          <a:xfrm>
            <a:off x="4032054" y="2794314"/>
            <a:ext cx="5111978" cy="4063710"/>
          </a:xfrm>
          <a:prstGeom prst="rect">
            <a:avLst/>
          </a:prstGeom>
          <a:solidFill>
            <a:schemeClr val="accent1">
              <a:alpha val="51000"/>
            </a:schemeClr>
          </a:solidFill>
          <a:ln>
            <a:noFill/>
          </a:ln>
          <a:scene3d>
            <a:camera prst="orthographicFront">
              <a:rot lat="0" lon="10800000" rev="0"/>
            </a:camera>
            <a:lightRig rig="threePt" dir="t"/>
          </a:scene3d>
        </p:spPr>
      </p:pic>
      <p:sp>
        <p:nvSpPr>
          <p:cNvPr id="90114" name="Rectangle 2"/>
          <p:cNvSpPr>
            <a:spLocks noGrp="1" noChangeArrowheads="1"/>
          </p:cNvSpPr>
          <p:nvPr>
            <p:ph type="title" sz="quarter"/>
          </p:nvPr>
        </p:nvSpPr>
        <p:spPr>
          <a:xfrm>
            <a:off x="179512" y="1115070"/>
            <a:ext cx="8586787" cy="1593850"/>
          </a:xfrm>
        </p:spPr>
        <p:txBody>
          <a:bodyPr rtlCol="0">
            <a:normAutofit fontScale="90000"/>
          </a:bodyPr>
          <a:lstStyle/>
          <a:p>
            <a:pPr algn="l" eaLnBrk="1" fontAlgn="auto" hangingPunct="1">
              <a:spcAft>
                <a:spcPts val="0"/>
              </a:spcAft>
              <a:defRPr/>
            </a:pPr>
            <a:r>
              <a:rPr lang="pl-PL" sz="2800" b="1" u="sng" dirty="0" smtClean="0"/>
              <a:t/>
            </a:r>
            <a:br>
              <a:rPr lang="pl-PL" sz="2800" b="1" u="sng" dirty="0" smtClean="0"/>
            </a:br>
            <a:r>
              <a:rPr lang="pl-PL" sz="2800" b="1" u="sng" dirty="0" smtClean="0"/>
              <a:t/>
            </a:r>
            <a:br>
              <a:rPr lang="pl-PL" sz="2800" b="1" u="sng" dirty="0" smtClean="0"/>
            </a:br>
            <a:r>
              <a:rPr lang="pl-PL" sz="2800" b="1" u="sng" dirty="0" smtClean="0">
                <a:cs typeface="Times New Roman" pitchFamily="18" charset="0"/>
              </a:rPr>
              <a:t>Justowanie stolika – Krok 3 </a:t>
            </a:r>
            <a:br>
              <a:rPr lang="pl-PL" sz="2800" b="1" u="sng" dirty="0" smtClean="0">
                <a:cs typeface="Times New Roman" pitchFamily="18" charset="0"/>
              </a:rPr>
            </a:br>
            <a:r>
              <a:rPr lang="pl-PL" sz="2800" dirty="0" smtClean="0">
                <a:cs typeface="Times New Roman" pitchFamily="18" charset="0"/>
              </a:rPr>
              <a:t>Ustawianie wysokości 2 śrub pokrętłami; d</a:t>
            </a:r>
            <a:r>
              <a:rPr lang="pl-PL" sz="2700" dirty="0" smtClean="0">
                <a:cs typeface="Times New Roman" pitchFamily="18" charset="0"/>
              </a:rPr>
              <a:t>okładne wartości należnego obrotu śrub (L) i (R) są podawane przez własną aplikację komputerową. </a:t>
            </a:r>
            <a:r>
              <a:rPr lang="pl-PL" sz="2800" b="1" dirty="0" smtClean="0"/>
              <a:t/>
            </a:r>
            <a:br>
              <a:rPr lang="pl-PL" sz="2800" b="1" dirty="0" smtClean="0"/>
            </a:br>
            <a:r>
              <a:rPr lang="pl-PL" sz="2800" b="1" dirty="0" smtClean="0"/>
              <a:t/>
            </a:r>
            <a:br>
              <a:rPr lang="pl-PL" sz="2800" b="1" dirty="0" smtClean="0"/>
            </a:br>
            <a:r>
              <a:rPr lang="pl-PL" sz="2800" b="1" dirty="0" smtClean="0"/>
              <a:t/>
            </a:r>
            <a:br>
              <a:rPr lang="pl-PL" sz="2800" b="1" dirty="0" smtClean="0"/>
            </a:br>
            <a:endParaRPr lang="pl-PL" sz="2800" b="1" u="sng" dirty="0" smtClean="0"/>
          </a:p>
        </p:txBody>
      </p:sp>
      <p:sp>
        <p:nvSpPr>
          <p:cNvPr id="27652" name="AutoShape 7"/>
          <p:cNvSpPr>
            <a:spLocks noChangeArrowheads="1"/>
          </p:cNvSpPr>
          <p:nvPr/>
        </p:nvSpPr>
        <p:spPr bwMode="auto">
          <a:xfrm>
            <a:off x="4286250" y="4786313"/>
            <a:ext cx="1511300" cy="504825"/>
          </a:xfrm>
          <a:prstGeom prst="rightArrow">
            <a:avLst>
              <a:gd name="adj1" fmla="val 50000"/>
              <a:gd name="adj2" fmla="val 74843"/>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pl-PL" altLang="pl-PL" sz="1800"/>
          </a:p>
        </p:txBody>
      </p:sp>
      <p:sp>
        <p:nvSpPr>
          <p:cNvPr id="27653" name="AutoShape 8"/>
          <p:cNvSpPr>
            <a:spLocks noChangeArrowheads="1"/>
          </p:cNvSpPr>
          <p:nvPr/>
        </p:nvSpPr>
        <p:spPr bwMode="auto">
          <a:xfrm>
            <a:off x="7500938" y="4857750"/>
            <a:ext cx="1511300" cy="433388"/>
          </a:xfrm>
          <a:prstGeom prst="leftArrow">
            <a:avLst>
              <a:gd name="adj1" fmla="val 50000"/>
              <a:gd name="adj2" fmla="val 87179"/>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pl-PL" altLang="pl-PL" sz="1800"/>
          </a:p>
        </p:txBody>
      </p:sp>
      <p:sp>
        <p:nvSpPr>
          <p:cNvPr id="27654" name="Text Box 9"/>
          <p:cNvSpPr txBox="1">
            <a:spLocks noChangeArrowheads="1"/>
          </p:cNvSpPr>
          <p:nvPr/>
        </p:nvSpPr>
        <p:spPr bwMode="auto">
          <a:xfrm>
            <a:off x="5715000" y="5429250"/>
            <a:ext cx="14303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pl-PL" altLang="pl-PL" sz="4400" b="1">
                <a:solidFill>
                  <a:srgbClr val="FF3300"/>
                </a:solidFill>
              </a:rPr>
              <a:t>L</a:t>
            </a:r>
          </a:p>
        </p:txBody>
      </p:sp>
      <p:sp>
        <p:nvSpPr>
          <p:cNvPr id="27655" name="Text Box 10"/>
          <p:cNvSpPr txBox="1">
            <a:spLocks noChangeArrowheads="1"/>
          </p:cNvSpPr>
          <p:nvPr/>
        </p:nvSpPr>
        <p:spPr bwMode="auto">
          <a:xfrm>
            <a:off x="5487988" y="5222875"/>
            <a:ext cx="1655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endParaRPr lang="pl-PL" altLang="pl-PL" sz="1800"/>
          </a:p>
        </p:txBody>
      </p:sp>
      <p:sp>
        <p:nvSpPr>
          <p:cNvPr id="27656" name="Text Box 11"/>
          <p:cNvSpPr txBox="1">
            <a:spLocks noChangeArrowheads="1"/>
          </p:cNvSpPr>
          <p:nvPr/>
        </p:nvSpPr>
        <p:spPr bwMode="auto">
          <a:xfrm>
            <a:off x="7358063" y="5429250"/>
            <a:ext cx="22145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pl-PL" altLang="pl-PL" sz="4400" b="1">
                <a:solidFill>
                  <a:srgbClr val="FF3300"/>
                </a:solidFill>
              </a:rPr>
              <a:t>R</a:t>
            </a:r>
          </a:p>
        </p:txBody>
      </p:sp>
      <p:pic>
        <p:nvPicPr>
          <p:cNvPr id="2765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38" y="2763838"/>
            <a:ext cx="4357687"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az 1" descr="C:\Documents and Settings\Ewa\Pulpit\logo centrum medyczne Bieniek.jpg"/>
          <p:cNvPicPr/>
          <p:nvPr/>
        </p:nvPicPr>
        <p:blipFill>
          <a:blip r:embed="rId4" cstate="print"/>
          <a:srcRect/>
          <a:stretch>
            <a:fillRect/>
          </a:stretch>
        </p:blipFill>
        <p:spPr bwMode="auto">
          <a:xfrm>
            <a:off x="6753051" y="188640"/>
            <a:ext cx="2211437" cy="432048"/>
          </a:xfrm>
          <a:prstGeom prst="rect">
            <a:avLst/>
          </a:prstGeom>
          <a:noFill/>
          <a:ln w="9525">
            <a:noFill/>
            <a:miter lim="800000"/>
            <a:headEnd/>
            <a:tailEnd/>
          </a:ln>
        </p:spPr>
      </p:pic>
      <p:sp>
        <p:nvSpPr>
          <p:cNvPr id="12" name="TextBox 11"/>
          <p:cNvSpPr txBox="1"/>
          <p:nvPr/>
        </p:nvSpPr>
        <p:spPr>
          <a:xfrm>
            <a:off x="179512" y="-27384"/>
            <a:ext cx="7704856" cy="954107"/>
          </a:xfrm>
          <a:prstGeom prst="rect">
            <a:avLst/>
          </a:prstGeom>
          <a:noFill/>
        </p:spPr>
        <p:txBody>
          <a:bodyPr wrap="square" rtlCol="0">
            <a:spAutoFit/>
          </a:bodyPr>
          <a:lstStyle/>
          <a:p>
            <a:r>
              <a:rPr lang="pl-PL" sz="2800" b="1" dirty="0" smtClean="0"/>
              <a:t>Etap 14 Bloczkowanie tkanki </a:t>
            </a:r>
          </a:p>
          <a:p>
            <a:r>
              <a:rPr lang="pl-PL" sz="2800" b="1" dirty="0" smtClean="0"/>
              <a:t>Bieniek Szymkowski</a:t>
            </a:r>
            <a:endParaRPr lang="pl-PL" sz="2800" dirty="0"/>
          </a:p>
        </p:txBody>
      </p:sp>
    </p:spTree>
    <p:extLst>
      <p:ext uri="{BB962C8B-B14F-4D97-AF65-F5344CB8AC3E}">
        <p14:creationId xmlns:p14="http://schemas.microsoft.com/office/powerpoint/2010/main" val="15408209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Obraz 1" descr="Device 010.jpg"/>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252536" y="3888035"/>
            <a:ext cx="3193313" cy="242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Obraz 2" descr="Device 011.jpg"/>
          <p:cNvPicPr>
            <a:picLocks noGrp="1" noChangeAspect="1"/>
          </p:cNvPicPr>
          <p:nvPr isPhoto="1"/>
        </p:nvPicPr>
        <p:blipFill>
          <a:blip r:embed="rId3" cstate="print">
            <a:extLst>
              <a:ext uri="{28A0092B-C50C-407E-A947-70E740481C1C}">
                <a14:useLocalDpi xmlns:a14="http://schemas.microsoft.com/office/drawing/2010/main" val="0"/>
              </a:ext>
            </a:extLst>
          </a:blip>
          <a:srcRect/>
          <a:stretch>
            <a:fillRect/>
          </a:stretch>
        </p:blipFill>
        <p:spPr bwMode="auto">
          <a:xfrm>
            <a:off x="2806577" y="3888035"/>
            <a:ext cx="3150893" cy="242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Obraz 3" descr="Device 012.jpg"/>
          <p:cNvPicPr>
            <a:picLocks noGrp="1" noChangeAspect="1"/>
          </p:cNvPicPr>
          <p:nvPr isPhoto="1"/>
        </p:nvPicPr>
        <p:blipFill>
          <a:blip r:embed="rId4" cstate="print">
            <a:extLst>
              <a:ext uri="{28A0092B-C50C-407E-A947-70E740481C1C}">
                <a14:useLocalDpi xmlns:a14="http://schemas.microsoft.com/office/drawing/2010/main" val="0"/>
              </a:ext>
            </a:extLst>
          </a:blip>
          <a:srcRect/>
          <a:stretch>
            <a:fillRect/>
          </a:stretch>
        </p:blipFill>
        <p:spPr bwMode="auto">
          <a:xfrm>
            <a:off x="5906964" y="3861048"/>
            <a:ext cx="3228946" cy="242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31948" y="688107"/>
            <a:ext cx="8572500" cy="1228725"/>
          </a:xfrm>
          <a:prstGeom prst="rect">
            <a:avLst/>
          </a:prstGeom>
        </p:spPr>
        <p:txBody>
          <a:bodyPr/>
          <a:lstStyle/>
          <a:p>
            <a:pPr>
              <a:defRPr/>
            </a:pPr>
            <a:r>
              <a:rPr lang="pl-PL" sz="2400" dirty="0" smtClean="0">
                <a:latin typeface="+mj-lt"/>
                <a:ea typeface="+mj-ea"/>
                <a:cs typeface="+mj-cs"/>
              </a:rPr>
              <a:t>	Po </a:t>
            </a:r>
            <a:r>
              <a:rPr lang="pl-PL" sz="2400" dirty="0">
                <a:latin typeface="+mj-lt"/>
                <a:ea typeface="+mj-ea"/>
                <a:cs typeface="+mj-cs"/>
              </a:rPr>
              <a:t>wyjustowaniu -  ur</a:t>
            </a:r>
            <a:r>
              <a:rPr lang="en-US" sz="2400" dirty="0">
                <a:latin typeface="+mj-lt"/>
                <a:ea typeface="+mj-ea"/>
                <a:cs typeface="+mj-cs"/>
              </a:rPr>
              <a:t>z</a:t>
            </a:r>
            <a:r>
              <a:rPr lang="pl-PL" sz="2400" dirty="0">
                <a:latin typeface="+mj-lt"/>
                <a:ea typeface="+mj-ea"/>
                <a:cs typeface="+mj-cs"/>
              </a:rPr>
              <a:t>ą</a:t>
            </a:r>
            <a:r>
              <a:rPr lang="en-US" sz="2400" dirty="0" err="1">
                <a:latin typeface="+mj-lt"/>
                <a:ea typeface="+mj-ea"/>
                <a:cs typeface="+mj-cs"/>
              </a:rPr>
              <a:t>dzenie</a:t>
            </a:r>
            <a:r>
              <a:rPr lang="pl-PL" sz="2400" dirty="0">
                <a:latin typeface="+mj-lt"/>
                <a:ea typeface="+mj-ea"/>
                <a:cs typeface="+mj-cs"/>
              </a:rPr>
              <a:t> umożliwia </a:t>
            </a:r>
            <a:r>
              <a:rPr lang="pl-PL" sz="2400" dirty="0" smtClean="0">
                <a:latin typeface="+mj-lt"/>
                <a:ea typeface="+mj-ea"/>
                <a:cs typeface="+mj-cs"/>
              </a:rPr>
              <a:t>precyzyjne: </a:t>
            </a:r>
          </a:p>
          <a:p>
            <a:pPr>
              <a:defRPr/>
            </a:pPr>
            <a:r>
              <a:rPr lang="pl-PL" sz="2400" dirty="0" smtClean="0">
                <a:latin typeface="+mj-lt"/>
                <a:ea typeface="+mj-ea"/>
                <a:cs typeface="+mj-cs"/>
              </a:rPr>
              <a:t>	1) Kształtowanie (spłaszczanie) tkanek</a:t>
            </a:r>
          </a:p>
          <a:p>
            <a:pPr>
              <a:defRPr/>
            </a:pPr>
            <a:r>
              <a:rPr lang="pl-PL" sz="2400" dirty="0" smtClean="0">
                <a:latin typeface="+mj-lt"/>
                <a:ea typeface="+mj-ea"/>
                <a:cs typeface="+mj-cs"/>
              </a:rPr>
              <a:t>	2) </a:t>
            </a:r>
            <a:r>
              <a:rPr lang="pl-PL" sz="2400" dirty="0" smtClean="0">
                <a:latin typeface="+mj-lt"/>
                <a:ea typeface="+mj-ea"/>
                <a:cs typeface="Times New Roman" pitchFamily="18" charset="0"/>
              </a:rPr>
              <a:t>Wklejanie </a:t>
            </a:r>
            <a:r>
              <a:rPr lang="pl-PL" sz="2400" dirty="0">
                <a:latin typeface="+mj-lt"/>
                <a:ea typeface="+mj-ea"/>
                <a:cs typeface="Times New Roman" pitchFamily="18" charset="0"/>
              </a:rPr>
              <a:t>na stolik </a:t>
            </a:r>
            <a:r>
              <a:rPr lang="pl-PL" sz="2400" dirty="0" smtClean="0">
                <a:latin typeface="+mj-lt"/>
                <a:ea typeface="+mj-ea"/>
                <a:cs typeface="Times New Roman" pitchFamily="18" charset="0"/>
              </a:rPr>
              <a:t>kriostatu w </a:t>
            </a:r>
            <a:r>
              <a:rPr lang="pl-PL" sz="2400" dirty="0">
                <a:latin typeface="+mj-lt"/>
                <a:ea typeface="+mj-ea"/>
                <a:cs typeface="Times New Roman" pitchFamily="18" charset="0"/>
              </a:rPr>
              <a:t>sposób dopasowany do </a:t>
            </a:r>
            <a:r>
              <a:rPr lang="pl-PL" sz="2400" dirty="0" smtClean="0">
                <a:latin typeface="+mj-lt"/>
                <a:ea typeface="+mj-ea"/>
                <a:cs typeface="Times New Roman" pitchFamily="18" charset="0"/>
              </a:rPr>
              <a:t>	aktualnego </a:t>
            </a:r>
            <a:r>
              <a:rPr lang="pl-PL" sz="2400" dirty="0">
                <a:latin typeface="+mj-lt"/>
                <a:ea typeface="+mj-ea"/>
                <a:cs typeface="Times New Roman" pitchFamily="18" charset="0"/>
              </a:rPr>
              <a:t>ustawienia uchwytu stolika </a:t>
            </a:r>
            <a:r>
              <a:rPr lang="pl-PL" sz="2400" dirty="0" smtClean="0">
                <a:latin typeface="+mj-lt"/>
                <a:ea typeface="+mj-ea"/>
                <a:cs typeface="Times New Roman" pitchFamily="18" charset="0"/>
              </a:rPr>
              <a:t>kriostatu (noża) </a:t>
            </a:r>
            <a:endParaRPr lang="pl-PL" sz="2400" dirty="0">
              <a:latin typeface="+mj-lt"/>
              <a:ea typeface="+mj-ea"/>
              <a:cs typeface="Times New Roman" pitchFamily="18" charset="0"/>
            </a:endParaRPr>
          </a:p>
          <a:p>
            <a:pPr marL="457200" indent="-457200">
              <a:defRPr/>
            </a:pPr>
            <a:r>
              <a:rPr lang="pl-PL" sz="2400" dirty="0">
                <a:latin typeface="+mj-lt"/>
                <a:ea typeface="+mj-ea"/>
                <a:cs typeface="Times New Roman" pitchFamily="18" charset="0"/>
              </a:rPr>
              <a:t>	</a:t>
            </a:r>
            <a:r>
              <a:rPr lang="pl-PL" sz="2400" dirty="0" smtClean="0">
                <a:latin typeface="+mj-lt"/>
                <a:ea typeface="+mj-ea"/>
                <a:cs typeface="Times New Roman" pitchFamily="18" charset="0"/>
              </a:rPr>
              <a:t>	Po </a:t>
            </a:r>
            <a:r>
              <a:rPr lang="pl-PL" sz="2400" dirty="0">
                <a:latin typeface="+mj-lt"/>
                <a:ea typeface="+mj-ea"/>
                <a:cs typeface="Times New Roman" pitchFamily="18" charset="0"/>
              </a:rPr>
              <a:t>umieszczeniu w kriostacie tkanka </a:t>
            </a:r>
            <a:r>
              <a:rPr lang="pl-PL" sz="2400" dirty="0" smtClean="0">
                <a:latin typeface="+mj-lt"/>
                <a:ea typeface="+mj-ea"/>
                <a:cs typeface="Times New Roman" pitchFamily="18" charset="0"/>
              </a:rPr>
              <a:t>jest </a:t>
            </a:r>
            <a:r>
              <a:rPr lang="pl-PL" sz="2400" dirty="0">
                <a:latin typeface="+mj-lt"/>
                <a:ea typeface="+mj-ea"/>
                <a:cs typeface="Times New Roman" pitchFamily="18" charset="0"/>
              </a:rPr>
              <a:t>gotowa </a:t>
            </a:r>
            <a:r>
              <a:rPr lang="pl-PL" sz="2400" dirty="0" smtClean="0">
                <a:latin typeface="+mj-lt"/>
                <a:ea typeface="+mj-ea"/>
                <a:cs typeface="Times New Roman" pitchFamily="18" charset="0"/>
              </a:rPr>
              <a:t>do skrajania, bez niedokładnej i czasochłonnej regulacji manualnej stolika </a:t>
            </a:r>
            <a:r>
              <a:rPr lang="pl-PL" sz="2400" dirty="0">
                <a:latin typeface="+mj-lt"/>
                <a:ea typeface="+mj-ea"/>
                <a:cs typeface="Times New Roman" pitchFamily="18" charset="0"/>
              </a:rPr>
              <a:t>w gnieździe</a:t>
            </a:r>
            <a:r>
              <a:rPr lang="pl-PL" sz="2400" dirty="0" smtClean="0">
                <a:latin typeface="+mj-lt"/>
                <a:ea typeface="+mj-ea"/>
                <a:cs typeface="Times New Roman" pitchFamily="18" charset="0"/>
              </a:rPr>
              <a:t>.</a:t>
            </a:r>
            <a:r>
              <a:rPr lang="pl-PL" sz="2400" dirty="0"/>
              <a:t> </a:t>
            </a:r>
            <a:endParaRPr lang="pl-PL" sz="2400" dirty="0" smtClean="0"/>
          </a:p>
          <a:p>
            <a:pPr marL="457200" indent="-457200">
              <a:defRPr/>
            </a:pPr>
            <a:r>
              <a:rPr lang="pl-PL" sz="2400" dirty="0"/>
              <a:t>	</a:t>
            </a:r>
            <a:r>
              <a:rPr lang="pl-PL" sz="2400" dirty="0" smtClean="0"/>
              <a:t>	Umożliwia skrojenie nawet bardzo dużych preparatów </a:t>
            </a:r>
            <a:endParaRPr lang="pl-PL" sz="2400" dirty="0">
              <a:latin typeface="+mj-lt"/>
              <a:ea typeface="+mj-ea"/>
              <a:cs typeface="+mj-cs"/>
            </a:endParaRPr>
          </a:p>
        </p:txBody>
      </p:sp>
      <p:pic>
        <p:nvPicPr>
          <p:cNvPr id="6" name="Obraz 1" descr="C:\Documents and Settings\Ewa\Pulpit\logo centrum medyczne Bieniek.jpg"/>
          <p:cNvPicPr/>
          <p:nvPr/>
        </p:nvPicPr>
        <p:blipFill>
          <a:blip r:embed="rId5" cstate="print"/>
          <a:srcRect/>
          <a:stretch>
            <a:fillRect/>
          </a:stretch>
        </p:blipFill>
        <p:spPr bwMode="auto">
          <a:xfrm>
            <a:off x="6753051" y="188640"/>
            <a:ext cx="2211437" cy="432048"/>
          </a:xfrm>
          <a:prstGeom prst="rect">
            <a:avLst/>
          </a:prstGeom>
          <a:noFill/>
          <a:ln w="9525">
            <a:noFill/>
            <a:miter lim="800000"/>
            <a:headEnd/>
            <a:tailEnd/>
          </a:ln>
        </p:spPr>
      </p:pic>
      <p:sp>
        <p:nvSpPr>
          <p:cNvPr id="7" name="TextBox 6"/>
          <p:cNvSpPr txBox="1"/>
          <p:nvPr/>
        </p:nvSpPr>
        <p:spPr>
          <a:xfrm>
            <a:off x="107504" y="-27384"/>
            <a:ext cx="7704856" cy="461665"/>
          </a:xfrm>
          <a:prstGeom prst="rect">
            <a:avLst/>
          </a:prstGeom>
          <a:noFill/>
        </p:spPr>
        <p:txBody>
          <a:bodyPr wrap="square" rtlCol="0">
            <a:spAutoFit/>
          </a:bodyPr>
          <a:lstStyle/>
          <a:p>
            <a:r>
              <a:rPr lang="pl-PL" sz="2400" b="1" dirty="0" smtClean="0"/>
              <a:t>Etap 14 Bloczkowanie tkanki Bieniek Szymkowski</a:t>
            </a:r>
            <a:endParaRPr lang="pl-PL" sz="2400" dirty="0"/>
          </a:p>
        </p:txBody>
      </p:sp>
    </p:spTree>
    <p:extLst>
      <p:ext uri="{BB962C8B-B14F-4D97-AF65-F5344CB8AC3E}">
        <p14:creationId xmlns:p14="http://schemas.microsoft.com/office/powerpoint/2010/main" val="33192278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0700" y="-747464"/>
            <a:ext cx="8713788" cy="1143000"/>
          </a:xfrm>
        </p:spPr>
        <p:txBody>
          <a:bodyPr rtlCol="0">
            <a:normAutofit fontScale="90000"/>
          </a:bodyPr>
          <a:lstStyle/>
          <a:p>
            <a:pPr algn="l">
              <a:defRPr/>
            </a:pPr>
            <a:r>
              <a:rPr lang="pl-PL" dirty="0" smtClean="0"/>
              <a:t/>
            </a:r>
            <a:br>
              <a:rPr lang="pl-PL" dirty="0" smtClean="0"/>
            </a:br>
            <a:r>
              <a:rPr lang="en-US" dirty="0" smtClean="0"/>
              <a:t> </a:t>
            </a:r>
            <a:r>
              <a:rPr lang="pl-PL" dirty="0" smtClean="0"/>
              <a:t/>
            </a:r>
            <a:br>
              <a:rPr lang="pl-PL" dirty="0" smtClean="0"/>
            </a:br>
            <a:r>
              <a:rPr lang="pl-PL" sz="3600" dirty="0" smtClean="0"/>
              <a:t/>
            </a:r>
            <a:br>
              <a:rPr lang="pl-PL" sz="3600" dirty="0" smtClean="0"/>
            </a:br>
            <a:r>
              <a:rPr lang="pl-PL" sz="3600" dirty="0" smtClean="0"/>
              <a:t/>
            </a:r>
            <a:br>
              <a:rPr lang="pl-PL" sz="3600" dirty="0" smtClean="0"/>
            </a:br>
            <a:r>
              <a:rPr lang="pl-PL" sz="3600" dirty="0" smtClean="0"/>
              <a:t/>
            </a:r>
            <a:br>
              <a:rPr lang="pl-PL" sz="3600" dirty="0" smtClean="0"/>
            </a:br>
            <a:r>
              <a:rPr lang="pl-PL" sz="3600" dirty="0" smtClean="0"/>
              <a:t/>
            </a:r>
            <a:br>
              <a:rPr lang="pl-PL" sz="3600" dirty="0" smtClean="0"/>
            </a:br>
            <a:r>
              <a:rPr lang="pl-PL" sz="3600" dirty="0" smtClean="0"/>
              <a:t/>
            </a:r>
            <a:br>
              <a:rPr lang="pl-PL" sz="3600" dirty="0" smtClean="0"/>
            </a:br>
            <a:r>
              <a:rPr lang="pl-PL" sz="3600" dirty="0" smtClean="0"/>
              <a:t/>
            </a:r>
            <a:br>
              <a:rPr lang="pl-PL" sz="3600" dirty="0" smtClean="0"/>
            </a:br>
            <a:r>
              <a:rPr lang="pl-PL" sz="3600" dirty="0" smtClean="0"/>
              <a:t/>
            </a:r>
            <a:br>
              <a:rPr lang="pl-PL" sz="3600" dirty="0" smtClean="0"/>
            </a:br>
            <a:r>
              <a:rPr lang="pl-PL" sz="3600" dirty="0" smtClean="0"/>
              <a:t>	</a:t>
            </a:r>
            <a:br>
              <a:rPr lang="pl-PL" sz="3600" dirty="0" smtClean="0"/>
            </a:br>
            <a:r>
              <a:rPr lang="pl-PL" sz="3600" dirty="0" smtClean="0"/>
              <a:t>	</a:t>
            </a:r>
            <a:br>
              <a:rPr lang="pl-PL" sz="3600" dirty="0" smtClean="0"/>
            </a:br>
            <a:r>
              <a:rPr lang="pl-PL" sz="3600" dirty="0"/>
              <a:t/>
            </a:r>
            <a:br>
              <a:rPr lang="pl-PL" sz="3600" dirty="0"/>
            </a:br>
            <a:r>
              <a:rPr lang="pl-PL" sz="3600" dirty="0" smtClean="0"/>
              <a:t/>
            </a:r>
            <a:br>
              <a:rPr lang="pl-PL" sz="3600" dirty="0" smtClean="0"/>
            </a:br>
            <a:r>
              <a:rPr lang="pl-PL" sz="3600" dirty="0" smtClean="0"/>
              <a:t>	</a:t>
            </a:r>
            <a:br>
              <a:rPr lang="pl-PL" sz="3600" dirty="0" smtClean="0"/>
            </a:br>
            <a:r>
              <a:rPr lang="pl-PL" sz="3600" dirty="0"/>
              <a:t/>
            </a:r>
            <a:br>
              <a:rPr lang="pl-PL" sz="3600" dirty="0"/>
            </a:br>
            <a:r>
              <a:rPr lang="pl-PL" sz="3600" dirty="0" smtClean="0"/>
              <a:t>	</a:t>
            </a:r>
            <a:r>
              <a:rPr lang="en-US" sz="3100" dirty="0" smtClean="0"/>
              <a:t>Zasięg</a:t>
            </a:r>
            <a:r>
              <a:rPr lang="en-US" sz="3100" dirty="0" smtClean="0">
                <a:solidFill>
                  <a:srgbClr val="FF0000"/>
                </a:solidFill>
              </a:rPr>
              <a:t> </a:t>
            </a:r>
            <a:r>
              <a:rPr lang="en-US" sz="3100" dirty="0" smtClean="0"/>
              <a:t>nacieków nowotworowych </a:t>
            </a:r>
            <a:r>
              <a:rPr lang="pl-PL" sz="3100" dirty="0" smtClean="0"/>
              <a:t>(raków skóry) </a:t>
            </a:r>
            <a:r>
              <a:rPr lang="en-US" sz="3100" dirty="0" smtClean="0"/>
              <a:t>jest </a:t>
            </a:r>
            <a:r>
              <a:rPr lang="pl-PL" sz="3100" dirty="0" smtClean="0"/>
              <a:t>najczęściej niemożliwy </a:t>
            </a:r>
            <a:r>
              <a:rPr lang="en-US" sz="3100" dirty="0" smtClean="0"/>
              <a:t>do rozpoznania badaniem klinicznym</a:t>
            </a:r>
            <a:r>
              <a:rPr lang="pl-PL" sz="3100" dirty="0" smtClean="0"/>
              <a:t>. </a:t>
            </a:r>
            <a:br>
              <a:rPr lang="pl-PL" sz="3100" dirty="0" smtClean="0"/>
            </a:br>
            <a:r>
              <a:rPr lang="pl-PL" sz="3100" dirty="0"/>
              <a:t>	</a:t>
            </a:r>
            <a:r>
              <a:rPr lang="pl-PL" sz="3100" dirty="0" smtClean="0"/>
              <a:t>Są </a:t>
            </a:r>
            <a:r>
              <a:rPr lang="pl-PL" sz="3100" dirty="0"/>
              <a:t>one </a:t>
            </a:r>
            <a:r>
              <a:rPr lang="en-US" sz="3100" dirty="0"/>
              <a:t>niewidoczne i niewyczuwalne </a:t>
            </a:r>
            <a:r>
              <a:rPr lang="en-US" sz="3100" dirty="0" smtClean="0"/>
              <a:t>palpacyjnie</a:t>
            </a:r>
            <a:r>
              <a:rPr lang="pl-PL" sz="3100" dirty="0" smtClean="0"/>
              <a:t> – stąd noszą nazwę </a:t>
            </a:r>
            <a:r>
              <a:rPr lang="pl-PL" sz="3100" u="sng" dirty="0" smtClean="0"/>
              <a:t>nacieków subklinicznych</a:t>
            </a:r>
            <a:r>
              <a:rPr lang="pl-PL" sz="3100" dirty="0" smtClean="0"/>
              <a:t>.</a:t>
            </a:r>
            <a:r>
              <a:rPr lang="pl-PL" sz="3100" dirty="0"/>
              <a:t/>
            </a:r>
            <a:br>
              <a:rPr lang="pl-PL" sz="3100" dirty="0"/>
            </a:br>
            <a:r>
              <a:rPr lang="pl-PL" sz="3100" dirty="0" smtClean="0"/>
              <a:t>	W</a:t>
            </a:r>
            <a:r>
              <a:rPr lang="en-US" sz="3100" dirty="0" smtClean="0"/>
              <a:t>nikają </a:t>
            </a:r>
            <a:r>
              <a:rPr lang="pl-PL" sz="3100" dirty="0" smtClean="0"/>
              <a:t>one w</a:t>
            </a:r>
            <a:r>
              <a:rPr lang="en-US" sz="3100" dirty="0" smtClean="0"/>
              <a:t> </a:t>
            </a:r>
            <a:r>
              <a:rPr lang="en-US" sz="3100" dirty="0"/>
              <a:t>tkanki </a:t>
            </a:r>
            <a:r>
              <a:rPr lang="en-US" sz="3100" dirty="0" smtClean="0"/>
              <a:t>otaczające</a:t>
            </a:r>
            <a:r>
              <a:rPr lang="pl-PL" sz="3100" dirty="0" smtClean="0"/>
              <a:t> guz, często asymetrycznie.</a:t>
            </a:r>
            <a:r>
              <a:rPr lang="en-US" sz="3100" dirty="0" smtClean="0"/>
              <a:t> </a:t>
            </a:r>
            <a:r>
              <a:rPr lang="pl-PL" sz="3100" dirty="0" smtClean="0"/>
              <a:t/>
            </a:r>
            <a:br>
              <a:rPr lang="pl-PL" sz="3100" dirty="0" smtClean="0"/>
            </a:br>
            <a:r>
              <a:rPr lang="pl-PL" sz="4000" dirty="0" smtClean="0"/>
              <a:t> </a:t>
            </a:r>
            <a:br>
              <a:rPr lang="pl-PL" sz="4000" dirty="0" smtClean="0"/>
            </a:br>
            <a:r>
              <a:rPr lang="pl-PL" sz="4000" dirty="0" smtClean="0"/>
              <a:t> </a:t>
            </a:r>
            <a:br>
              <a:rPr lang="pl-PL" sz="4000" dirty="0" smtClean="0"/>
            </a:br>
            <a:r>
              <a:rPr lang="en-US" sz="4000" dirty="0" smtClean="0"/>
              <a:t> </a:t>
            </a:r>
            <a:r>
              <a:rPr lang="pl-PL" sz="4000" dirty="0" smtClean="0"/>
              <a:t/>
            </a:r>
            <a:br>
              <a:rPr lang="pl-PL" sz="4000" dirty="0" smtClean="0"/>
            </a:br>
            <a:endParaRPr lang="pl-PL" dirty="0" smtClean="0"/>
          </a:p>
        </p:txBody>
      </p:sp>
      <p:pic>
        <p:nvPicPr>
          <p:cNvPr id="4099" name="Obraz 3" descr="Guz - nacieki wycięcie rutyn 002"/>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3105918" y="4077072"/>
            <a:ext cx="2978250"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pole tekstowe 2"/>
          <p:cNvSpPr txBox="1">
            <a:spLocks noChangeArrowheads="1"/>
          </p:cNvSpPr>
          <p:nvPr/>
        </p:nvSpPr>
        <p:spPr bwMode="auto">
          <a:xfrm>
            <a:off x="179388" y="-26988"/>
            <a:ext cx="58327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800" dirty="0" smtClean="0"/>
              <a:t>Wprowadzenie</a:t>
            </a:r>
            <a:endParaRPr lang="pl-PL" altLang="pl-PL" sz="2400" dirty="0"/>
          </a:p>
        </p:txBody>
      </p:sp>
      <p:pic>
        <p:nvPicPr>
          <p:cNvPr id="5"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
        <p:nvSpPr>
          <p:cNvPr id="6" name="TextBox 5"/>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16804159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06080"/>
            <a:ext cx="8229600" cy="1143000"/>
          </a:xfrm>
        </p:spPr>
        <p:txBody>
          <a:bodyPr>
            <a:normAutofit fontScale="90000"/>
          </a:bodyPr>
          <a:lstStyle/>
          <a:p>
            <a:pPr algn="l"/>
            <a:r>
              <a:rPr lang="pl-PL" sz="3600" b="1" kern="1200" dirty="0" smtClean="0">
                <a:solidFill>
                  <a:schemeClr val="tx1"/>
                </a:solidFill>
                <a:effectLst/>
                <a:latin typeface="+mj-lt"/>
                <a:ea typeface="+mj-ea"/>
                <a:cs typeface="+mj-cs"/>
              </a:rPr>
              <a:t>Etap 15 Cięcie skrawków </a:t>
            </a:r>
            <a:br>
              <a:rPr lang="pl-PL" sz="3600" b="1" kern="1200" dirty="0" smtClean="0">
                <a:solidFill>
                  <a:schemeClr val="tx1"/>
                </a:solidFill>
                <a:effectLst/>
                <a:latin typeface="+mj-lt"/>
                <a:ea typeface="+mj-ea"/>
                <a:cs typeface="+mj-cs"/>
              </a:rPr>
            </a:br>
            <a:r>
              <a:rPr lang="pl-PL" sz="3600" b="1" kern="1200" dirty="0" smtClean="0">
                <a:solidFill>
                  <a:schemeClr val="tx1"/>
                </a:solidFill>
                <a:effectLst/>
                <a:latin typeface="+mj-lt"/>
                <a:ea typeface="+mj-ea"/>
                <a:cs typeface="+mj-cs"/>
              </a:rPr>
              <a:t>(Tech. hist)</a:t>
            </a:r>
            <a:r>
              <a:rPr lang="pl-PL" sz="4000" b="1" kern="1200" dirty="0" smtClean="0">
                <a:solidFill>
                  <a:schemeClr val="tx1"/>
                </a:solidFill>
                <a:effectLst/>
                <a:latin typeface="+mj-lt"/>
                <a:ea typeface="+mj-ea"/>
                <a:cs typeface="+mj-cs"/>
              </a:rPr>
              <a:t> </a:t>
            </a:r>
            <a:br>
              <a:rPr lang="pl-PL" sz="4000" b="1" kern="1200" dirty="0" smtClean="0">
                <a:solidFill>
                  <a:schemeClr val="tx1"/>
                </a:solidFill>
                <a:effectLst/>
                <a:latin typeface="+mj-lt"/>
                <a:ea typeface="+mj-ea"/>
                <a:cs typeface="+mj-cs"/>
              </a:rPr>
            </a:br>
            <a:endParaRPr lang="pl-PL" sz="4000" kern="1200" dirty="0" smtClean="0">
              <a:solidFill>
                <a:schemeClr val="tx1"/>
              </a:solidFill>
              <a:effectLst/>
              <a:latin typeface="+mj-lt"/>
              <a:ea typeface="+mj-ea"/>
              <a:cs typeface="+mj-cs"/>
            </a:endParaRPr>
          </a:p>
          <a:p>
            <a:pPr algn="l"/>
            <a:r>
              <a:rPr lang="pl-PL" sz="3100" kern="1200" dirty="0" smtClean="0">
                <a:solidFill>
                  <a:schemeClr val="tx1"/>
                </a:solidFill>
                <a:effectLst/>
                <a:latin typeface="+mj-lt"/>
                <a:ea typeface="+mj-ea"/>
                <a:cs typeface="+mj-cs"/>
              </a:rPr>
              <a:t>W kriostatach z gniazdem stolika o stałym lub regulowanym położeniu. </a:t>
            </a:r>
            <a:br>
              <a:rPr lang="pl-PL" sz="3100" kern="1200" dirty="0" smtClean="0">
                <a:solidFill>
                  <a:schemeClr val="tx1"/>
                </a:solidFill>
                <a:effectLst/>
                <a:latin typeface="+mj-lt"/>
                <a:ea typeface="+mj-ea"/>
                <a:cs typeface="+mj-cs"/>
              </a:rPr>
            </a:br>
            <a:r>
              <a:rPr lang="pl-PL" sz="3100" dirty="0"/>
              <a:t/>
            </a:r>
            <a:br>
              <a:rPr lang="pl-PL" sz="3100" dirty="0"/>
            </a:br>
            <a:r>
              <a:rPr lang="pl-PL" sz="3100" dirty="0"/>
              <a:t>Temperatura cięcia </a:t>
            </a:r>
            <a:r>
              <a:rPr lang="pl-PL" sz="3100" dirty="0" smtClean="0"/>
              <a:t>rozległych skrawków o dużej zawartości tłuszczu – niska (-22</a:t>
            </a:r>
            <a:r>
              <a:rPr lang="pl-PL" sz="3100" baseline="30000" dirty="0" smtClean="0"/>
              <a:t>0</a:t>
            </a:r>
            <a:r>
              <a:rPr lang="pl-PL" sz="3100" dirty="0" smtClean="0"/>
              <a:t>C do -28 </a:t>
            </a:r>
            <a:r>
              <a:rPr lang="pl-PL" sz="3100" baseline="30000" dirty="0" smtClean="0"/>
              <a:t>0</a:t>
            </a:r>
            <a:r>
              <a:rPr lang="pl-PL" sz="3100" dirty="0" smtClean="0"/>
              <a:t>C). </a:t>
            </a:r>
            <a:br>
              <a:rPr lang="pl-PL" sz="3100" dirty="0" smtClean="0"/>
            </a:br>
            <a:r>
              <a:rPr lang="pl-PL" sz="3100" dirty="0"/>
              <a:t/>
            </a:r>
            <a:br>
              <a:rPr lang="pl-PL" sz="3100" dirty="0"/>
            </a:br>
            <a:r>
              <a:rPr lang="pl-PL" sz="3100" dirty="0" smtClean="0"/>
              <a:t>G</a:t>
            </a:r>
            <a:r>
              <a:rPr lang="pl-PL" sz="3100" kern="1200" dirty="0" smtClean="0">
                <a:solidFill>
                  <a:schemeClr val="tx1"/>
                </a:solidFill>
                <a:effectLst/>
                <a:latin typeface="+mj-lt"/>
                <a:ea typeface="+mj-ea"/>
                <a:cs typeface="+mj-cs"/>
              </a:rPr>
              <a:t>rubość skrawków 7-8 µm (maks.10 µm). </a:t>
            </a:r>
            <a:br>
              <a:rPr lang="pl-PL" sz="3100" kern="1200" dirty="0" smtClean="0">
                <a:solidFill>
                  <a:schemeClr val="tx1"/>
                </a:solidFill>
                <a:effectLst/>
                <a:latin typeface="+mj-lt"/>
                <a:ea typeface="+mj-ea"/>
                <a:cs typeface="+mj-cs"/>
              </a:rPr>
            </a:br>
            <a:r>
              <a:rPr lang="pl-PL" sz="3100" kern="1200" dirty="0" smtClean="0">
                <a:solidFill>
                  <a:schemeClr val="tx1"/>
                </a:solidFill>
                <a:effectLst/>
                <a:latin typeface="+mj-lt"/>
                <a:ea typeface="+mj-ea"/>
                <a:cs typeface="+mj-cs"/>
              </a:rPr>
              <a:t/>
            </a:r>
            <a:br>
              <a:rPr lang="pl-PL" sz="3100" kern="1200" dirty="0" smtClean="0">
                <a:solidFill>
                  <a:schemeClr val="tx1"/>
                </a:solidFill>
                <a:effectLst/>
                <a:latin typeface="+mj-lt"/>
                <a:ea typeface="+mj-ea"/>
                <a:cs typeface="+mj-cs"/>
              </a:rPr>
            </a:br>
            <a:r>
              <a:rPr lang="pl-PL" sz="3100" kern="1200" dirty="0" smtClean="0">
                <a:solidFill>
                  <a:schemeClr val="tx1"/>
                </a:solidFill>
                <a:effectLst/>
                <a:latin typeface="+mj-lt"/>
                <a:ea typeface="+mj-ea"/>
                <a:cs typeface="+mj-cs"/>
              </a:rPr>
              <a:t>Koniecznosc uzyskania pełnych skrawk</a:t>
            </a:r>
            <a:r>
              <a:rPr lang="pl-PL" sz="3100" kern="1200" dirty="0" smtClean="0">
                <a:effectLst/>
                <a:latin typeface="+mj-lt"/>
                <a:ea typeface="+mj-ea"/>
                <a:cs typeface="+mj-cs"/>
              </a:rPr>
              <a:t>ów</a:t>
            </a:r>
            <a:r>
              <a:rPr lang="pl-PL" sz="3100" kern="1200" dirty="0" smtClean="0">
                <a:solidFill>
                  <a:schemeClr val="tx1"/>
                </a:solidFill>
                <a:effectLst/>
                <a:latin typeface="+mj-lt"/>
                <a:ea typeface="+mj-ea"/>
                <a:cs typeface="+mj-cs"/>
              </a:rPr>
              <a:t> (obejmujących cały preparat) – najczęściaj na „głębokości” kilkuset µm.</a:t>
            </a:r>
          </a:p>
          <a:p>
            <a:pPr algn="l"/>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35946549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840" y="2636912"/>
            <a:ext cx="8229600" cy="1143000"/>
          </a:xfrm>
        </p:spPr>
        <p:txBody>
          <a:bodyPr>
            <a:normAutofit fontScale="90000"/>
          </a:bodyPr>
          <a:lstStyle/>
          <a:p>
            <a:pPr algn="l"/>
            <a:r>
              <a:rPr lang="pl-PL" sz="4000" kern="1200" dirty="0" smtClean="0">
                <a:solidFill>
                  <a:schemeClr val="tx1"/>
                </a:solidFill>
                <a:effectLst/>
                <a:latin typeface="+mj-lt"/>
                <a:ea typeface="+mj-ea"/>
                <a:cs typeface="+mj-cs"/>
              </a:rPr>
              <a:t/>
            </a:r>
            <a:br>
              <a:rPr lang="pl-PL" sz="4000" kern="1200" dirty="0" smtClean="0">
                <a:solidFill>
                  <a:schemeClr val="tx1"/>
                </a:solidFill>
                <a:effectLst/>
                <a:latin typeface="+mj-lt"/>
                <a:ea typeface="+mj-ea"/>
                <a:cs typeface="+mj-cs"/>
              </a:rPr>
            </a:br>
            <a:r>
              <a:rPr lang="pl-PL" sz="4000" kern="1200" dirty="0" smtClean="0">
                <a:solidFill>
                  <a:schemeClr val="tx1"/>
                </a:solidFill>
                <a:effectLst/>
                <a:latin typeface="+mj-lt"/>
                <a:ea typeface="+mj-ea"/>
                <a:cs typeface="+mj-cs"/>
              </a:rPr>
              <a:t/>
            </a:r>
            <a:br>
              <a:rPr lang="pl-PL" sz="4000" kern="1200" dirty="0" smtClean="0">
                <a:solidFill>
                  <a:schemeClr val="tx1"/>
                </a:solidFill>
                <a:effectLst/>
                <a:latin typeface="+mj-lt"/>
                <a:ea typeface="+mj-ea"/>
                <a:cs typeface="+mj-cs"/>
              </a:rPr>
            </a:br>
            <a:r>
              <a:rPr lang="pl-PL" sz="4000" dirty="0"/>
              <a:t>	</a:t>
            </a:r>
            <a:r>
              <a:rPr lang="pl-PL" sz="3600" dirty="0" smtClean="0"/>
              <a:t>Pobieranie dużych skrawków mrożonych jest jednak trudne ze względu na ich tendencję do zwijania. 	</a:t>
            </a:r>
            <a:br>
              <a:rPr lang="pl-PL" sz="3600" dirty="0" smtClean="0"/>
            </a:br>
            <a:r>
              <a:rPr lang="pl-PL" sz="3600" dirty="0"/>
              <a:t>	</a:t>
            </a:r>
            <a:r>
              <a:rPr lang="pl-PL" sz="3600" dirty="0" smtClean="0"/>
              <a:t/>
            </a:r>
            <a:br>
              <a:rPr lang="pl-PL" sz="3600" dirty="0" smtClean="0"/>
            </a:br>
            <a:r>
              <a:rPr lang="pl-PL" sz="3600" dirty="0"/>
              <a:t>	</a:t>
            </a:r>
            <a:r>
              <a:rPr lang="pl-PL" sz="3600" dirty="0" smtClean="0"/>
              <a:t>Można temu zapobiegać stosując się do następujących wskazówek:</a:t>
            </a:r>
            <a:endParaRPr lang="pl-PL" sz="4000" dirty="0"/>
          </a:p>
        </p:txBody>
      </p:sp>
      <p:sp>
        <p:nvSpPr>
          <p:cNvPr id="3" name="Content Placeholder 2"/>
          <p:cNvSpPr>
            <a:spLocks noGrp="1"/>
          </p:cNvSpPr>
          <p:nvPr>
            <p:ph idx="1"/>
          </p:nvPr>
        </p:nvSpPr>
        <p:spPr>
          <a:xfrm>
            <a:off x="457200" y="631229"/>
            <a:ext cx="8229600" cy="1069579"/>
          </a:xfrm>
        </p:spPr>
        <p:txBody>
          <a:bodyPr>
            <a:normAutofit fontScale="92500" lnSpcReduction="20000"/>
          </a:bodyPr>
          <a:lstStyle/>
          <a:p>
            <a:pPr marL="0" indent="0">
              <a:buNone/>
            </a:pPr>
            <a:r>
              <a:rPr lang="pl-PL" sz="3600" b="1" dirty="0"/>
              <a:t>Etap 15 Cięcie skrawków </a:t>
            </a:r>
            <a:r>
              <a:rPr lang="pl-PL" sz="3600" b="1" dirty="0" smtClean="0"/>
              <a:t> (</a:t>
            </a:r>
            <a:r>
              <a:rPr lang="pl-PL" sz="3600" b="1" dirty="0"/>
              <a:t>Tech. hist</a:t>
            </a:r>
            <a:r>
              <a:rPr lang="pl-PL" sz="3600" b="1" dirty="0" smtClean="0"/>
              <a:t>)</a:t>
            </a:r>
          </a:p>
          <a:p>
            <a:pPr marL="0" indent="0">
              <a:buNone/>
            </a:pPr>
            <a:r>
              <a:rPr lang="pl-PL" sz="3600" b="1" dirty="0" smtClean="0"/>
              <a:t>Zapobieganie zwijaniu skrawków</a:t>
            </a:r>
            <a:endParaRPr lang="pl-PL" sz="36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365313268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832" y="845840"/>
            <a:ext cx="8229600" cy="1143000"/>
          </a:xfrm>
        </p:spPr>
        <p:txBody>
          <a:bodyPr>
            <a:normAutofit/>
          </a:bodyPr>
          <a:lstStyle/>
          <a:p>
            <a:pPr algn="l"/>
            <a:r>
              <a:rPr lang="pl-PL" sz="3600" dirty="0" smtClean="0"/>
              <a:t>Media dobrej jakości (TFM, OCT, NEG-50)</a:t>
            </a:r>
            <a:endParaRPr lang="pl-PL" sz="3600" dirty="0"/>
          </a:p>
        </p:txBody>
      </p:sp>
      <p:sp>
        <p:nvSpPr>
          <p:cNvPr id="3" name="Content Placeholder 2"/>
          <p:cNvSpPr>
            <a:spLocks noGrp="1"/>
          </p:cNvSpPr>
          <p:nvPr>
            <p:ph idx="1"/>
          </p:nvPr>
        </p:nvSpPr>
        <p:spPr/>
        <p:txBody>
          <a:bodyPr/>
          <a:lstStyle/>
          <a:p>
            <a:endParaRPr lang="pl-PL"/>
          </a:p>
        </p:txBody>
      </p:sp>
      <p:pic>
        <p:nvPicPr>
          <p:cNvPr id="4" name="Picture 3" descr="DSCN616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0417" y="2008411"/>
            <a:ext cx="4870449" cy="3652837"/>
          </a:xfrm>
          <a:prstGeom prst="rect">
            <a:avLst/>
          </a:prstGeom>
          <a:noFill/>
          <a:ln>
            <a:noFill/>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3081641"/>
            <a:ext cx="5325789" cy="3659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35496" y="116632"/>
            <a:ext cx="8229600" cy="1069579"/>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pl-PL" sz="3600" b="1" dirty="0" smtClean="0"/>
              <a:t>Etap 15 Cięcie skrawków  (Tech. hist)</a:t>
            </a:r>
          </a:p>
          <a:p>
            <a:pPr marL="0" indent="0">
              <a:buFont typeface="Arial" panose="020B0604020202020204" pitchFamily="34" charset="0"/>
              <a:buNone/>
            </a:pPr>
            <a:r>
              <a:rPr lang="pl-PL" sz="3600" b="1" dirty="0" smtClean="0"/>
              <a:t>Zapobieganie zwijaniu skrawków</a:t>
            </a:r>
            <a:endParaRPr lang="pl-PL" sz="3600" dirty="0"/>
          </a:p>
        </p:txBody>
      </p:sp>
    </p:spTree>
    <p:extLst>
      <p:ext uri="{BB962C8B-B14F-4D97-AF65-F5344CB8AC3E}">
        <p14:creationId xmlns:p14="http://schemas.microsoft.com/office/powerpoint/2010/main" val="158664616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l-PL" dirty="0"/>
          </a:p>
        </p:txBody>
      </p:sp>
      <p:sp>
        <p:nvSpPr>
          <p:cNvPr id="3" name="Content Placeholder 2"/>
          <p:cNvSpPr>
            <a:spLocks noGrp="1"/>
          </p:cNvSpPr>
          <p:nvPr>
            <p:ph idx="1"/>
          </p:nvPr>
        </p:nvSpPr>
        <p:spPr/>
        <p:txBody>
          <a:bodyPr/>
          <a:lstStyle/>
          <a:p>
            <a:endParaRPr lang="pl-PL" dirty="0"/>
          </a:p>
        </p:txBody>
      </p:sp>
      <p:pic>
        <p:nvPicPr>
          <p:cNvPr id="6" name="Picture 5" descr="DSCN616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010581" y="2425104"/>
            <a:ext cx="2970709" cy="2228032"/>
          </a:xfrm>
          <a:prstGeom prst="rect">
            <a:avLst/>
          </a:prstGeom>
          <a:noFill/>
          <a:ln>
            <a:noFill/>
          </a:ln>
        </p:spPr>
      </p:pic>
      <p:pic>
        <p:nvPicPr>
          <p:cNvPr id="7" name="Picture 6" descr="DSCN6172"/>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383361" y="4463984"/>
            <a:ext cx="3036511" cy="2277384"/>
          </a:xfrm>
          <a:prstGeom prst="rect">
            <a:avLst/>
          </a:prstGeom>
          <a:noFill/>
          <a:ln>
            <a:noFill/>
          </a:ln>
        </p:spPr>
      </p:pic>
      <p:pic>
        <p:nvPicPr>
          <p:cNvPr id="10" name="Obraz 1" descr="C:\Documents and Settings\Ewa\Pulpit\logo centrum medyczne Bieniek.jpg"/>
          <p:cNvPicPr/>
          <p:nvPr/>
        </p:nvPicPr>
        <p:blipFill>
          <a:blip r:embed="rId4" cstate="print"/>
          <a:srcRect/>
          <a:stretch>
            <a:fillRect/>
          </a:stretch>
        </p:blipFill>
        <p:spPr bwMode="auto">
          <a:xfrm>
            <a:off x="6753051" y="188640"/>
            <a:ext cx="2211437" cy="432048"/>
          </a:xfrm>
          <a:prstGeom prst="rect">
            <a:avLst/>
          </a:prstGeom>
          <a:noFill/>
          <a:ln w="9525">
            <a:noFill/>
            <a:miter lim="800000"/>
            <a:headEnd/>
            <a:tailEnd/>
          </a:ln>
        </p:spPr>
      </p:pic>
      <p:sp>
        <p:nvSpPr>
          <p:cNvPr id="12" name="Content Placeholder 2"/>
          <p:cNvSpPr txBox="1">
            <a:spLocks/>
          </p:cNvSpPr>
          <p:nvPr/>
        </p:nvSpPr>
        <p:spPr>
          <a:xfrm>
            <a:off x="35496" y="116632"/>
            <a:ext cx="8229600" cy="1069579"/>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pl-PL" sz="3600" b="1" dirty="0" smtClean="0"/>
              <a:t>Etap 15 Cięcie skrawków  (Tech. hist)</a:t>
            </a:r>
          </a:p>
          <a:p>
            <a:pPr marL="0" indent="0">
              <a:buFont typeface="Arial" panose="020B0604020202020204" pitchFamily="34" charset="0"/>
              <a:buNone/>
            </a:pPr>
            <a:r>
              <a:rPr lang="pl-PL" sz="3600" b="1" dirty="0" smtClean="0"/>
              <a:t>Zapobieganie zwijaniu skrawków</a:t>
            </a:r>
            <a:endParaRPr lang="pl-PL" sz="3600" dirty="0"/>
          </a:p>
        </p:txBody>
      </p:sp>
      <p:sp>
        <p:nvSpPr>
          <p:cNvPr id="13" name="Title 1"/>
          <p:cNvSpPr txBox="1">
            <a:spLocks/>
          </p:cNvSpPr>
          <p:nvPr/>
        </p:nvSpPr>
        <p:spPr>
          <a:xfrm>
            <a:off x="86816" y="1124744"/>
            <a:ext cx="8229600"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3600" dirty="0" smtClean="0"/>
              <a:t>Schłodzenie bloczka podczas cięcia:  (zamrażacze histologiczne, azot, powietrze)</a:t>
            </a:r>
            <a:endParaRPr lang="pl-PL" sz="3600" dirty="0"/>
          </a:p>
        </p:txBody>
      </p:sp>
      <p:pic>
        <p:nvPicPr>
          <p:cNvPr id="14" name="Picture 13" descr="DSCN6171"/>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5508104" y="4357346"/>
            <a:ext cx="3178696" cy="2384022"/>
          </a:xfrm>
          <a:prstGeom prst="rect">
            <a:avLst/>
          </a:prstGeom>
          <a:noFill/>
          <a:ln>
            <a:noFill/>
          </a:ln>
        </p:spPr>
      </p:pic>
    </p:spTree>
    <p:extLst>
      <p:ext uri="{BB962C8B-B14F-4D97-AF65-F5344CB8AC3E}">
        <p14:creationId xmlns:p14="http://schemas.microsoft.com/office/powerpoint/2010/main" val="95578906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l-PL"/>
          </a:p>
        </p:txBody>
      </p:sp>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608466"/>
            <a:ext cx="4745501" cy="3559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35496" y="116632"/>
            <a:ext cx="8229600" cy="1069579"/>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pl-PL" sz="3600" b="1" dirty="0" smtClean="0"/>
              <a:t>Etap 15 Cięcie skrawków  (Tech. hist)</a:t>
            </a:r>
          </a:p>
          <a:p>
            <a:pPr marL="0" indent="0">
              <a:buFont typeface="Arial" panose="020B0604020202020204" pitchFamily="34" charset="0"/>
              <a:buNone/>
            </a:pPr>
            <a:r>
              <a:rPr lang="pl-PL" sz="3600" b="1" dirty="0" smtClean="0"/>
              <a:t>Zapobieganie zwijaniu skrawków</a:t>
            </a:r>
            <a:endParaRPr lang="pl-PL" sz="3600" dirty="0"/>
          </a:p>
        </p:txBody>
      </p:sp>
      <p:sp>
        <p:nvSpPr>
          <p:cNvPr id="7" name="Title 1"/>
          <p:cNvSpPr txBox="1">
            <a:spLocks/>
          </p:cNvSpPr>
          <p:nvPr/>
        </p:nvSpPr>
        <p:spPr>
          <a:xfrm>
            <a:off x="35496" y="773832"/>
            <a:ext cx="878497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3200" dirty="0" smtClean="0"/>
              <a:t>Płytka anti roll dobrej jakości (bez wyszczerbień)</a:t>
            </a:r>
            <a:endParaRPr lang="pl-PL" sz="3200"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3533739"/>
            <a:ext cx="4408103" cy="3205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89977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l-PL" dirty="0"/>
          </a:p>
        </p:txBody>
      </p:sp>
      <p:sp>
        <p:nvSpPr>
          <p:cNvPr id="3" name="Content Placeholder 2"/>
          <p:cNvSpPr>
            <a:spLocks noGrp="1"/>
          </p:cNvSpPr>
          <p:nvPr>
            <p:ph idx="1"/>
          </p:nvPr>
        </p:nvSpPr>
        <p:spPr/>
        <p:txBody>
          <a:bodyPr/>
          <a:lstStyle/>
          <a:p>
            <a:endParaRPr lang="pl-PL" dirty="0"/>
          </a:p>
        </p:txBody>
      </p:sp>
      <p:sp>
        <p:nvSpPr>
          <p:cNvPr id="6" name="Content Placeholder 2"/>
          <p:cNvSpPr txBox="1">
            <a:spLocks/>
          </p:cNvSpPr>
          <p:nvPr/>
        </p:nvSpPr>
        <p:spPr>
          <a:xfrm>
            <a:off x="107504" y="116632"/>
            <a:ext cx="8229600" cy="1069579"/>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pl-PL" sz="3600" b="1" smtClean="0"/>
              <a:t>Etap 15 Cięcie skrawków  (Tech. hist)</a:t>
            </a:r>
          </a:p>
          <a:p>
            <a:pPr marL="0" indent="0">
              <a:buFont typeface="Arial" panose="020B0604020202020204" pitchFamily="34" charset="0"/>
              <a:buNone/>
            </a:pPr>
            <a:r>
              <a:rPr lang="pl-PL" sz="3600" b="1" smtClean="0"/>
              <a:t>Zapobieganie zwijaniu skrawków</a:t>
            </a:r>
            <a:endParaRPr lang="pl-PL" sz="3600" dirty="0"/>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2528900"/>
            <a:ext cx="4464496" cy="3348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6860" y="3284984"/>
            <a:ext cx="4783652" cy="343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35496" y="917848"/>
            <a:ext cx="8229600"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3600" dirty="0" smtClean="0"/>
              <a:t>Podwyższenie położenia boków płytki taśmami (biurowymi, medycznymi, itp...)</a:t>
            </a:r>
            <a:endParaRPr lang="pl-PL" sz="3600" dirty="0"/>
          </a:p>
        </p:txBody>
      </p:sp>
    </p:spTree>
    <p:extLst>
      <p:ext uri="{BB962C8B-B14F-4D97-AF65-F5344CB8AC3E}">
        <p14:creationId xmlns:p14="http://schemas.microsoft.com/office/powerpoint/2010/main" val="26035971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l-PL"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553" y="4224020"/>
            <a:ext cx="3902455" cy="2805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35496" y="188640"/>
            <a:ext cx="8229600" cy="1069579"/>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pl-PL" sz="3600" b="1" dirty="0" smtClean="0"/>
              <a:t>Etap 15 Cięcie skrawków  (Tech. hist)</a:t>
            </a:r>
          </a:p>
          <a:p>
            <a:pPr marL="0" indent="0">
              <a:buFont typeface="Arial" panose="020B0604020202020204" pitchFamily="34" charset="0"/>
              <a:buNone/>
            </a:pPr>
            <a:r>
              <a:rPr lang="pl-PL" sz="3600" b="1" dirty="0" smtClean="0"/>
              <a:t>Zapobieganie zwijaniu skrawków</a:t>
            </a:r>
            <a:endParaRPr lang="pl-PL" sz="3600" dirty="0"/>
          </a:p>
        </p:txBody>
      </p:sp>
      <p:pic>
        <p:nvPicPr>
          <p:cNvPr id="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4221088"/>
            <a:ext cx="3906534"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158824" y="91784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3600" dirty="0" smtClean="0"/>
              <a:t>Rozciąganie skrawka pędzelkiem...</a:t>
            </a:r>
            <a:endParaRPr lang="pl-PL" sz="3600" dirty="0"/>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8595" y="1772816"/>
            <a:ext cx="3743605" cy="2542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38444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pl-PL" sz="3600" b="1" dirty="0" smtClean="0"/>
              <a:t>Etap 16. Zbieranie skrawków na </a:t>
            </a:r>
            <a:br>
              <a:rPr lang="pl-PL" sz="3600" b="1" dirty="0" smtClean="0"/>
            </a:br>
            <a:r>
              <a:rPr lang="pl-PL" sz="3600" b="1" dirty="0" smtClean="0"/>
              <a:t>szkiełka</a:t>
            </a:r>
            <a:endParaRPr lang="pl-PL" sz="3600" b="1" dirty="0"/>
          </a:p>
        </p:txBody>
      </p:sp>
      <p:sp>
        <p:nvSpPr>
          <p:cNvPr id="3" name="Content Placeholder 2"/>
          <p:cNvSpPr>
            <a:spLocks noGrp="1"/>
          </p:cNvSpPr>
          <p:nvPr>
            <p:ph idx="1"/>
          </p:nvPr>
        </p:nvSpPr>
        <p:spPr>
          <a:xfrm>
            <a:off x="457200" y="775245"/>
            <a:ext cx="8229600" cy="4525963"/>
          </a:xfrm>
        </p:spPr>
        <p:txBody>
          <a:bodyPr/>
          <a:lstStyle/>
          <a:p>
            <a:pPr marL="0" indent="0">
              <a:buNone/>
            </a:pPr>
            <a:endParaRPr lang="pl-PL" dirty="0" smtClean="0"/>
          </a:p>
          <a:p>
            <a:pPr marL="0" indent="0">
              <a:buNone/>
            </a:pPr>
            <a:r>
              <a:rPr lang="pl-PL" dirty="0" smtClean="0"/>
              <a:t>Szkiełka </a:t>
            </a:r>
            <a:r>
              <a:rPr lang="pl-PL" dirty="0"/>
              <a:t>o </a:t>
            </a:r>
            <a:r>
              <a:rPr lang="pl-PL" dirty="0" smtClean="0"/>
              <a:t>podwyższonej wiązalności: </a:t>
            </a:r>
            <a:r>
              <a:rPr lang="pl-PL" dirty="0"/>
              <a:t>	</a:t>
            </a:r>
            <a:endParaRPr lang="pl-PL" dirty="0" smtClean="0"/>
          </a:p>
          <a:p>
            <a:pPr marL="0" indent="0">
              <a:buNone/>
            </a:pPr>
            <a:r>
              <a:rPr lang="pl-PL" dirty="0" smtClean="0"/>
              <a:t>- Superfrost, - Superfrost plus</a:t>
            </a:r>
          </a:p>
          <a:p>
            <a:pPr marL="0" indent="0">
              <a:buNone/>
            </a:pPr>
            <a:endParaRPr lang="pl-PL" sz="36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7" name="Picture 6" descr="DSCN6175"/>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57199" y="2522538"/>
            <a:ext cx="4472979" cy="3354734"/>
          </a:xfrm>
          <a:prstGeom prst="rect">
            <a:avLst/>
          </a:prstGeom>
          <a:noFill/>
          <a:ln>
            <a:noFill/>
          </a:ln>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3352128"/>
            <a:ext cx="4248472" cy="2885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868599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205880"/>
            <a:ext cx="8229600" cy="1143000"/>
          </a:xfrm>
        </p:spPr>
        <p:txBody>
          <a:bodyPr>
            <a:normAutofit fontScale="90000"/>
          </a:bodyPr>
          <a:lstStyle/>
          <a:p>
            <a:pPr algn="l"/>
            <a:r>
              <a:rPr lang="pl-PL" sz="4400" b="1" kern="1200" dirty="0" smtClean="0">
                <a:solidFill>
                  <a:schemeClr val="tx1"/>
                </a:solidFill>
                <a:effectLst/>
                <a:latin typeface="+mj-lt"/>
                <a:ea typeface="+mj-ea"/>
                <a:cs typeface="+mj-cs"/>
              </a:rPr>
              <a:t/>
            </a:r>
            <a:br>
              <a:rPr lang="pl-PL" sz="4400" b="1" kern="1200" dirty="0" smtClean="0">
                <a:solidFill>
                  <a:schemeClr val="tx1"/>
                </a:solidFill>
                <a:effectLst/>
                <a:latin typeface="+mj-lt"/>
                <a:ea typeface="+mj-ea"/>
                <a:cs typeface="+mj-cs"/>
              </a:rPr>
            </a:br>
            <a:r>
              <a:rPr lang="pl-PL" b="1" dirty="0"/>
              <a:t/>
            </a:r>
            <a:br>
              <a:rPr lang="pl-PL" b="1" dirty="0"/>
            </a:br>
            <a:r>
              <a:rPr lang="pl-PL" sz="4400" b="1" kern="1200" dirty="0" smtClean="0">
                <a:solidFill>
                  <a:schemeClr val="tx1"/>
                </a:solidFill>
                <a:effectLst/>
                <a:latin typeface="+mj-lt"/>
                <a:ea typeface="+mj-ea"/>
                <a:cs typeface="+mj-cs"/>
              </a:rPr>
              <a:t>Etap 17 Suszenie skrawków</a:t>
            </a:r>
            <a:endParaRPr lang="pl-PL" sz="4400" kern="1200" dirty="0" smtClean="0">
              <a:solidFill>
                <a:schemeClr val="tx1"/>
              </a:solidFill>
              <a:effectLst/>
              <a:latin typeface="+mj-lt"/>
              <a:ea typeface="+mj-ea"/>
              <a:cs typeface="+mj-cs"/>
            </a:endParaRPr>
          </a:p>
          <a:p>
            <a:pPr algn="l"/>
            <a:r>
              <a:rPr lang="pl-PL" sz="4400" kern="1200" dirty="0" smtClean="0">
                <a:solidFill>
                  <a:schemeClr val="tx1"/>
                </a:solidFill>
                <a:effectLst/>
                <a:latin typeface="+mj-lt"/>
                <a:ea typeface="+mj-ea"/>
                <a:cs typeface="+mj-cs"/>
              </a:rPr>
              <a:t/>
            </a:r>
            <a:br>
              <a:rPr lang="pl-PL" sz="4400" kern="1200" dirty="0" smtClean="0">
                <a:solidFill>
                  <a:schemeClr val="tx1"/>
                </a:solidFill>
                <a:effectLst/>
                <a:latin typeface="+mj-lt"/>
                <a:ea typeface="+mj-ea"/>
                <a:cs typeface="+mj-cs"/>
              </a:rPr>
            </a:br>
            <a:r>
              <a:rPr lang="pl-PL" sz="4000" kern="1200" dirty="0" smtClean="0">
                <a:solidFill>
                  <a:schemeClr val="tx1"/>
                </a:solidFill>
                <a:effectLst/>
                <a:latin typeface="+mj-lt"/>
                <a:ea typeface="+mj-ea"/>
                <a:cs typeface="+mj-cs"/>
              </a:rPr>
              <a:t>Suszenie skrawków </a:t>
            </a:r>
            <a:r>
              <a:rPr lang="pl-PL" sz="4000" dirty="0"/>
              <a:t>– ok. 1- 2 min</a:t>
            </a:r>
            <a:r>
              <a:rPr lang="pl-PL" sz="4000" dirty="0" smtClean="0"/>
              <a:t>.</a:t>
            </a:r>
            <a:r>
              <a:rPr lang="pl-PL" sz="4000" kern="1200" dirty="0" smtClean="0">
                <a:solidFill>
                  <a:schemeClr val="tx1"/>
                </a:solidFill>
                <a:effectLst/>
                <a:latin typeface="+mj-lt"/>
                <a:ea typeface="+mj-ea"/>
                <a:cs typeface="+mj-cs"/>
              </a:rPr>
              <a:t/>
            </a:r>
            <a:br>
              <a:rPr lang="pl-PL" sz="4000" kern="1200" dirty="0" smtClean="0">
                <a:solidFill>
                  <a:schemeClr val="tx1"/>
                </a:solidFill>
                <a:effectLst/>
                <a:latin typeface="+mj-lt"/>
                <a:ea typeface="+mj-ea"/>
                <a:cs typeface="+mj-cs"/>
              </a:rPr>
            </a:br>
            <a:r>
              <a:rPr lang="pl-PL" sz="4000" kern="1200" dirty="0" smtClean="0">
                <a:solidFill>
                  <a:schemeClr val="tx1"/>
                </a:solidFill>
                <a:effectLst/>
                <a:latin typeface="+mj-lt"/>
                <a:ea typeface="+mj-ea"/>
                <a:cs typeface="+mj-cs"/>
              </a:rPr>
              <a:t>- strumieniem ciepłego (nie gorącego) powietrza </a:t>
            </a:r>
            <a:br>
              <a:rPr lang="pl-PL" sz="4000" kern="1200" dirty="0" smtClean="0">
                <a:solidFill>
                  <a:schemeClr val="tx1"/>
                </a:solidFill>
                <a:effectLst/>
                <a:latin typeface="+mj-lt"/>
                <a:ea typeface="+mj-ea"/>
                <a:cs typeface="+mj-cs"/>
              </a:rPr>
            </a:br>
            <a:r>
              <a:rPr lang="pl-PL" sz="4000" dirty="0" smtClean="0"/>
              <a:t>- </a:t>
            </a:r>
            <a:r>
              <a:rPr lang="pl-PL" sz="4000" kern="1200" dirty="0" smtClean="0">
                <a:solidFill>
                  <a:schemeClr val="tx1"/>
                </a:solidFill>
                <a:effectLst/>
                <a:latin typeface="+mj-lt"/>
                <a:ea typeface="+mj-ea"/>
                <a:cs typeface="+mj-cs"/>
              </a:rPr>
              <a:t>panelem grzewczym ok.  40 </a:t>
            </a:r>
            <a:r>
              <a:rPr lang="pl-PL" sz="4000" kern="1200" baseline="30000" dirty="0" smtClean="0">
                <a:solidFill>
                  <a:schemeClr val="tx1"/>
                </a:solidFill>
                <a:effectLst/>
                <a:latin typeface="+mj-lt"/>
                <a:ea typeface="+mj-ea"/>
                <a:cs typeface="+mj-cs"/>
              </a:rPr>
              <a:t>o</a:t>
            </a:r>
            <a:r>
              <a:rPr lang="pl-PL" sz="4000" kern="1200" dirty="0" smtClean="0">
                <a:solidFill>
                  <a:schemeClr val="tx1"/>
                </a:solidFill>
                <a:effectLst/>
                <a:latin typeface="+mj-lt"/>
                <a:ea typeface="+mj-ea"/>
                <a:cs typeface="+mj-cs"/>
              </a:rPr>
              <a:t> C</a:t>
            </a:r>
          </a:p>
          <a:p>
            <a:r>
              <a:rPr lang="pl-PL" sz="4400" b="1" kern="1200" dirty="0" smtClean="0">
                <a:solidFill>
                  <a:schemeClr val="tx1"/>
                </a:solidFill>
                <a:effectLst/>
                <a:latin typeface="+mj-lt"/>
                <a:ea typeface="+mj-ea"/>
                <a:cs typeface="+mj-cs"/>
              </a:rPr>
              <a:t> </a:t>
            </a:r>
            <a:endParaRPr lang="pl-PL" sz="4400" kern="1200" dirty="0" smtClean="0">
              <a:solidFill>
                <a:schemeClr val="tx1"/>
              </a:solidFill>
              <a:effectLst/>
              <a:latin typeface="+mj-lt"/>
              <a:ea typeface="+mj-ea"/>
              <a:cs typeface="+mj-cs"/>
            </a:endParaRPr>
          </a:p>
          <a:p>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3626449"/>
            <a:ext cx="4219947" cy="2538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374211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7808"/>
            <a:ext cx="8229600" cy="1143000"/>
          </a:xfrm>
        </p:spPr>
        <p:txBody>
          <a:bodyPr>
            <a:noAutofit/>
          </a:bodyPr>
          <a:lstStyle/>
          <a:p>
            <a:pPr algn="l"/>
            <a:r>
              <a:rPr lang="pl-PL" sz="3200" dirty="0" smtClean="0"/>
              <a:t>Szereg utrwalania / barwienia HE dr Marii Kozioł </a:t>
            </a:r>
            <a:endParaRPr lang="pl-PL"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91034671"/>
              </p:ext>
            </p:extLst>
          </p:nvPr>
        </p:nvGraphicFramePr>
        <p:xfrm>
          <a:off x="755576" y="1484784"/>
          <a:ext cx="7632847" cy="4824536"/>
        </p:xfrm>
        <a:graphic>
          <a:graphicData uri="http://schemas.openxmlformats.org/drawingml/2006/table">
            <a:tbl>
              <a:tblPr>
                <a:tableStyleId>{5C22544A-7EE6-4342-B048-85BDC9FD1C3A}</a:tableStyleId>
              </a:tblPr>
              <a:tblGrid>
                <a:gridCol w="1687903"/>
                <a:gridCol w="3396330"/>
                <a:gridCol w="2548614"/>
              </a:tblGrid>
              <a:tr h="534063">
                <a:tc>
                  <a:txBody>
                    <a:bodyPr/>
                    <a:lstStyle/>
                    <a:p>
                      <a:pPr indent="540385" algn="just">
                        <a:lnSpc>
                          <a:spcPct val="150000"/>
                        </a:lnSpc>
                        <a:spcAft>
                          <a:spcPts val="0"/>
                        </a:spcAft>
                      </a:pPr>
                      <a:r>
                        <a:rPr lang="pl-PL" sz="1200" dirty="0">
                          <a:effectLst/>
                        </a:rPr>
                        <a:t>L.p.</a:t>
                      </a:r>
                      <a:endParaRPr lang="pl-PL" sz="1100" dirty="0">
                        <a:effectLst/>
                        <a:latin typeface="Calibri"/>
                        <a:ea typeface="Times New Roman"/>
                        <a:cs typeface="Times New Roman"/>
                      </a:endParaRPr>
                    </a:p>
                  </a:txBody>
                  <a:tcPr marL="68580" marR="68580" marT="0" marB="0"/>
                </a:tc>
                <a:tc>
                  <a:txBody>
                    <a:bodyPr/>
                    <a:lstStyle/>
                    <a:p>
                      <a:pPr indent="540385" algn="just">
                        <a:lnSpc>
                          <a:spcPct val="150000"/>
                        </a:lnSpc>
                        <a:spcAft>
                          <a:spcPts val="0"/>
                        </a:spcAft>
                      </a:pPr>
                      <a:r>
                        <a:rPr lang="pl-PL" sz="1200">
                          <a:effectLst/>
                        </a:rPr>
                        <a:t>Substancja</a:t>
                      </a:r>
                      <a:endParaRPr lang="pl-PL" sz="1100">
                        <a:effectLst/>
                        <a:latin typeface="Calibri"/>
                        <a:ea typeface="Times New Roman"/>
                        <a:cs typeface="Times New Roman"/>
                      </a:endParaRPr>
                    </a:p>
                  </a:txBody>
                  <a:tcPr marL="68580" marR="68580" marT="0" marB="0"/>
                </a:tc>
                <a:tc>
                  <a:txBody>
                    <a:bodyPr/>
                    <a:lstStyle/>
                    <a:p>
                      <a:pPr indent="540385" algn="just">
                        <a:lnSpc>
                          <a:spcPct val="150000"/>
                        </a:lnSpc>
                        <a:spcAft>
                          <a:spcPts val="0"/>
                        </a:spcAft>
                      </a:pPr>
                      <a:r>
                        <a:rPr lang="pl-PL" sz="1200">
                          <a:effectLst/>
                        </a:rPr>
                        <a:t>Czas obróbki</a:t>
                      </a:r>
                      <a:endParaRPr lang="pl-PL" sz="1100">
                        <a:effectLst/>
                        <a:latin typeface="Calibri"/>
                        <a:ea typeface="Times New Roman"/>
                        <a:cs typeface="Times New Roman"/>
                      </a:endParaRPr>
                    </a:p>
                  </a:txBody>
                  <a:tcPr marL="68580" marR="68580" marT="0" marB="0"/>
                </a:tc>
              </a:tr>
              <a:tr h="390043">
                <a:tc>
                  <a:txBody>
                    <a:bodyPr/>
                    <a:lstStyle/>
                    <a:p>
                      <a:pPr indent="540385" algn="just">
                        <a:lnSpc>
                          <a:spcPct val="150000"/>
                        </a:lnSpc>
                        <a:spcAft>
                          <a:spcPts val="0"/>
                        </a:spcAft>
                      </a:pPr>
                      <a:r>
                        <a:rPr lang="pl-PL" sz="1200">
                          <a:effectLst/>
                        </a:rPr>
                        <a:t>1</a:t>
                      </a:r>
                      <a:endParaRPr lang="pl-PL" sz="1100">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pl-PL" sz="1200" dirty="0">
                          <a:effectLst/>
                        </a:rPr>
                        <a:t>Formalina zbuforowana 10%</a:t>
                      </a:r>
                      <a:endParaRPr lang="pl-PL" sz="1100" dirty="0">
                        <a:effectLst/>
                        <a:latin typeface="Calibri"/>
                        <a:ea typeface="Times New Roman"/>
                        <a:cs typeface="Times New Roman"/>
                      </a:endParaRPr>
                    </a:p>
                  </a:txBody>
                  <a:tcPr marL="68580" marR="68580" marT="0" marB="0"/>
                </a:tc>
                <a:tc>
                  <a:txBody>
                    <a:bodyPr/>
                    <a:lstStyle/>
                    <a:p>
                      <a:pPr indent="540385" algn="just">
                        <a:lnSpc>
                          <a:spcPct val="150000"/>
                        </a:lnSpc>
                        <a:spcAft>
                          <a:spcPts val="0"/>
                        </a:spcAft>
                      </a:pPr>
                      <a:r>
                        <a:rPr lang="pl-PL" sz="1200">
                          <a:effectLst/>
                        </a:rPr>
                        <a:t>21 sekund</a:t>
                      </a:r>
                      <a:endParaRPr lang="pl-PL" sz="1100">
                        <a:effectLst/>
                        <a:latin typeface="Calibri"/>
                        <a:ea typeface="Times New Roman"/>
                        <a:cs typeface="Times New Roman"/>
                      </a:endParaRPr>
                    </a:p>
                  </a:txBody>
                  <a:tcPr marL="68580" marR="68580" marT="0" marB="0"/>
                </a:tc>
              </a:tr>
              <a:tr h="390043">
                <a:tc>
                  <a:txBody>
                    <a:bodyPr/>
                    <a:lstStyle/>
                    <a:p>
                      <a:pPr indent="540385" algn="just">
                        <a:lnSpc>
                          <a:spcPct val="150000"/>
                        </a:lnSpc>
                        <a:spcAft>
                          <a:spcPts val="0"/>
                        </a:spcAft>
                      </a:pPr>
                      <a:r>
                        <a:rPr lang="pl-PL" sz="1200">
                          <a:effectLst/>
                        </a:rPr>
                        <a:t>2</a:t>
                      </a:r>
                      <a:endParaRPr lang="pl-PL" sz="1100">
                        <a:effectLst/>
                        <a:latin typeface="Calibri"/>
                        <a:ea typeface="Times New Roman"/>
                        <a:cs typeface="Times New Roman"/>
                      </a:endParaRPr>
                    </a:p>
                  </a:txBody>
                  <a:tcPr marL="68580" marR="68580" marT="0" marB="0"/>
                </a:tc>
                <a:tc>
                  <a:txBody>
                    <a:bodyPr/>
                    <a:lstStyle/>
                    <a:p>
                      <a:pPr indent="540385" algn="just">
                        <a:lnSpc>
                          <a:spcPct val="150000"/>
                        </a:lnSpc>
                        <a:spcAft>
                          <a:spcPts val="0"/>
                        </a:spcAft>
                      </a:pPr>
                      <a:r>
                        <a:rPr lang="pl-PL" sz="1200">
                          <a:effectLst/>
                        </a:rPr>
                        <a:t>Woda destylowana</a:t>
                      </a:r>
                      <a:endParaRPr lang="pl-PL" sz="1100">
                        <a:effectLst/>
                        <a:latin typeface="Calibri"/>
                        <a:ea typeface="Times New Roman"/>
                        <a:cs typeface="Times New Roman"/>
                      </a:endParaRPr>
                    </a:p>
                  </a:txBody>
                  <a:tcPr marL="68580" marR="68580" marT="0" marB="0"/>
                </a:tc>
                <a:tc>
                  <a:txBody>
                    <a:bodyPr/>
                    <a:lstStyle/>
                    <a:p>
                      <a:pPr indent="540385" algn="just">
                        <a:lnSpc>
                          <a:spcPct val="150000"/>
                        </a:lnSpc>
                        <a:spcAft>
                          <a:spcPts val="0"/>
                        </a:spcAft>
                      </a:pPr>
                      <a:r>
                        <a:rPr lang="pl-PL" sz="1200">
                          <a:effectLst/>
                        </a:rPr>
                        <a:t>21 sekund</a:t>
                      </a:r>
                      <a:endParaRPr lang="pl-PL" sz="1100">
                        <a:effectLst/>
                        <a:latin typeface="Calibri"/>
                        <a:ea typeface="Times New Roman"/>
                        <a:cs typeface="Times New Roman"/>
                      </a:endParaRPr>
                    </a:p>
                  </a:txBody>
                  <a:tcPr marL="68580" marR="68580" marT="0" marB="0"/>
                </a:tc>
              </a:tr>
              <a:tr h="390043">
                <a:tc>
                  <a:txBody>
                    <a:bodyPr/>
                    <a:lstStyle/>
                    <a:p>
                      <a:pPr indent="540385" algn="just">
                        <a:lnSpc>
                          <a:spcPct val="150000"/>
                        </a:lnSpc>
                        <a:spcAft>
                          <a:spcPts val="0"/>
                        </a:spcAft>
                      </a:pPr>
                      <a:r>
                        <a:rPr lang="pl-PL" sz="1200">
                          <a:effectLst/>
                        </a:rPr>
                        <a:t>3</a:t>
                      </a:r>
                      <a:endParaRPr lang="pl-PL" sz="1100">
                        <a:effectLst/>
                        <a:latin typeface="Calibri"/>
                        <a:ea typeface="Times New Roman"/>
                        <a:cs typeface="Times New Roman"/>
                      </a:endParaRPr>
                    </a:p>
                  </a:txBody>
                  <a:tcPr marL="68580" marR="68580" marT="0" marB="0"/>
                </a:tc>
                <a:tc>
                  <a:txBody>
                    <a:bodyPr/>
                    <a:lstStyle/>
                    <a:p>
                      <a:pPr indent="540385" algn="just">
                        <a:lnSpc>
                          <a:spcPct val="150000"/>
                        </a:lnSpc>
                        <a:spcAft>
                          <a:spcPts val="0"/>
                        </a:spcAft>
                      </a:pPr>
                      <a:r>
                        <a:rPr lang="pl-PL" sz="1200">
                          <a:effectLst/>
                        </a:rPr>
                        <a:t>Hematoksylina Mayera</a:t>
                      </a:r>
                      <a:endParaRPr lang="pl-PL" sz="1100">
                        <a:effectLst/>
                        <a:latin typeface="Calibri"/>
                        <a:ea typeface="Times New Roman"/>
                        <a:cs typeface="Times New Roman"/>
                      </a:endParaRPr>
                    </a:p>
                  </a:txBody>
                  <a:tcPr marL="68580" marR="68580" marT="0" marB="0"/>
                </a:tc>
                <a:tc>
                  <a:txBody>
                    <a:bodyPr/>
                    <a:lstStyle/>
                    <a:p>
                      <a:pPr indent="540385" algn="just">
                        <a:lnSpc>
                          <a:spcPct val="150000"/>
                        </a:lnSpc>
                        <a:spcAft>
                          <a:spcPts val="0"/>
                        </a:spcAft>
                      </a:pPr>
                      <a:r>
                        <a:rPr lang="pl-PL" sz="1200">
                          <a:effectLst/>
                        </a:rPr>
                        <a:t>4x 21 sekund</a:t>
                      </a:r>
                      <a:endParaRPr lang="pl-PL" sz="1100">
                        <a:effectLst/>
                        <a:latin typeface="Calibri"/>
                        <a:ea typeface="Times New Roman"/>
                        <a:cs typeface="Times New Roman"/>
                      </a:endParaRPr>
                    </a:p>
                  </a:txBody>
                  <a:tcPr marL="68580" marR="68580" marT="0" marB="0"/>
                </a:tc>
              </a:tr>
              <a:tr h="390043">
                <a:tc>
                  <a:txBody>
                    <a:bodyPr/>
                    <a:lstStyle/>
                    <a:p>
                      <a:pPr indent="540385" algn="just">
                        <a:lnSpc>
                          <a:spcPct val="150000"/>
                        </a:lnSpc>
                        <a:spcAft>
                          <a:spcPts val="0"/>
                        </a:spcAft>
                      </a:pPr>
                      <a:r>
                        <a:rPr lang="pl-PL" sz="1200">
                          <a:effectLst/>
                        </a:rPr>
                        <a:t>4</a:t>
                      </a:r>
                      <a:endParaRPr lang="pl-PL" sz="1100">
                        <a:effectLst/>
                        <a:latin typeface="Calibri"/>
                        <a:ea typeface="Times New Roman"/>
                        <a:cs typeface="Times New Roman"/>
                      </a:endParaRPr>
                    </a:p>
                  </a:txBody>
                  <a:tcPr marL="68580" marR="68580" marT="0" marB="0"/>
                </a:tc>
                <a:tc>
                  <a:txBody>
                    <a:bodyPr/>
                    <a:lstStyle/>
                    <a:p>
                      <a:pPr indent="540385" algn="just">
                        <a:lnSpc>
                          <a:spcPct val="150000"/>
                        </a:lnSpc>
                        <a:spcAft>
                          <a:spcPts val="0"/>
                        </a:spcAft>
                      </a:pPr>
                      <a:r>
                        <a:rPr lang="pl-PL" sz="1200">
                          <a:effectLst/>
                        </a:rPr>
                        <a:t>Woda bieżąca</a:t>
                      </a:r>
                      <a:endParaRPr lang="pl-PL" sz="1100">
                        <a:effectLst/>
                        <a:latin typeface="Calibri"/>
                        <a:ea typeface="Times New Roman"/>
                        <a:cs typeface="Times New Roman"/>
                      </a:endParaRPr>
                    </a:p>
                  </a:txBody>
                  <a:tcPr marL="68580" marR="68580" marT="0" marB="0"/>
                </a:tc>
                <a:tc>
                  <a:txBody>
                    <a:bodyPr/>
                    <a:lstStyle/>
                    <a:p>
                      <a:pPr indent="540385" algn="just">
                        <a:lnSpc>
                          <a:spcPct val="150000"/>
                        </a:lnSpc>
                        <a:spcAft>
                          <a:spcPts val="0"/>
                        </a:spcAft>
                      </a:pPr>
                      <a:r>
                        <a:rPr lang="pl-PL" sz="1200">
                          <a:effectLst/>
                        </a:rPr>
                        <a:t>21 sekund</a:t>
                      </a:r>
                      <a:endParaRPr lang="pl-PL" sz="1100">
                        <a:effectLst/>
                        <a:latin typeface="Calibri"/>
                        <a:ea typeface="Times New Roman"/>
                        <a:cs typeface="Times New Roman"/>
                      </a:endParaRPr>
                    </a:p>
                  </a:txBody>
                  <a:tcPr marL="68580" marR="68580" marT="0" marB="0"/>
                </a:tc>
              </a:tr>
              <a:tr h="390043">
                <a:tc>
                  <a:txBody>
                    <a:bodyPr/>
                    <a:lstStyle/>
                    <a:p>
                      <a:pPr indent="540385" algn="just">
                        <a:lnSpc>
                          <a:spcPct val="150000"/>
                        </a:lnSpc>
                        <a:spcAft>
                          <a:spcPts val="0"/>
                        </a:spcAft>
                      </a:pPr>
                      <a:r>
                        <a:rPr lang="pl-PL" sz="1200">
                          <a:effectLst/>
                        </a:rPr>
                        <a:t>5</a:t>
                      </a:r>
                      <a:endParaRPr lang="pl-PL" sz="1100">
                        <a:effectLst/>
                        <a:latin typeface="Calibri"/>
                        <a:ea typeface="Times New Roman"/>
                        <a:cs typeface="Times New Roman"/>
                      </a:endParaRPr>
                    </a:p>
                  </a:txBody>
                  <a:tcPr marL="68580" marR="68580" marT="0" marB="0"/>
                </a:tc>
                <a:tc>
                  <a:txBody>
                    <a:bodyPr/>
                    <a:lstStyle/>
                    <a:p>
                      <a:pPr indent="540385" algn="just">
                        <a:lnSpc>
                          <a:spcPct val="150000"/>
                        </a:lnSpc>
                        <a:spcAft>
                          <a:spcPts val="0"/>
                        </a:spcAft>
                      </a:pPr>
                      <a:r>
                        <a:rPr lang="pl-PL" sz="1200">
                          <a:effectLst/>
                        </a:rPr>
                        <a:t>Woda amoniakalna </a:t>
                      </a:r>
                      <a:endParaRPr lang="pl-PL" sz="1100">
                        <a:effectLst/>
                        <a:latin typeface="Calibri"/>
                        <a:ea typeface="Times New Roman"/>
                        <a:cs typeface="Times New Roman"/>
                      </a:endParaRPr>
                    </a:p>
                  </a:txBody>
                  <a:tcPr marL="68580" marR="68580" marT="0" marB="0"/>
                </a:tc>
                <a:tc>
                  <a:txBody>
                    <a:bodyPr/>
                    <a:lstStyle/>
                    <a:p>
                      <a:pPr indent="540385" algn="just">
                        <a:lnSpc>
                          <a:spcPct val="150000"/>
                        </a:lnSpc>
                        <a:spcAft>
                          <a:spcPts val="0"/>
                        </a:spcAft>
                      </a:pPr>
                      <a:r>
                        <a:rPr lang="pl-PL" sz="1200" dirty="0">
                          <a:effectLst/>
                        </a:rPr>
                        <a:t>21 sekund</a:t>
                      </a:r>
                      <a:endParaRPr lang="pl-PL" sz="1100" dirty="0">
                        <a:effectLst/>
                        <a:latin typeface="Calibri"/>
                        <a:ea typeface="Times New Roman"/>
                        <a:cs typeface="Times New Roman"/>
                      </a:endParaRPr>
                    </a:p>
                  </a:txBody>
                  <a:tcPr marL="68580" marR="68580" marT="0" marB="0"/>
                </a:tc>
              </a:tr>
              <a:tr h="390043">
                <a:tc>
                  <a:txBody>
                    <a:bodyPr/>
                    <a:lstStyle/>
                    <a:p>
                      <a:pPr indent="540385" algn="just">
                        <a:lnSpc>
                          <a:spcPct val="150000"/>
                        </a:lnSpc>
                        <a:spcAft>
                          <a:spcPts val="0"/>
                        </a:spcAft>
                      </a:pPr>
                      <a:r>
                        <a:rPr lang="pl-PL" sz="1200">
                          <a:effectLst/>
                        </a:rPr>
                        <a:t>6</a:t>
                      </a:r>
                      <a:endParaRPr lang="pl-PL" sz="1100">
                        <a:effectLst/>
                        <a:latin typeface="Calibri"/>
                        <a:ea typeface="Times New Roman"/>
                        <a:cs typeface="Times New Roman"/>
                      </a:endParaRPr>
                    </a:p>
                  </a:txBody>
                  <a:tcPr marL="68580" marR="68580" marT="0" marB="0"/>
                </a:tc>
                <a:tc>
                  <a:txBody>
                    <a:bodyPr/>
                    <a:lstStyle/>
                    <a:p>
                      <a:pPr indent="540385" algn="just">
                        <a:lnSpc>
                          <a:spcPct val="150000"/>
                        </a:lnSpc>
                        <a:spcAft>
                          <a:spcPts val="0"/>
                        </a:spcAft>
                      </a:pPr>
                      <a:r>
                        <a:rPr lang="pl-PL" sz="1200">
                          <a:effectLst/>
                        </a:rPr>
                        <a:t>Woda bieżąca</a:t>
                      </a:r>
                      <a:endParaRPr lang="pl-PL" sz="1100">
                        <a:effectLst/>
                        <a:latin typeface="Calibri"/>
                        <a:ea typeface="Times New Roman"/>
                        <a:cs typeface="Times New Roman"/>
                      </a:endParaRPr>
                    </a:p>
                  </a:txBody>
                  <a:tcPr marL="68580" marR="68580" marT="0" marB="0"/>
                </a:tc>
                <a:tc>
                  <a:txBody>
                    <a:bodyPr/>
                    <a:lstStyle/>
                    <a:p>
                      <a:pPr indent="540385" algn="just">
                        <a:lnSpc>
                          <a:spcPct val="150000"/>
                        </a:lnSpc>
                        <a:spcAft>
                          <a:spcPts val="0"/>
                        </a:spcAft>
                      </a:pPr>
                      <a:r>
                        <a:rPr lang="pl-PL" sz="1200">
                          <a:effectLst/>
                        </a:rPr>
                        <a:t>21 sekund</a:t>
                      </a:r>
                      <a:endParaRPr lang="pl-PL" sz="1100">
                        <a:effectLst/>
                        <a:latin typeface="Calibri"/>
                        <a:ea typeface="Times New Roman"/>
                        <a:cs typeface="Times New Roman"/>
                      </a:endParaRPr>
                    </a:p>
                  </a:txBody>
                  <a:tcPr marL="68580" marR="68580" marT="0" marB="0"/>
                </a:tc>
              </a:tr>
              <a:tr h="390043">
                <a:tc>
                  <a:txBody>
                    <a:bodyPr/>
                    <a:lstStyle/>
                    <a:p>
                      <a:pPr indent="540385" algn="just">
                        <a:lnSpc>
                          <a:spcPct val="150000"/>
                        </a:lnSpc>
                        <a:spcAft>
                          <a:spcPts val="0"/>
                        </a:spcAft>
                      </a:pPr>
                      <a:r>
                        <a:rPr lang="pl-PL" sz="1200">
                          <a:effectLst/>
                        </a:rPr>
                        <a:t>7</a:t>
                      </a:r>
                      <a:endParaRPr lang="pl-PL" sz="1100">
                        <a:effectLst/>
                        <a:latin typeface="Calibri"/>
                        <a:ea typeface="Times New Roman"/>
                        <a:cs typeface="Times New Roman"/>
                      </a:endParaRPr>
                    </a:p>
                  </a:txBody>
                  <a:tcPr marL="68580" marR="68580" marT="0" marB="0"/>
                </a:tc>
                <a:tc>
                  <a:txBody>
                    <a:bodyPr/>
                    <a:lstStyle/>
                    <a:p>
                      <a:pPr indent="540385" algn="just">
                        <a:lnSpc>
                          <a:spcPct val="150000"/>
                        </a:lnSpc>
                        <a:spcAft>
                          <a:spcPts val="0"/>
                        </a:spcAft>
                      </a:pPr>
                      <a:r>
                        <a:rPr lang="pl-PL" sz="1200">
                          <a:effectLst/>
                        </a:rPr>
                        <a:t>Eozyna</a:t>
                      </a:r>
                      <a:endParaRPr lang="pl-PL" sz="1100">
                        <a:effectLst/>
                        <a:latin typeface="Calibri"/>
                        <a:ea typeface="Times New Roman"/>
                        <a:cs typeface="Times New Roman"/>
                      </a:endParaRPr>
                    </a:p>
                  </a:txBody>
                  <a:tcPr marL="68580" marR="68580" marT="0" marB="0"/>
                </a:tc>
                <a:tc>
                  <a:txBody>
                    <a:bodyPr/>
                    <a:lstStyle/>
                    <a:p>
                      <a:pPr indent="540385" algn="just">
                        <a:lnSpc>
                          <a:spcPct val="150000"/>
                        </a:lnSpc>
                        <a:spcAft>
                          <a:spcPts val="0"/>
                        </a:spcAft>
                      </a:pPr>
                      <a:r>
                        <a:rPr lang="pl-PL" sz="1200">
                          <a:effectLst/>
                        </a:rPr>
                        <a:t>21 sekund</a:t>
                      </a:r>
                      <a:endParaRPr lang="pl-PL" sz="1100">
                        <a:effectLst/>
                        <a:latin typeface="Calibri"/>
                        <a:ea typeface="Times New Roman"/>
                        <a:cs typeface="Times New Roman"/>
                      </a:endParaRPr>
                    </a:p>
                  </a:txBody>
                  <a:tcPr marL="68580" marR="68580" marT="0" marB="0"/>
                </a:tc>
              </a:tr>
              <a:tr h="390043">
                <a:tc>
                  <a:txBody>
                    <a:bodyPr/>
                    <a:lstStyle/>
                    <a:p>
                      <a:pPr indent="540385" algn="just">
                        <a:lnSpc>
                          <a:spcPct val="150000"/>
                        </a:lnSpc>
                        <a:spcAft>
                          <a:spcPts val="0"/>
                        </a:spcAft>
                      </a:pPr>
                      <a:r>
                        <a:rPr lang="pl-PL" sz="1200">
                          <a:effectLst/>
                        </a:rPr>
                        <a:t>8</a:t>
                      </a:r>
                      <a:endParaRPr lang="pl-PL" sz="1100">
                        <a:effectLst/>
                        <a:latin typeface="Calibri"/>
                        <a:ea typeface="Times New Roman"/>
                        <a:cs typeface="Times New Roman"/>
                      </a:endParaRPr>
                    </a:p>
                  </a:txBody>
                  <a:tcPr marL="68580" marR="68580" marT="0" marB="0"/>
                </a:tc>
                <a:tc>
                  <a:txBody>
                    <a:bodyPr/>
                    <a:lstStyle/>
                    <a:p>
                      <a:pPr indent="540385" algn="just">
                        <a:lnSpc>
                          <a:spcPct val="150000"/>
                        </a:lnSpc>
                        <a:spcAft>
                          <a:spcPts val="0"/>
                        </a:spcAft>
                      </a:pPr>
                      <a:r>
                        <a:rPr lang="pl-PL" sz="1200">
                          <a:effectLst/>
                        </a:rPr>
                        <a:t>Alkohol 96%</a:t>
                      </a:r>
                      <a:endParaRPr lang="pl-PL" sz="1100">
                        <a:effectLst/>
                        <a:latin typeface="Calibri"/>
                        <a:ea typeface="Times New Roman"/>
                        <a:cs typeface="Times New Roman"/>
                      </a:endParaRPr>
                    </a:p>
                  </a:txBody>
                  <a:tcPr marL="68580" marR="68580" marT="0" marB="0"/>
                </a:tc>
                <a:tc>
                  <a:txBody>
                    <a:bodyPr/>
                    <a:lstStyle/>
                    <a:p>
                      <a:pPr indent="540385" algn="just">
                        <a:lnSpc>
                          <a:spcPct val="150000"/>
                        </a:lnSpc>
                        <a:spcAft>
                          <a:spcPts val="0"/>
                        </a:spcAft>
                      </a:pPr>
                      <a:r>
                        <a:rPr lang="de-DE" sz="1200">
                          <a:effectLst/>
                        </a:rPr>
                        <a:t>21 sekund</a:t>
                      </a:r>
                      <a:endParaRPr lang="pl-PL" sz="1100">
                        <a:effectLst/>
                        <a:latin typeface="Calibri"/>
                        <a:ea typeface="Times New Roman"/>
                        <a:cs typeface="Times New Roman"/>
                      </a:endParaRPr>
                    </a:p>
                  </a:txBody>
                  <a:tcPr marL="68580" marR="68580" marT="0" marB="0"/>
                </a:tc>
              </a:tr>
              <a:tr h="390043">
                <a:tc>
                  <a:txBody>
                    <a:bodyPr/>
                    <a:lstStyle/>
                    <a:p>
                      <a:pPr indent="540385" algn="just">
                        <a:lnSpc>
                          <a:spcPct val="150000"/>
                        </a:lnSpc>
                        <a:spcAft>
                          <a:spcPts val="0"/>
                        </a:spcAft>
                      </a:pPr>
                      <a:r>
                        <a:rPr lang="de-DE" sz="1200">
                          <a:effectLst/>
                        </a:rPr>
                        <a:t>9</a:t>
                      </a:r>
                      <a:endParaRPr lang="pl-PL" sz="1100">
                        <a:effectLst/>
                        <a:latin typeface="Calibri"/>
                        <a:ea typeface="Times New Roman"/>
                        <a:cs typeface="Times New Roman"/>
                      </a:endParaRPr>
                    </a:p>
                  </a:txBody>
                  <a:tcPr marL="68580" marR="68580" marT="0" marB="0"/>
                </a:tc>
                <a:tc>
                  <a:txBody>
                    <a:bodyPr/>
                    <a:lstStyle/>
                    <a:p>
                      <a:pPr indent="540385" algn="just">
                        <a:lnSpc>
                          <a:spcPct val="150000"/>
                        </a:lnSpc>
                        <a:spcAft>
                          <a:spcPts val="0"/>
                        </a:spcAft>
                      </a:pPr>
                      <a:r>
                        <a:rPr lang="de-DE" sz="1200">
                          <a:effectLst/>
                        </a:rPr>
                        <a:t>Alkohol 100%</a:t>
                      </a:r>
                      <a:endParaRPr lang="pl-PL" sz="1100">
                        <a:effectLst/>
                        <a:latin typeface="Calibri"/>
                        <a:ea typeface="Times New Roman"/>
                        <a:cs typeface="Times New Roman"/>
                      </a:endParaRPr>
                    </a:p>
                  </a:txBody>
                  <a:tcPr marL="68580" marR="68580" marT="0" marB="0"/>
                </a:tc>
                <a:tc>
                  <a:txBody>
                    <a:bodyPr/>
                    <a:lstStyle/>
                    <a:p>
                      <a:pPr indent="540385" algn="just">
                        <a:lnSpc>
                          <a:spcPct val="150000"/>
                        </a:lnSpc>
                        <a:spcAft>
                          <a:spcPts val="0"/>
                        </a:spcAft>
                      </a:pPr>
                      <a:r>
                        <a:rPr lang="de-DE" sz="1200">
                          <a:effectLst/>
                        </a:rPr>
                        <a:t>21 sekund</a:t>
                      </a:r>
                      <a:endParaRPr lang="pl-PL" sz="1100">
                        <a:effectLst/>
                        <a:latin typeface="Calibri"/>
                        <a:ea typeface="Times New Roman"/>
                        <a:cs typeface="Times New Roman"/>
                      </a:endParaRPr>
                    </a:p>
                  </a:txBody>
                  <a:tcPr marL="68580" marR="68580" marT="0" marB="0"/>
                </a:tc>
              </a:tr>
              <a:tr h="390043">
                <a:tc>
                  <a:txBody>
                    <a:bodyPr/>
                    <a:lstStyle/>
                    <a:p>
                      <a:pPr indent="540385" algn="just">
                        <a:lnSpc>
                          <a:spcPct val="150000"/>
                        </a:lnSpc>
                        <a:spcAft>
                          <a:spcPts val="0"/>
                        </a:spcAft>
                      </a:pPr>
                      <a:r>
                        <a:rPr lang="pl-PL" sz="1200">
                          <a:effectLst/>
                        </a:rPr>
                        <a:t>10</a:t>
                      </a:r>
                      <a:endParaRPr lang="pl-PL" sz="1100">
                        <a:effectLst/>
                        <a:latin typeface="Calibri"/>
                        <a:ea typeface="Times New Roman"/>
                        <a:cs typeface="Times New Roman"/>
                      </a:endParaRPr>
                    </a:p>
                  </a:txBody>
                  <a:tcPr marL="68580" marR="68580" marT="0" marB="0"/>
                </a:tc>
                <a:tc>
                  <a:txBody>
                    <a:bodyPr/>
                    <a:lstStyle/>
                    <a:p>
                      <a:pPr indent="540385" algn="just">
                        <a:lnSpc>
                          <a:spcPct val="150000"/>
                        </a:lnSpc>
                        <a:spcAft>
                          <a:spcPts val="0"/>
                        </a:spcAft>
                      </a:pPr>
                      <a:r>
                        <a:rPr lang="pl-PL" sz="1200">
                          <a:effectLst/>
                        </a:rPr>
                        <a:t>Ksylen I</a:t>
                      </a:r>
                      <a:endParaRPr lang="pl-PL" sz="1100">
                        <a:effectLst/>
                        <a:latin typeface="Calibri"/>
                        <a:ea typeface="Times New Roman"/>
                        <a:cs typeface="Times New Roman"/>
                      </a:endParaRPr>
                    </a:p>
                  </a:txBody>
                  <a:tcPr marL="68580" marR="68580" marT="0" marB="0"/>
                </a:tc>
                <a:tc>
                  <a:txBody>
                    <a:bodyPr/>
                    <a:lstStyle/>
                    <a:p>
                      <a:pPr indent="540385" algn="just">
                        <a:lnSpc>
                          <a:spcPct val="150000"/>
                        </a:lnSpc>
                        <a:spcAft>
                          <a:spcPts val="0"/>
                        </a:spcAft>
                      </a:pPr>
                      <a:r>
                        <a:rPr lang="de-DE" sz="1200">
                          <a:effectLst/>
                        </a:rPr>
                        <a:t>21 sekund</a:t>
                      </a:r>
                      <a:endParaRPr lang="pl-PL" sz="1100">
                        <a:effectLst/>
                        <a:latin typeface="Calibri"/>
                        <a:ea typeface="Times New Roman"/>
                        <a:cs typeface="Times New Roman"/>
                      </a:endParaRPr>
                    </a:p>
                  </a:txBody>
                  <a:tcPr marL="68580" marR="68580" marT="0" marB="0"/>
                </a:tc>
              </a:tr>
              <a:tr h="390043">
                <a:tc>
                  <a:txBody>
                    <a:bodyPr/>
                    <a:lstStyle/>
                    <a:p>
                      <a:pPr indent="540385" algn="just">
                        <a:lnSpc>
                          <a:spcPct val="150000"/>
                        </a:lnSpc>
                        <a:spcAft>
                          <a:spcPts val="0"/>
                        </a:spcAft>
                      </a:pPr>
                      <a:r>
                        <a:rPr lang="de-DE" sz="1200">
                          <a:effectLst/>
                        </a:rPr>
                        <a:t>11</a:t>
                      </a:r>
                      <a:endParaRPr lang="pl-PL" sz="1100">
                        <a:effectLst/>
                        <a:latin typeface="Calibri"/>
                        <a:ea typeface="Times New Roman"/>
                        <a:cs typeface="Times New Roman"/>
                      </a:endParaRPr>
                    </a:p>
                  </a:txBody>
                  <a:tcPr marL="68580" marR="68580" marT="0" marB="0"/>
                </a:tc>
                <a:tc>
                  <a:txBody>
                    <a:bodyPr/>
                    <a:lstStyle/>
                    <a:p>
                      <a:pPr indent="540385" algn="just">
                        <a:lnSpc>
                          <a:spcPct val="150000"/>
                        </a:lnSpc>
                        <a:spcAft>
                          <a:spcPts val="0"/>
                        </a:spcAft>
                      </a:pPr>
                      <a:r>
                        <a:rPr lang="de-DE" sz="1200">
                          <a:effectLst/>
                        </a:rPr>
                        <a:t>Ksylen II</a:t>
                      </a:r>
                      <a:endParaRPr lang="pl-PL" sz="1100">
                        <a:effectLst/>
                        <a:latin typeface="Calibri"/>
                        <a:ea typeface="Times New Roman"/>
                        <a:cs typeface="Times New Roman"/>
                      </a:endParaRPr>
                    </a:p>
                  </a:txBody>
                  <a:tcPr marL="68580" marR="68580" marT="0" marB="0"/>
                </a:tc>
                <a:tc>
                  <a:txBody>
                    <a:bodyPr/>
                    <a:lstStyle/>
                    <a:p>
                      <a:pPr indent="540385" algn="just">
                        <a:lnSpc>
                          <a:spcPct val="150000"/>
                        </a:lnSpc>
                        <a:spcAft>
                          <a:spcPts val="0"/>
                        </a:spcAft>
                      </a:pPr>
                      <a:r>
                        <a:rPr lang="de-DE" sz="1200" dirty="0">
                          <a:effectLst/>
                        </a:rPr>
                        <a:t>21 sekund</a:t>
                      </a:r>
                      <a:endParaRPr lang="pl-PL" sz="1100" dirty="0">
                        <a:effectLst/>
                        <a:latin typeface="Calibri"/>
                        <a:ea typeface="Times New Roman"/>
                        <a:cs typeface="Times New Roman"/>
                      </a:endParaRPr>
                    </a:p>
                  </a:txBody>
                  <a:tcPr marL="68580" marR="68580" marT="0" marB="0"/>
                </a:tc>
              </a:tr>
            </a:tbl>
          </a:graphicData>
        </a:graphic>
      </p:graphicFrame>
      <p:pic>
        <p:nvPicPr>
          <p:cNvPr id="5"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6" name="TextBox 5"/>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7" name="Title 1"/>
          <p:cNvSpPr txBox="1">
            <a:spLocks/>
          </p:cNvSpPr>
          <p:nvPr/>
        </p:nvSpPr>
        <p:spPr>
          <a:xfrm>
            <a:off x="590872" y="-27384"/>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3200" b="1" dirty="0" smtClean="0"/>
              <a:t>Etap18 Barwienie (Tech hist)</a:t>
            </a:r>
            <a:endParaRPr lang="pl-PL" sz="3200" dirty="0"/>
          </a:p>
        </p:txBody>
      </p:sp>
    </p:spTree>
    <p:extLst>
      <p:ext uri="{BB962C8B-B14F-4D97-AF65-F5344CB8AC3E}">
        <p14:creationId xmlns:p14="http://schemas.microsoft.com/office/powerpoint/2010/main" val="10434568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ytuł 1"/>
          <p:cNvSpPr>
            <a:spLocks noGrp="1"/>
          </p:cNvSpPr>
          <p:nvPr>
            <p:ph type="title"/>
          </p:nvPr>
        </p:nvSpPr>
        <p:spPr>
          <a:xfrm>
            <a:off x="179388" y="53752"/>
            <a:ext cx="8858250" cy="1143000"/>
          </a:xfrm>
        </p:spPr>
        <p:txBody>
          <a:bodyPr>
            <a:normAutofit fontScale="90000"/>
          </a:bodyPr>
          <a:lstStyle/>
          <a:p>
            <a:pPr algn="l"/>
            <a:r>
              <a:rPr lang="pl-PL" altLang="pl-PL" sz="2400" dirty="0" smtClean="0"/>
              <a:t/>
            </a:r>
            <a:br>
              <a:rPr lang="pl-PL" altLang="pl-PL" sz="2400" dirty="0" smtClean="0"/>
            </a:br>
            <a:r>
              <a:rPr lang="pl-PL" altLang="pl-PL" sz="2400" dirty="0" smtClean="0"/>
              <a:t/>
            </a:r>
            <a:br>
              <a:rPr lang="pl-PL" altLang="pl-PL" sz="2400" dirty="0" smtClean="0"/>
            </a:br>
            <a:r>
              <a:rPr lang="pl-PL" altLang="pl-PL" sz="2400" dirty="0" smtClean="0"/>
              <a:t/>
            </a:r>
            <a:br>
              <a:rPr lang="pl-PL" altLang="pl-PL" sz="2400" dirty="0" smtClean="0"/>
            </a:br>
            <a:r>
              <a:rPr lang="pl-PL" altLang="pl-PL" sz="2400" dirty="0" smtClean="0"/>
              <a:t/>
            </a:r>
            <a:br>
              <a:rPr lang="pl-PL" altLang="pl-PL" sz="2400" dirty="0" smtClean="0"/>
            </a:br>
            <a:r>
              <a:rPr lang="pl-PL" altLang="pl-PL" sz="2400" dirty="0" smtClean="0"/>
              <a:t/>
            </a:r>
            <a:br>
              <a:rPr lang="pl-PL" altLang="pl-PL" sz="2400" dirty="0" smtClean="0"/>
            </a:br>
            <a:r>
              <a:rPr lang="pl-PL" altLang="pl-PL" sz="2400" dirty="0" smtClean="0"/>
              <a:t/>
            </a:r>
            <a:br>
              <a:rPr lang="pl-PL" altLang="pl-PL" sz="2400" dirty="0" smtClean="0"/>
            </a:br>
            <a:r>
              <a:rPr lang="pl-PL" altLang="pl-PL" sz="2400" dirty="0" smtClean="0"/>
              <a:t/>
            </a:r>
            <a:br>
              <a:rPr lang="pl-PL" altLang="pl-PL" sz="2400" dirty="0" smtClean="0"/>
            </a:br>
            <a:r>
              <a:rPr lang="pl-PL" altLang="pl-PL" sz="2400" dirty="0" smtClean="0"/>
              <a:t/>
            </a:r>
            <a:br>
              <a:rPr lang="pl-PL" altLang="pl-PL" sz="2400" dirty="0" smtClean="0"/>
            </a:br>
            <a:r>
              <a:rPr lang="pl-PL" altLang="pl-PL" sz="2400" dirty="0" smtClean="0"/>
              <a:t/>
            </a:r>
            <a:br>
              <a:rPr lang="pl-PL" altLang="pl-PL" sz="2400" dirty="0" smtClean="0"/>
            </a:br>
            <a:r>
              <a:rPr lang="pl-PL" altLang="pl-PL" sz="2400" dirty="0" smtClean="0"/>
              <a:t/>
            </a:r>
            <a:br>
              <a:rPr lang="pl-PL" altLang="pl-PL" sz="2400" dirty="0" smtClean="0"/>
            </a:br>
            <a:r>
              <a:rPr lang="pl-PL" altLang="pl-PL" sz="2200" dirty="0" smtClean="0"/>
              <a:t/>
            </a:r>
            <a:br>
              <a:rPr lang="pl-PL" altLang="pl-PL" sz="2200" dirty="0" smtClean="0"/>
            </a:br>
            <a:r>
              <a:rPr lang="pl-PL" altLang="pl-PL" sz="2200" dirty="0" smtClean="0"/>
              <a:t>	</a:t>
            </a:r>
            <a:r>
              <a:rPr lang="en-US" altLang="pl-PL" sz="2700" dirty="0" smtClean="0"/>
              <a:t>W </a:t>
            </a:r>
            <a:r>
              <a:rPr lang="pl-PL" altLang="pl-PL" sz="2700" dirty="0" smtClean="0"/>
              <a:t>każdej formie terapii lokalnej (wycięcie</a:t>
            </a:r>
            <a:r>
              <a:rPr lang="pl-PL" altLang="pl-PL" sz="2700" dirty="0"/>
              <a:t>, radioterapia, </a:t>
            </a:r>
            <a:r>
              <a:rPr lang="pl-PL" altLang="pl-PL" sz="2700" dirty="0" smtClean="0"/>
              <a:t>kriochirurgia, PDT, itd.) guz należy usunąć </a:t>
            </a:r>
            <a:r>
              <a:rPr lang="en-US" altLang="pl-PL" sz="2700" dirty="0" smtClean="0"/>
              <a:t>z </a:t>
            </a:r>
            <a:r>
              <a:rPr lang="pl-PL" altLang="pl-PL" sz="2700" dirty="0" smtClean="0"/>
              <a:t>pewnym </a:t>
            </a:r>
            <a:r>
              <a:rPr lang="en-US" altLang="pl-PL" sz="2700" dirty="0" smtClean="0"/>
              <a:t>marginesem</a:t>
            </a:r>
            <a:r>
              <a:rPr lang="pl-PL" altLang="pl-PL" sz="2700" dirty="0" smtClean="0"/>
              <a:t>, obejmującym w założeniu nacieki subkliniczne.	</a:t>
            </a:r>
            <a:br>
              <a:rPr lang="pl-PL" altLang="pl-PL" sz="2700" dirty="0" smtClean="0"/>
            </a:br>
            <a:r>
              <a:rPr lang="pl-PL" altLang="pl-PL" sz="2700" dirty="0"/>
              <a:t>	</a:t>
            </a:r>
            <a:r>
              <a:rPr lang="pl-PL" altLang="pl-PL" sz="2700" dirty="0" smtClean="0"/>
              <a:t/>
            </a:r>
            <a:br>
              <a:rPr lang="pl-PL" altLang="pl-PL" sz="2700" dirty="0" smtClean="0"/>
            </a:br>
            <a:r>
              <a:rPr lang="pl-PL" altLang="pl-PL" sz="2700" dirty="0" smtClean="0"/>
              <a:t>	Należna szerokość wycięcia chirurgicznego danego guza jest określana w zaleceniach, opracowanych na podstawie </a:t>
            </a:r>
            <a:r>
              <a:rPr lang="pl-PL" altLang="pl-PL" sz="2700" dirty="0"/>
              <a:t>badań </a:t>
            </a:r>
            <a:r>
              <a:rPr lang="pl-PL" altLang="pl-PL" sz="2700" dirty="0" smtClean="0"/>
              <a:t>statystycznych wykonywanych w podobnych przypadkach, a dotyczących nawrotowości i analizy </a:t>
            </a:r>
            <a:r>
              <a:rPr lang="pl-PL" altLang="pl-PL" sz="2700" dirty="0"/>
              <a:t>histologicznej </a:t>
            </a:r>
            <a:r>
              <a:rPr lang="pl-PL" altLang="pl-PL" sz="2700" dirty="0" smtClean="0"/>
              <a:t>marginesów (przy zastosowaniu danego marginesu).</a:t>
            </a:r>
            <a:br>
              <a:rPr lang="pl-PL" altLang="pl-PL" sz="2700" dirty="0" smtClean="0"/>
            </a:br>
            <a:r>
              <a:rPr lang="pl-PL" altLang="pl-PL" sz="2700" dirty="0" smtClean="0"/>
              <a:t>	</a:t>
            </a:r>
          </a:p>
        </p:txBody>
      </p:sp>
      <p:pic>
        <p:nvPicPr>
          <p:cNvPr id="5123" name="Obraz 3" descr="Guz - nacieki wycięcie rutyn 006"/>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3275856" y="4019748"/>
            <a:ext cx="2808312" cy="228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pole tekstowe 2"/>
          <p:cNvSpPr txBox="1">
            <a:spLocks noChangeArrowheads="1"/>
          </p:cNvSpPr>
          <p:nvPr/>
        </p:nvSpPr>
        <p:spPr bwMode="auto">
          <a:xfrm>
            <a:off x="179388" y="-26988"/>
            <a:ext cx="3097212"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000" dirty="0"/>
              <a:t>Wprowadzenie</a:t>
            </a:r>
          </a:p>
        </p:txBody>
      </p:sp>
      <p:pic>
        <p:nvPicPr>
          <p:cNvPr id="5"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
        <p:nvSpPr>
          <p:cNvPr id="6" name="TextBox 5"/>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172412872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l-PL" dirty="0"/>
          </a:p>
        </p:txBody>
      </p:sp>
      <p:sp>
        <p:nvSpPr>
          <p:cNvPr id="3" name="Content Placeholder 2"/>
          <p:cNvSpPr>
            <a:spLocks noGrp="1"/>
          </p:cNvSpPr>
          <p:nvPr>
            <p:ph idx="1"/>
          </p:nvPr>
        </p:nvSpPr>
        <p:spPr/>
        <p:txBody>
          <a:bodyPr/>
          <a:lstStyle/>
          <a:p>
            <a:endParaRPr lang="pl-PL"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16" y="2132856"/>
            <a:ext cx="4864540"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2344" y="2210682"/>
            <a:ext cx="4598168" cy="2586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323528" y="773832"/>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3200" dirty="0" smtClean="0"/>
              <a:t>Szereg utrwalania / barwienia HE dr Marii Kozioł - w automacie Leica ST 4020 pozwala na doskonałe zabarwienie preparatów</a:t>
            </a:r>
            <a:endParaRPr lang="pl-PL" sz="3200" dirty="0"/>
          </a:p>
        </p:txBody>
      </p:sp>
      <p:sp>
        <p:nvSpPr>
          <p:cNvPr id="7" name="Title 1"/>
          <p:cNvSpPr txBox="1">
            <a:spLocks/>
          </p:cNvSpPr>
          <p:nvPr/>
        </p:nvSpPr>
        <p:spPr>
          <a:xfrm>
            <a:off x="251520" y="-17140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3200" b="1" dirty="0" smtClean="0"/>
              <a:t>Etap18 Barwienie (Tech hist)</a:t>
            </a:r>
            <a:endParaRPr lang="pl-PL" sz="3200" dirty="0"/>
          </a:p>
        </p:txBody>
      </p:sp>
      <p:pic>
        <p:nvPicPr>
          <p:cNvPr id="8" name="Obraz 1" descr="C:\Documents and Settings\Ewa\Pulpit\logo centrum medyczne Bieniek.jpg"/>
          <p:cNvPicPr/>
          <p:nvPr/>
        </p:nvPicPr>
        <p:blipFill>
          <a:blip r:embed="rId4" cstate="print"/>
          <a:srcRect/>
          <a:stretch>
            <a:fillRect/>
          </a:stretch>
        </p:blipFill>
        <p:spPr bwMode="auto">
          <a:xfrm>
            <a:off x="6753051" y="188640"/>
            <a:ext cx="2211437" cy="432048"/>
          </a:xfrm>
          <a:prstGeom prst="rect">
            <a:avLst/>
          </a:prstGeom>
          <a:noFill/>
          <a:ln w="9525">
            <a:noFill/>
            <a:miter lim="800000"/>
            <a:headEnd/>
            <a:tailEnd/>
          </a:ln>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7824" y="4293096"/>
            <a:ext cx="3404289"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549367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24" y="2420888"/>
            <a:ext cx="6300192" cy="1143000"/>
          </a:xfrm>
        </p:spPr>
        <p:txBody>
          <a:bodyPr>
            <a:noAutofit/>
          </a:bodyPr>
          <a:lstStyle/>
          <a:p>
            <a:pPr algn="l">
              <a:lnSpc>
                <a:spcPct val="150000"/>
              </a:lnSpc>
            </a:pPr>
            <a:r>
              <a:rPr lang="pl-PL" sz="2400" kern="1200" dirty="0" smtClean="0">
                <a:solidFill>
                  <a:schemeClr val="tx1"/>
                </a:solidFill>
                <a:effectLst/>
              </a:rPr>
              <a:t/>
            </a:r>
            <a:br>
              <a:rPr lang="pl-PL" sz="2400" kern="1200" dirty="0" smtClean="0">
                <a:solidFill>
                  <a:schemeClr val="tx1"/>
                </a:solidFill>
                <a:effectLst/>
              </a:rPr>
            </a:br>
            <a:r>
              <a:rPr lang="pl-PL" sz="2400" kern="1200" dirty="0" smtClean="0">
                <a:solidFill>
                  <a:schemeClr val="tx1"/>
                </a:solidFill>
                <a:effectLst/>
              </a:rPr>
              <a:t/>
            </a:r>
            <a:br>
              <a:rPr lang="pl-PL" sz="2400" kern="1200" dirty="0" smtClean="0">
                <a:solidFill>
                  <a:schemeClr val="tx1"/>
                </a:solidFill>
                <a:effectLst/>
              </a:rPr>
            </a:br>
            <a:r>
              <a:rPr lang="pl-PL" sz="2400" b="1" u="sng" kern="1200" dirty="0" smtClean="0">
                <a:solidFill>
                  <a:schemeClr val="tx1"/>
                </a:solidFill>
                <a:effectLst/>
              </a:rPr>
              <a:t>Barwienie błękitem toluidyny </a:t>
            </a:r>
            <a:r>
              <a:rPr lang="pl-PL" sz="2400" kern="1200" dirty="0" smtClean="0">
                <a:solidFill>
                  <a:schemeClr val="tx1"/>
                </a:solidFill>
                <a:effectLst/>
              </a:rPr>
              <a:t>uwidocznia skupiska komórek nabłonkowych (nowotworowych) na niebiesko, a </a:t>
            </a:r>
            <a:br>
              <a:rPr lang="pl-PL" sz="2400" kern="1200" dirty="0" smtClean="0">
                <a:solidFill>
                  <a:schemeClr val="tx1"/>
                </a:solidFill>
                <a:effectLst/>
              </a:rPr>
            </a:br>
            <a:r>
              <a:rPr lang="pl-PL" sz="2400" kern="1200" dirty="0" smtClean="0">
                <a:solidFill>
                  <a:schemeClr val="tx1"/>
                </a:solidFill>
                <a:effectLst/>
              </a:rPr>
              <a:t>polisacharydy (przestrzenie międzykomórkowe) na różowo (barwienie metachromatyczne). </a:t>
            </a:r>
            <a:br>
              <a:rPr lang="pl-PL" sz="2400" kern="1200" dirty="0" smtClean="0">
                <a:solidFill>
                  <a:schemeClr val="tx1"/>
                </a:solidFill>
                <a:effectLst/>
              </a:rPr>
            </a:br>
            <a:r>
              <a:rPr lang="pl-PL" sz="2400" b="1" u="sng" kern="1200" dirty="0" smtClean="0">
                <a:solidFill>
                  <a:schemeClr val="tx1"/>
                </a:solidFill>
                <a:effectLst/>
              </a:rPr>
              <a:t>Stosowane rzadko.</a:t>
            </a:r>
            <a:r>
              <a:rPr lang="pl-PL" sz="2400" kern="1200" dirty="0" smtClean="0">
                <a:solidFill>
                  <a:schemeClr val="tx1"/>
                </a:solidFill>
                <a:effectLst/>
              </a:rPr>
              <a:t/>
            </a:r>
            <a:br>
              <a:rPr lang="pl-PL" sz="2400" kern="1200" dirty="0" smtClean="0">
                <a:solidFill>
                  <a:schemeClr val="tx1"/>
                </a:solidFill>
                <a:effectLst/>
              </a:rPr>
            </a:br>
            <a:r>
              <a:rPr lang="pl-PL" sz="2400" b="1" dirty="0" smtClean="0"/>
              <a:t>Zalecany szereg: </a:t>
            </a:r>
            <a:br>
              <a:rPr lang="pl-PL" sz="2400" b="1" dirty="0" smtClean="0"/>
            </a:br>
            <a:r>
              <a:rPr lang="pl-PL" sz="2400" dirty="0" smtClean="0"/>
              <a:t>Błękit </a:t>
            </a:r>
            <a:r>
              <a:rPr lang="pl-PL" sz="2400" dirty="0"/>
              <a:t>toluidyny 0,5% </a:t>
            </a:r>
            <a:r>
              <a:rPr lang="pl-PL" sz="2400" dirty="0" smtClean="0"/>
              <a:t>10s, </a:t>
            </a:r>
            <a:br>
              <a:rPr lang="pl-PL" sz="2400" dirty="0" smtClean="0"/>
            </a:br>
            <a:r>
              <a:rPr lang="pl-PL" sz="2400" dirty="0" smtClean="0"/>
              <a:t>Płukanie </a:t>
            </a:r>
            <a:r>
              <a:rPr lang="pl-PL" sz="2400" dirty="0"/>
              <a:t>w wodzie </a:t>
            </a:r>
            <a:r>
              <a:rPr lang="pl-PL" sz="2400" dirty="0" smtClean="0"/>
              <a:t>30s, Alkohol 96% 40s, Substytut </a:t>
            </a:r>
            <a:r>
              <a:rPr lang="pl-PL" sz="2400" dirty="0"/>
              <a:t>ksylenu </a:t>
            </a:r>
            <a:r>
              <a:rPr lang="pl-PL" sz="2400" dirty="0" smtClean="0"/>
              <a:t>40s</a:t>
            </a:r>
            <a:endParaRPr lang="pl-PL" sz="32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itle 1"/>
          <p:cNvSpPr txBox="1">
            <a:spLocks/>
          </p:cNvSpPr>
          <p:nvPr/>
        </p:nvSpPr>
        <p:spPr>
          <a:xfrm>
            <a:off x="590872" y="-27384"/>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3200" b="1" dirty="0" smtClean="0"/>
              <a:t>Etap18 Barwienie (Tech hist)</a:t>
            </a:r>
            <a:endParaRPr lang="pl-PL" sz="3200" dirty="0"/>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 r="30423"/>
          <a:stretch/>
        </p:blipFill>
        <p:spPr bwMode="auto">
          <a:xfrm>
            <a:off x="6228184" y="980728"/>
            <a:ext cx="4634474" cy="4847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971177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872" y="3582144"/>
            <a:ext cx="8229600" cy="1143000"/>
          </a:xfrm>
        </p:spPr>
        <p:txBody>
          <a:bodyPr>
            <a:noAutofit/>
          </a:bodyPr>
          <a:lstStyle/>
          <a:p>
            <a:pPr algn="l"/>
            <a:r>
              <a:rPr lang="pl-PL" sz="2800" kern="1200" dirty="0" smtClean="0">
                <a:solidFill>
                  <a:schemeClr val="tx1"/>
                </a:solidFill>
                <a:effectLst/>
              </a:rPr>
              <a:t>	Barwienia immunohistochemiczne, w wybranych przypadkach, głównie przeciwciałami białek rusztowania wewnątrzkomórkowego - cytokeratyn (np. Ber-EP4), w technice peroksydazowej. </a:t>
            </a:r>
            <a:br>
              <a:rPr lang="pl-PL" sz="2800" kern="1200" dirty="0" smtClean="0">
                <a:solidFill>
                  <a:schemeClr val="tx1"/>
                </a:solidFill>
                <a:effectLst/>
              </a:rPr>
            </a:br>
            <a:r>
              <a:rPr lang="pl-PL" sz="2800" dirty="0"/>
              <a:t>	</a:t>
            </a:r>
            <a:r>
              <a:rPr lang="pl-PL" sz="2800" kern="1200" dirty="0" smtClean="0">
                <a:solidFill>
                  <a:schemeClr val="tx1"/>
                </a:solidFill>
                <a:effectLst/>
              </a:rPr>
              <a:t>Ułatwienie obrazowania komórek nabłonkowych (w tym nowotworowych) w przypadkach trudnych diagnostycznie, np. niewielkich nacieków nowotworu w otoczeniu masywnego stanu zapalnego czy nacieku okołonerwowego. </a:t>
            </a:r>
            <a:br>
              <a:rPr lang="pl-PL" sz="2800" kern="1200" dirty="0" smtClean="0">
                <a:solidFill>
                  <a:schemeClr val="tx1"/>
                </a:solidFill>
                <a:effectLst/>
              </a:rPr>
            </a:br>
            <a:r>
              <a:rPr lang="pl-PL" sz="2800" kern="1200" dirty="0" smtClean="0">
                <a:solidFill>
                  <a:schemeClr val="tx1"/>
                </a:solidFill>
                <a:effectLst/>
              </a:rPr>
              <a:t>	</a:t>
            </a:r>
            <a:r>
              <a:rPr lang="pl-PL" sz="2800" dirty="0" smtClean="0"/>
              <a:t>W DFSP -  CD 34</a:t>
            </a:r>
            <a:br>
              <a:rPr lang="pl-PL" sz="2800" dirty="0" smtClean="0"/>
            </a:br>
            <a:r>
              <a:rPr lang="pl-PL" sz="2800" dirty="0" smtClean="0"/>
              <a:t>	</a:t>
            </a:r>
            <a:r>
              <a:rPr lang="pl-PL" sz="2800" b="1" u="sng" dirty="0" smtClean="0"/>
              <a:t>Stosowane są w CMM rzadko</a:t>
            </a:r>
            <a:endParaRPr lang="pl-PL" sz="2800" b="1" u="sng" kern="1200" dirty="0" smtClean="0">
              <a:solidFill>
                <a:schemeClr val="tx1"/>
              </a:solidFill>
              <a:effectLst/>
            </a:endParaRPr>
          </a:p>
          <a:p>
            <a:pPr algn="l"/>
            <a:r>
              <a:rPr lang="pl-PL" sz="3600" kern="1200" dirty="0" smtClean="0">
                <a:solidFill>
                  <a:schemeClr val="tx1"/>
                </a:solidFill>
                <a:effectLst/>
                <a:latin typeface="+mj-lt"/>
                <a:ea typeface="+mj-ea"/>
                <a:cs typeface="+mj-cs"/>
              </a:rPr>
              <a:t> </a:t>
            </a:r>
          </a:p>
          <a:p>
            <a:pPr algn="l"/>
            <a:endParaRPr lang="pl-PL" sz="36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itle 1"/>
          <p:cNvSpPr txBox="1">
            <a:spLocks/>
          </p:cNvSpPr>
          <p:nvPr/>
        </p:nvSpPr>
        <p:spPr>
          <a:xfrm>
            <a:off x="590872" y="-27384"/>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3200" b="1" dirty="0" smtClean="0"/>
              <a:t>Etap18 Barwienie (Tech hist)</a:t>
            </a:r>
            <a:endParaRPr lang="pl-PL" sz="3200" dirty="0"/>
          </a:p>
        </p:txBody>
      </p:sp>
    </p:spTree>
    <p:extLst>
      <p:ext uri="{BB962C8B-B14F-4D97-AF65-F5344CB8AC3E}">
        <p14:creationId xmlns:p14="http://schemas.microsoft.com/office/powerpoint/2010/main" val="363231493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832" y="1196752"/>
            <a:ext cx="8733656" cy="1143000"/>
          </a:xfrm>
        </p:spPr>
        <p:txBody>
          <a:bodyPr>
            <a:noAutofit/>
          </a:bodyPr>
          <a:lstStyle/>
          <a:p>
            <a:pPr algn="l"/>
            <a:r>
              <a:rPr lang="pl-PL" sz="2800" b="1" kern="1200" dirty="0" smtClean="0">
                <a:solidFill>
                  <a:schemeClr val="tx1"/>
                </a:solidFill>
                <a:effectLst/>
              </a:rPr>
              <a:t/>
            </a:r>
            <a:br>
              <a:rPr lang="pl-PL" sz="2800" b="1" kern="1200" dirty="0" smtClean="0">
                <a:solidFill>
                  <a:schemeClr val="tx1"/>
                </a:solidFill>
                <a:effectLst/>
              </a:rPr>
            </a:br>
            <a:r>
              <a:rPr lang="pl-PL" sz="2800" b="1" kern="1200" dirty="0" smtClean="0">
                <a:solidFill>
                  <a:schemeClr val="tx1"/>
                </a:solidFill>
                <a:effectLst/>
              </a:rPr>
              <a:t>Etap 19 Zamykanie preparatów </a:t>
            </a:r>
            <a:br>
              <a:rPr lang="pl-PL" sz="2800" b="1" kern="1200" dirty="0" smtClean="0">
                <a:solidFill>
                  <a:schemeClr val="tx1"/>
                </a:solidFill>
                <a:effectLst/>
              </a:rPr>
            </a:br>
            <a:r>
              <a:rPr lang="pl-PL" sz="2800" b="1" kern="1200" dirty="0" smtClean="0">
                <a:solidFill>
                  <a:schemeClr val="tx1"/>
                </a:solidFill>
                <a:effectLst/>
              </a:rPr>
              <a:t>(Tech. hist)</a:t>
            </a:r>
            <a:endParaRPr lang="pl-PL" sz="2800" kern="1200" dirty="0" smtClean="0">
              <a:solidFill>
                <a:schemeClr val="tx1"/>
              </a:solidFill>
              <a:effectLst/>
            </a:endParaRPr>
          </a:p>
          <a:p>
            <a:pPr algn="l"/>
            <a:r>
              <a:rPr lang="pl-PL" sz="2400" dirty="0"/>
              <a:t>	</a:t>
            </a:r>
            <a:r>
              <a:rPr lang="pl-PL" sz="2800" kern="1200" dirty="0" smtClean="0">
                <a:solidFill>
                  <a:schemeClr val="tx1"/>
                </a:solidFill>
                <a:effectLst/>
              </a:rPr>
              <a:t>W celu zabezpieczenia preparatu zamyka się go w żywicach naturalnych (balsam kanadyjski), bądź syntetycznych (Permaslip, DPX, XAM, Entellan). </a:t>
            </a:r>
            <a:br>
              <a:rPr lang="pl-PL" sz="2800" kern="1200" dirty="0" smtClean="0">
                <a:solidFill>
                  <a:schemeClr val="tx1"/>
                </a:solidFill>
                <a:effectLst/>
              </a:rPr>
            </a:br>
            <a:r>
              <a:rPr lang="pl-PL" sz="2800" kern="1200" dirty="0" smtClean="0">
                <a:solidFill>
                  <a:schemeClr val="tx1"/>
                </a:solidFill>
                <a:effectLst/>
              </a:rPr>
              <a:t>	Syntetyczne - niższa lepkość, nie żółkną.</a:t>
            </a:r>
          </a:p>
          <a:p>
            <a:pPr algn="l"/>
            <a:endParaRPr lang="pl-PL" sz="24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6" name="Picture 5" descr="DSCN6170"/>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540568" y="3068960"/>
            <a:ext cx="2744787" cy="2058590"/>
          </a:xfrm>
          <a:prstGeom prst="rect">
            <a:avLst/>
          </a:prstGeom>
          <a:noFill/>
          <a:ln>
            <a:noFill/>
          </a:ln>
        </p:spPr>
      </p:pic>
      <p:pic>
        <p:nvPicPr>
          <p:cNvPr id="7" name="Picture 6" descr="DSCN6168"/>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1331640" y="4491118"/>
            <a:ext cx="2520280" cy="1890210"/>
          </a:xfrm>
          <a:prstGeom prst="rect">
            <a:avLst/>
          </a:prstGeom>
          <a:noFill/>
          <a:ln>
            <a:noFill/>
          </a:ln>
        </p:spPr>
      </p:pic>
      <p:pic>
        <p:nvPicPr>
          <p:cNvPr id="9" name="Picture 8" descr="DSCN6173"/>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3419872" y="3151212"/>
            <a:ext cx="2674640" cy="2005980"/>
          </a:xfrm>
          <a:prstGeom prst="rect">
            <a:avLst/>
          </a:prstGeom>
          <a:noFill/>
          <a:ln>
            <a:noFill/>
          </a:ln>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5302" y="3964240"/>
            <a:ext cx="3473202" cy="2459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619522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65920"/>
            <a:ext cx="8229600" cy="1143000"/>
          </a:xfrm>
        </p:spPr>
        <p:txBody>
          <a:bodyPr>
            <a:normAutofit fontScale="90000"/>
          </a:bodyPr>
          <a:lstStyle/>
          <a:p>
            <a:pPr algn="l"/>
            <a:r>
              <a:rPr lang="pl-PL" sz="3600" b="1" kern="1200" dirty="0" smtClean="0">
                <a:solidFill>
                  <a:schemeClr val="tx1"/>
                </a:solidFill>
                <a:effectLst/>
                <a:latin typeface="+mj-lt"/>
                <a:ea typeface="+mj-ea"/>
                <a:cs typeface="+mj-cs"/>
              </a:rPr>
              <a:t>Etap 20 Badanie histologiczne</a:t>
            </a:r>
            <a:endParaRPr lang="pl-PL" sz="3600" kern="1200" dirty="0" smtClean="0">
              <a:solidFill>
                <a:schemeClr val="tx1"/>
              </a:solidFill>
              <a:effectLst/>
              <a:latin typeface="+mj-lt"/>
              <a:ea typeface="+mj-ea"/>
              <a:cs typeface="+mj-cs"/>
            </a:endParaRPr>
          </a:p>
          <a:p>
            <a:pPr algn="l"/>
            <a:r>
              <a:rPr lang="pl-PL" sz="3100" kern="1200" dirty="0" smtClean="0">
                <a:solidFill>
                  <a:schemeClr val="tx1"/>
                </a:solidFill>
                <a:effectLst/>
                <a:latin typeface="+mj-lt"/>
                <a:ea typeface="+mj-ea"/>
                <a:cs typeface="+mj-cs"/>
              </a:rPr>
              <a:t>Specyfika: </a:t>
            </a:r>
            <a:br>
              <a:rPr lang="pl-PL" sz="3100" kern="1200" dirty="0" smtClean="0">
                <a:solidFill>
                  <a:schemeClr val="tx1"/>
                </a:solidFill>
                <a:effectLst/>
                <a:latin typeface="+mj-lt"/>
                <a:ea typeface="+mj-ea"/>
                <a:cs typeface="+mj-cs"/>
              </a:rPr>
            </a:br>
            <a:r>
              <a:rPr lang="pl-PL" sz="3100" kern="1200" dirty="0" smtClean="0">
                <a:solidFill>
                  <a:schemeClr val="tx1"/>
                </a:solidFill>
                <a:effectLst/>
                <a:latin typeface="+mj-lt"/>
                <a:ea typeface="+mj-ea"/>
                <a:cs typeface="+mj-cs"/>
              </a:rPr>
              <a:t>- gorsza jakością skrawków mrożonych (w porównaniu 	do parafinowych) </a:t>
            </a:r>
            <a:br>
              <a:rPr lang="pl-PL" sz="3100" kern="1200" dirty="0" smtClean="0">
                <a:solidFill>
                  <a:schemeClr val="tx1"/>
                </a:solidFill>
                <a:effectLst/>
                <a:latin typeface="+mj-lt"/>
                <a:ea typeface="+mj-ea"/>
                <a:cs typeface="+mj-cs"/>
              </a:rPr>
            </a:br>
            <a:r>
              <a:rPr lang="pl-PL" sz="3100" kern="1200" dirty="0" smtClean="0">
                <a:solidFill>
                  <a:schemeClr val="tx1"/>
                </a:solidFill>
                <a:effectLst/>
                <a:latin typeface="+mj-lt"/>
                <a:ea typeface="+mj-ea"/>
                <a:cs typeface="+mj-cs"/>
              </a:rPr>
              <a:t>- pozioma orientacja preparatów (</a:t>
            </a:r>
            <a:r>
              <a:rPr lang="pl-PL" sz="3100" dirty="0" smtClean="0"/>
              <a:t>przekroje przydatków naskórkowych </a:t>
            </a:r>
            <a:r>
              <a:rPr lang="pl-PL" sz="3100" dirty="0"/>
              <a:t>mogą imitować </a:t>
            </a:r>
            <a:r>
              <a:rPr lang="pl-PL" sz="3100" dirty="0" smtClean="0"/>
              <a:t>npl) </a:t>
            </a:r>
            <a:r>
              <a:rPr lang="pl-PL" sz="3100" kern="1200" dirty="0" smtClean="0">
                <a:solidFill>
                  <a:schemeClr val="tx1"/>
                </a:solidFill>
                <a:effectLst/>
                <a:latin typeface="+mj-lt"/>
                <a:ea typeface="+mj-ea"/>
                <a:cs typeface="+mj-cs"/>
              </a:rPr>
              <a:t/>
            </a:r>
            <a:br>
              <a:rPr lang="pl-PL" sz="3100" kern="1200" dirty="0" smtClean="0">
                <a:solidFill>
                  <a:schemeClr val="tx1"/>
                </a:solidFill>
                <a:effectLst/>
                <a:latin typeface="+mj-lt"/>
                <a:ea typeface="+mj-ea"/>
                <a:cs typeface="+mj-cs"/>
              </a:rPr>
            </a:br>
            <a:r>
              <a:rPr lang="pl-PL" sz="3100" kern="1200" dirty="0" smtClean="0">
                <a:solidFill>
                  <a:schemeClr val="tx1"/>
                </a:solidFill>
                <a:effectLst/>
                <a:latin typeface="+mj-lt"/>
                <a:ea typeface="+mj-ea"/>
                <a:cs typeface="+mj-cs"/>
              </a:rPr>
              <a:t>- duża rozległość skrawków </a:t>
            </a:r>
            <a:br>
              <a:rPr lang="pl-PL" sz="3100" kern="1200" dirty="0" smtClean="0">
                <a:solidFill>
                  <a:schemeClr val="tx1"/>
                </a:solidFill>
                <a:effectLst/>
                <a:latin typeface="+mj-lt"/>
                <a:ea typeface="+mj-ea"/>
                <a:cs typeface="+mj-cs"/>
              </a:rPr>
            </a:br>
            <a:r>
              <a:rPr lang="pl-PL" sz="3100" dirty="0" smtClean="0"/>
              <a:t>- n</a:t>
            </a:r>
            <a:r>
              <a:rPr lang="pl-PL" sz="3100" kern="1200" dirty="0" smtClean="0">
                <a:solidFill>
                  <a:schemeClr val="tx1"/>
                </a:solidFill>
                <a:effectLst/>
                <a:latin typeface="+mj-lt"/>
                <a:ea typeface="+mj-ea"/>
                <a:cs typeface="+mj-cs"/>
              </a:rPr>
              <a:t>aciek zapalny - może maskować nowotwór. </a:t>
            </a:r>
          </a:p>
          <a:p>
            <a:pPr algn="l"/>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1" r="25510" b="20831"/>
          <a:stretch/>
        </p:blipFill>
        <p:spPr bwMode="auto">
          <a:xfrm>
            <a:off x="4644008" y="4005064"/>
            <a:ext cx="3600400" cy="2367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 b="25230"/>
          <a:stretch/>
        </p:blipFill>
        <p:spPr bwMode="auto">
          <a:xfrm rot="10800000">
            <a:off x="683569" y="4005064"/>
            <a:ext cx="3600399" cy="2375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306779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18048"/>
            <a:ext cx="9001000" cy="1143000"/>
          </a:xfrm>
        </p:spPr>
        <p:txBody>
          <a:bodyPr>
            <a:noAutofit/>
          </a:bodyPr>
          <a:lstStyle/>
          <a:p>
            <a:pPr algn="l"/>
            <a:r>
              <a:rPr lang="pl-PL" sz="2800" kern="1200" dirty="0" smtClean="0">
                <a:solidFill>
                  <a:schemeClr val="tx1"/>
                </a:solidFill>
                <a:effectLst/>
              </a:rPr>
              <a:t>	Interpretacja preparatów w CMM wymaga znajomości obrazów histologicznych:</a:t>
            </a:r>
            <a:br>
              <a:rPr lang="pl-PL" sz="2800" kern="1200" dirty="0" smtClean="0">
                <a:solidFill>
                  <a:schemeClr val="tx1"/>
                </a:solidFill>
                <a:effectLst/>
              </a:rPr>
            </a:br>
            <a:r>
              <a:rPr lang="pl-PL" sz="2800" kern="1200" dirty="0" smtClean="0">
                <a:solidFill>
                  <a:schemeClr val="tx1"/>
                </a:solidFill>
                <a:effectLst/>
              </a:rPr>
              <a:t/>
            </a:r>
            <a:br>
              <a:rPr lang="pl-PL" sz="2800" kern="1200" dirty="0" smtClean="0">
                <a:solidFill>
                  <a:schemeClr val="tx1"/>
                </a:solidFill>
                <a:effectLst/>
              </a:rPr>
            </a:br>
            <a:r>
              <a:rPr lang="pl-PL" sz="2800" dirty="0" smtClean="0"/>
              <a:t>- </a:t>
            </a:r>
            <a:r>
              <a:rPr lang="pl-PL" sz="2800" kern="1200" dirty="0" smtClean="0">
                <a:solidFill>
                  <a:schemeClr val="tx1"/>
                </a:solidFill>
                <a:effectLst/>
              </a:rPr>
              <a:t>licznych odmian nowotworów skóry (raków) – głównie BCC </a:t>
            </a:r>
            <a:br>
              <a:rPr lang="pl-PL" sz="2800" kern="1200" dirty="0" smtClean="0">
                <a:solidFill>
                  <a:schemeClr val="tx1"/>
                </a:solidFill>
                <a:effectLst/>
              </a:rPr>
            </a:br>
            <a:r>
              <a:rPr lang="pl-PL" sz="2800" dirty="0"/>
              <a:t/>
            </a:r>
            <a:br>
              <a:rPr lang="pl-PL" sz="2800" dirty="0"/>
            </a:br>
            <a:r>
              <a:rPr lang="pl-PL" sz="2800" kern="1200" dirty="0" smtClean="0">
                <a:solidFill>
                  <a:schemeClr val="tx1"/>
                </a:solidFill>
                <a:effectLst/>
              </a:rPr>
              <a:t>- tkanek zdrowych (skóry) w różnych </a:t>
            </a:r>
            <a:r>
              <a:rPr lang="pl-PL" sz="2800" dirty="0" smtClean="0"/>
              <a:t>częściach twarzy</a:t>
            </a:r>
            <a:br>
              <a:rPr lang="pl-PL" sz="2800" dirty="0" smtClean="0"/>
            </a:br>
            <a:r>
              <a:rPr lang="pl-PL" sz="2800" dirty="0" smtClean="0"/>
              <a:t/>
            </a:r>
            <a:br>
              <a:rPr lang="pl-PL" sz="2800" dirty="0" smtClean="0"/>
            </a:br>
            <a:r>
              <a:rPr lang="pl-PL" sz="2800" dirty="0" smtClean="0"/>
              <a:t>- rzadkie nowotwory (</a:t>
            </a:r>
            <a:r>
              <a:rPr lang="pl-PL" sz="2800" dirty="0"/>
              <a:t>raki przydatkowe, </a:t>
            </a:r>
            <a:r>
              <a:rPr lang="pl-PL" sz="2800" dirty="0" smtClean="0"/>
              <a:t>nowotwory 	mezenchymalne</a:t>
            </a:r>
            <a:r>
              <a:rPr lang="pl-PL" sz="2800" dirty="0"/>
              <a:t>) wymagają </a:t>
            </a:r>
            <a:r>
              <a:rPr lang="pl-PL" sz="2800" dirty="0" smtClean="0"/>
              <a:t>interpretacji </a:t>
            </a:r>
            <a:r>
              <a:rPr lang="pl-PL" sz="2800" dirty="0"/>
              <a:t>zespołowej, </a:t>
            </a:r>
            <a:r>
              <a:rPr lang="pl-PL" sz="2800" dirty="0" smtClean="0"/>
              <a:t>	pochłaniającej więcej </a:t>
            </a:r>
            <a:r>
              <a:rPr lang="pl-PL" sz="2800" dirty="0"/>
              <a:t>czasu. </a:t>
            </a:r>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itle 1"/>
          <p:cNvSpPr txBox="1">
            <a:spLocks/>
          </p:cNvSpPr>
          <p:nvPr/>
        </p:nvSpPr>
        <p:spPr>
          <a:xfrm>
            <a:off x="35496" y="-99392"/>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3200" b="1" dirty="0" smtClean="0"/>
              <a:t>Etap 20 Badanie histologiczne</a:t>
            </a:r>
            <a:endParaRPr lang="pl-PL" sz="3600" dirty="0"/>
          </a:p>
        </p:txBody>
      </p:sp>
    </p:spTree>
    <p:extLst>
      <p:ext uri="{BB962C8B-B14F-4D97-AF65-F5344CB8AC3E}">
        <p14:creationId xmlns:p14="http://schemas.microsoft.com/office/powerpoint/2010/main" val="120059413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323528" y="413792"/>
            <a:ext cx="8568952" cy="1143000"/>
          </a:xfrm>
        </p:spPr>
        <p:txBody>
          <a:bodyPr>
            <a:normAutofit fontScale="90000"/>
          </a:bodyPr>
          <a:lstStyle/>
          <a:p>
            <a:pPr algn="l" eaLnBrk="1" hangingPunct="1">
              <a:defRPr/>
            </a:pPr>
            <a:r>
              <a:rPr lang="pl-PL" altLang="pl-PL" sz="2400" dirty="0" smtClean="0"/>
              <a:t/>
            </a:r>
            <a:br>
              <a:rPr lang="pl-PL" altLang="pl-PL" sz="2400" dirty="0" smtClean="0"/>
            </a:br>
            <a:r>
              <a:rPr lang="pl-PL" altLang="pl-PL" sz="2400" dirty="0" smtClean="0"/>
              <a:t/>
            </a:r>
            <a:br>
              <a:rPr lang="pl-PL" altLang="pl-PL" sz="2400" dirty="0" smtClean="0"/>
            </a:br>
            <a:r>
              <a:rPr lang="pl-PL" altLang="pl-PL" sz="2400" dirty="0" smtClean="0"/>
              <a:t/>
            </a:r>
            <a:br>
              <a:rPr lang="pl-PL" altLang="pl-PL" sz="2400" dirty="0" smtClean="0"/>
            </a:br>
            <a:r>
              <a:rPr lang="pl-PL" altLang="pl-PL" sz="2400" dirty="0" smtClean="0"/>
              <a:t/>
            </a:r>
            <a:br>
              <a:rPr lang="pl-PL" altLang="pl-PL" sz="2400" dirty="0" smtClean="0"/>
            </a:br>
            <a:r>
              <a:rPr lang="pl-PL" altLang="pl-PL" sz="2400" dirty="0" smtClean="0"/>
              <a:t/>
            </a:r>
            <a:br>
              <a:rPr lang="pl-PL" altLang="pl-PL" sz="2400" dirty="0" smtClean="0"/>
            </a:br>
            <a:r>
              <a:rPr lang="pl-PL" altLang="pl-PL" sz="2400" dirty="0" smtClean="0"/>
              <a:t/>
            </a:r>
            <a:br>
              <a:rPr lang="pl-PL" altLang="pl-PL" sz="2400" dirty="0" smtClean="0"/>
            </a:br>
            <a:r>
              <a:rPr lang="pl-PL" altLang="pl-PL" sz="2400" dirty="0" smtClean="0"/>
              <a:t/>
            </a:r>
            <a:br>
              <a:rPr lang="pl-PL" altLang="pl-PL" sz="2400" dirty="0" smtClean="0"/>
            </a:br>
            <a:r>
              <a:rPr lang="pl-PL" altLang="pl-PL" sz="2400" dirty="0" smtClean="0"/>
              <a:t/>
            </a:r>
            <a:br>
              <a:rPr lang="pl-PL" altLang="pl-PL" sz="2400" dirty="0" smtClean="0"/>
            </a:br>
            <a:r>
              <a:rPr lang="pl-PL" altLang="pl-PL" sz="2400" dirty="0" smtClean="0"/>
              <a:t/>
            </a:r>
            <a:br>
              <a:rPr lang="pl-PL" altLang="pl-PL" sz="2400" dirty="0" smtClean="0"/>
            </a:br>
            <a:r>
              <a:rPr lang="pl-PL" altLang="pl-PL" sz="2400" dirty="0" smtClean="0"/>
              <a:t/>
            </a:r>
            <a:br>
              <a:rPr lang="pl-PL" altLang="pl-PL" sz="2400" dirty="0" smtClean="0"/>
            </a:br>
            <a:r>
              <a:rPr lang="pl-PL" altLang="pl-PL" sz="2400" dirty="0" smtClean="0"/>
              <a:t/>
            </a:r>
            <a:br>
              <a:rPr lang="pl-PL" altLang="pl-PL" sz="2400" dirty="0" smtClean="0"/>
            </a:br>
            <a:r>
              <a:rPr lang="pl-PL" altLang="pl-PL" sz="2400" dirty="0" smtClean="0"/>
              <a:t/>
            </a:r>
            <a:br>
              <a:rPr lang="pl-PL" altLang="pl-PL" sz="2400" dirty="0" smtClean="0"/>
            </a:br>
            <a:r>
              <a:rPr lang="pl-PL" altLang="pl-PL" sz="2400" dirty="0" smtClean="0"/>
              <a:t/>
            </a:r>
            <a:br>
              <a:rPr lang="pl-PL" altLang="pl-PL" sz="2400" dirty="0" smtClean="0"/>
            </a:br>
            <a:r>
              <a:rPr lang="pl-PL" altLang="pl-PL" sz="2400" dirty="0" smtClean="0"/>
              <a:t/>
            </a:r>
            <a:br>
              <a:rPr lang="pl-PL" altLang="pl-PL" sz="2400" dirty="0" smtClean="0"/>
            </a:br>
            <a:r>
              <a:rPr lang="pl-PL" altLang="pl-PL" sz="3100" dirty="0" smtClean="0"/>
              <a:t>Klasyfikacja WHO (2006) postaci kliniczno-histologicznych BCC </a:t>
            </a:r>
            <a:r>
              <a:rPr lang="pl-PL" altLang="pl-PL" sz="2200" dirty="0" smtClean="0"/>
              <a:t/>
            </a:r>
            <a:br>
              <a:rPr lang="pl-PL" altLang="pl-PL" sz="2200" dirty="0" smtClean="0"/>
            </a:br>
            <a:r>
              <a:rPr lang="pl-PL" altLang="pl-PL" sz="2700" dirty="0" smtClean="0"/>
              <a:t>- guzkowo-lita (</a:t>
            </a:r>
            <a:r>
              <a:rPr lang="pl-PL" altLang="pl-PL" sz="2700" i="1" dirty="0" smtClean="0"/>
              <a:t>nodularis-solidum</a:t>
            </a:r>
            <a:r>
              <a:rPr lang="pl-PL" altLang="pl-PL" sz="2700" dirty="0" smtClean="0"/>
              <a:t>) </a:t>
            </a:r>
            <a:br>
              <a:rPr lang="pl-PL" altLang="pl-PL" sz="2700" dirty="0" smtClean="0"/>
            </a:br>
            <a:r>
              <a:rPr lang="pl-PL" altLang="pl-PL" sz="2700" dirty="0" smtClean="0"/>
              <a:t>- guzkowo-gruczołowa (</a:t>
            </a:r>
            <a:r>
              <a:rPr lang="pl-PL" altLang="pl-PL" sz="2700" i="1" dirty="0" smtClean="0"/>
              <a:t>nodularis-adenoides</a:t>
            </a:r>
            <a:r>
              <a:rPr lang="pl-PL" altLang="pl-PL" sz="2700" dirty="0" smtClean="0"/>
              <a:t>) </a:t>
            </a:r>
            <a:br>
              <a:rPr lang="pl-PL" altLang="pl-PL" sz="2700" dirty="0" smtClean="0"/>
            </a:br>
            <a:r>
              <a:rPr lang="pl-PL" altLang="pl-PL" sz="2700" dirty="0" smtClean="0"/>
              <a:t>- guzkowo-torbielowata (</a:t>
            </a:r>
            <a:r>
              <a:rPr lang="pl-PL" altLang="pl-PL" sz="2700" i="1" dirty="0" smtClean="0"/>
              <a:t>nodularis-cysticum</a:t>
            </a:r>
            <a:r>
              <a:rPr lang="pl-PL" altLang="pl-PL" sz="2700" dirty="0" smtClean="0"/>
              <a:t>)	</a:t>
            </a:r>
            <a:br>
              <a:rPr lang="pl-PL" altLang="pl-PL" sz="2700" dirty="0" smtClean="0"/>
            </a:br>
            <a:r>
              <a:rPr lang="pl-PL" altLang="pl-PL" sz="2700" dirty="0" smtClean="0"/>
              <a:t>- powierzchowna wieloogniskowa (</a:t>
            </a:r>
            <a:r>
              <a:rPr lang="pl-PL" altLang="pl-PL" sz="2700" i="1" dirty="0" smtClean="0"/>
              <a:t>superficiale multicentricum</a:t>
            </a:r>
            <a:r>
              <a:rPr lang="pl-PL" altLang="pl-PL" sz="2700" dirty="0" smtClean="0"/>
              <a:t>)</a:t>
            </a:r>
            <a:br>
              <a:rPr lang="pl-PL" altLang="pl-PL" sz="2700" dirty="0" smtClean="0"/>
            </a:br>
            <a:r>
              <a:rPr lang="pl-PL" altLang="pl-PL" sz="2700" dirty="0" smtClean="0"/>
              <a:t>- barwnikowa (</a:t>
            </a:r>
            <a:r>
              <a:rPr lang="pl-PL" altLang="pl-PL" sz="2700" i="1" dirty="0" smtClean="0"/>
              <a:t>pigmentosum</a:t>
            </a:r>
            <a:r>
              <a:rPr lang="pl-PL" altLang="pl-PL" sz="2700" dirty="0" smtClean="0"/>
              <a:t>) </a:t>
            </a:r>
            <a:br>
              <a:rPr lang="pl-PL" altLang="pl-PL" sz="2700" dirty="0" smtClean="0"/>
            </a:br>
            <a:r>
              <a:rPr lang="pl-PL" altLang="pl-PL" sz="2700" dirty="0" smtClean="0"/>
              <a:t>- naciekająca (</a:t>
            </a:r>
            <a:r>
              <a:rPr lang="pl-PL" altLang="pl-PL" sz="2700" i="1" dirty="0" smtClean="0"/>
              <a:t>infiltrativum</a:t>
            </a:r>
            <a:r>
              <a:rPr lang="pl-PL" altLang="pl-PL" sz="2700" dirty="0" smtClean="0"/>
              <a:t>)</a:t>
            </a:r>
            <a:br>
              <a:rPr lang="pl-PL" altLang="pl-PL" sz="2700" dirty="0" smtClean="0"/>
            </a:br>
            <a:r>
              <a:rPr lang="pl-PL" altLang="pl-PL" sz="2700" dirty="0" smtClean="0"/>
              <a:t>- twardzinopodobna (</a:t>
            </a:r>
            <a:r>
              <a:rPr lang="pl-PL" altLang="pl-PL" sz="2700" i="1" dirty="0" smtClean="0"/>
              <a:t>sclerodermiforme - morpheiforme</a:t>
            </a:r>
            <a:r>
              <a:rPr lang="pl-PL" altLang="pl-PL" sz="2700" dirty="0" smtClean="0"/>
              <a:t>)</a:t>
            </a:r>
            <a:br>
              <a:rPr lang="pl-PL" altLang="pl-PL" sz="2700" dirty="0" smtClean="0"/>
            </a:br>
            <a:r>
              <a:rPr lang="pl-PL" altLang="pl-PL" sz="2700" dirty="0" smtClean="0"/>
              <a:t>- raka pośredniego (</a:t>
            </a:r>
            <a:r>
              <a:rPr lang="pl-PL" altLang="pl-PL" sz="2700" i="1" dirty="0" smtClean="0"/>
              <a:t>metatypicum, baso-spinocellulare</a:t>
            </a:r>
            <a:r>
              <a:rPr lang="pl-PL" altLang="pl-PL" sz="2700" dirty="0" smtClean="0"/>
              <a:t>)</a:t>
            </a:r>
            <a:br>
              <a:rPr lang="pl-PL" altLang="pl-PL" sz="2700" dirty="0" smtClean="0"/>
            </a:br>
            <a:r>
              <a:rPr lang="pl-PL" altLang="pl-PL" sz="2700" dirty="0" smtClean="0"/>
              <a:t>- drobnoguzkowa (</a:t>
            </a:r>
            <a:r>
              <a:rPr lang="pl-PL" altLang="pl-PL" sz="2700" i="1" dirty="0" smtClean="0"/>
              <a:t>micronodulare</a:t>
            </a:r>
            <a:r>
              <a:rPr lang="pl-PL" altLang="pl-PL" sz="2700" dirty="0" smtClean="0"/>
              <a:t>) </a:t>
            </a:r>
            <a:br>
              <a:rPr lang="pl-PL" altLang="pl-PL" sz="2700" dirty="0" smtClean="0"/>
            </a:br>
            <a:r>
              <a:rPr lang="pl-PL" altLang="pl-PL" sz="2700" dirty="0" smtClean="0"/>
              <a:t>- guz włóknisto-nabłonkowy (</a:t>
            </a:r>
            <a:r>
              <a:rPr lang="pl-PL" altLang="pl-PL" sz="2700" i="1" dirty="0" smtClean="0"/>
              <a:t>fibroepithelial tumor, Pinkus</a:t>
            </a:r>
            <a:r>
              <a:rPr lang="pl-PL" altLang="pl-PL" sz="2700" dirty="0" smtClean="0"/>
              <a:t>)</a:t>
            </a:r>
            <a:br>
              <a:rPr lang="pl-PL" altLang="pl-PL" sz="2700" dirty="0" smtClean="0"/>
            </a:br>
            <a:r>
              <a:rPr lang="pl-PL" altLang="pl-PL" sz="2700" dirty="0" smtClean="0"/>
              <a:t>- postać kliniczna - w przebiegu zespołu Gorlina </a:t>
            </a:r>
            <a:br>
              <a:rPr lang="pl-PL" altLang="pl-PL" sz="2700" dirty="0" smtClean="0"/>
            </a:br>
            <a:r>
              <a:rPr lang="pl-PL" altLang="pl-PL" sz="2700" dirty="0" smtClean="0"/>
              <a:t>- postaci histologiczne z różnicowaniem w kierunku przydatków </a:t>
            </a:r>
          </a:p>
        </p:txBody>
      </p:sp>
      <p:pic>
        <p:nvPicPr>
          <p:cNvPr id="3"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3"/>
          <p:cNvSpPr txBox="1"/>
          <p:nvPr/>
        </p:nvSpPr>
        <p:spPr>
          <a:xfrm>
            <a:off x="467544" y="6165304"/>
            <a:ext cx="10369152" cy="461665"/>
          </a:xfrm>
          <a:prstGeom prst="rect">
            <a:avLst/>
          </a:prstGeom>
          <a:noFill/>
        </p:spPr>
        <p:txBody>
          <a:bodyPr wrap="square" rtlCol="0">
            <a:spAutoFit/>
          </a:bodyPr>
          <a:lstStyle/>
          <a:p>
            <a:r>
              <a:rPr lang="pl-PL" sz="2400" b="1" dirty="0" smtClean="0"/>
              <a:t>Kurs Chirurgii Mikrograficznej Mohsa, Wrocław, 18-19.03.2017</a:t>
            </a:r>
            <a:r>
              <a:rPr lang="pl-PL" sz="2400" dirty="0" smtClean="0"/>
              <a:t> </a:t>
            </a:r>
            <a:endParaRPr lang="pl-PL" sz="2400" dirty="0"/>
          </a:p>
        </p:txBody>
      </p:sp>
      <p:sp>
        <p:nvSpPr>
          <p:cNvPr id="6" name="Title 1"/>
          <p:cNvSpPr txBox="1">
            <a:spLocks/>
          </p:cNvSpPr>
          <p:nvPr/>
        </p:nvSpPr>
        <p:spPr>
          <a:xfrm>
            <a:off x="35496" y="-99392"/>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3200" b="1" dirty="0" smtClean="0"/>
              <a:t>Etap 20 Badanie histologiczne</a:t>
            </a:r>
            <a:endParaRPr lang="pl-PL" sz="3600" dirty="0"/>
          </a:p>
        </p:txBody>
      </p:sp>
    </p:spTree>
    <p:extLst>
      <p:ext uri="{BB962C8B-B14F-4D97-AF65-F5344CB8AC3E}">
        <p14:creationId xmlns:p14="http://schemas.microsoft.com/office/powerpoint/2010/main" val="269353669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171400"/>
            <a:ext cx="8568952" cy="28803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3200" b="1" dirty="0" smtClean="0"/>
              <a:t>Etap 20 Badanie </a:t>
            </a:r>
            <a:r>
              <a:rPr lang="pl-PL" sz="3200" b="1" dirty="0"/>
              <a:t>histologiczne </a:t>
            </a:r>
            <a:r>
              <a:rPr lang="pl-PL" sz="3200" b="1" dirty="0" smtClean="0"/>
              <a:t>pierwszych marginesów wycięcia (R1) </a:t>
            </a:r>
          </a:p>
          <a:p>
            <a:pPr algn="l"/>
            <a:r>
              <a:rPr lang="pl-PL" sz="3200" b="1" dirty="0" smtClean="0"/>
              <a:t>Stwierdzenie obecności i lokalizacji nacieków npl.</a:t>
            </a:r>
            <a:endParaRPr lang="pl-PL" sz="3600" dirty="0"/>
          </a:p>
        </p:txBody>
      </p:sp>
      <p:pic>
        <p:nvPicPr>
          <p:cNvPr id="5"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6" name="TextBox 5"/>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496" y="2420888"/>
            <a:ext cx="8708102" cy="4104456"/>
          </a:xfrm>
        </p:spPr>
      </p:pic>
    </p:spTree>
    <p:extLst>
      <p:ext uri="{BB962C8B-B14F-4D97-AF65-F5344CB8AC3E}">
        <p14:creationId xmlns:p14="http://schemas.microsoft.com/office/powerpoint/2010/main" val="181944382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Hunter_23 Mar. 09 15.1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1034580" y="525858"/>
            <a:ext cx="7232650" cy="5486400"/>
          </a:xfrm>
          <a:prstGeom prst="rect">
            <a:avLst/>
          </a:prstGeom>
          <a:noFill/>
          <a:ln>
            <a:noFill/>
          </a:ln>
        </p:spPr>
      </p:pic>
      <p:sp>
        <p:nvSpPr>
          <p:cNvPr id="5" name="Title 1"/>
          <p:cNvSpPr txBox="1">
            <a:spLocks/>
          </p:cNvSpPr>
          <p:nvPr/>
        </p:nvSpPr>
        <p:spPr>
          <a:xfrm>
            <a:off x="35496" y="53752"/>
            <a:ext cx="8229600" cy="1143000"/>
          </a:xfrm>
          <a:prstGeom prst="rect">
            <a:avLst/>
          </a:prstGeom>
          <a:solidFill>
            <a:schemeClr val="bg1"/>
          </a:solidFill>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3600" b="1" dirty="0" smtClean="0"/>
              <a:t>Etap 20 Badanie histologiczne -</a:t>
            </a:r>
          </a:p>
          <a:p>
            <a:pPr algn="l"/>
            <a:r>
              <a:rPr lang="pl-PL" sz="3600" b="1" dirty="0" smtClean="0"/>
              <a:t>Lokalizacja nacieków npl. w R1 (znaki </a:t>
            </a:r>
            <a:r>
              <a:rPr lang="pl-PL" sz="3600" b="1" dirty="0" smtClean="0">
                <a:solidFill>
                  <a:srgbClr val="FF0000"/>
                </a:solidFill>
              </a:rPr>
              <a:t>+</a:t>
            </a:r>
            <a:r>
              <a:rPr lang="pl-PL" sz="3600" b="1" dirty="0" smtClean="0"/>
              <a:t>) na mapie guza</a:t>
            </a:r>
            <a:endParaRPr lang="pl-PL" sz="4000" dirty="0"/>
          </a:p>
        </p:txBody>
      </p:sp>
      <p:pic>
        <p:nvPicPr>
          <p:cNvPr id="3"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147480070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Hunter_24 Mar. 09 15.2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685800" y="781050"/>
            <a:ext cx="7772400" cy="5295900"/>
          </a:xfrm>
          <a:prstGeom prst="rect">
            <a:avLst/>
          </a:prstGeom>
          <a:noFill/>
          <a:ln>
            <a:noFill/>
          </a:ln>
        </p:spPr>
      </p:pic>
      <p:sp>
        <p:nvSpPr>
          <p:cNvPr id="5" name="Title 1"/>
          <p:cNvSpPr txBox="1">
            <a:spLocks/>
          </p:cNvSpPr>
          <p:nvPr/>
        </p:nvSpPr>
        <p:spPr>
          <a:xfrm>
            <a:off x="35496" y="53752"/>
            <a:ext cx="8229600" cy="1143000"/>
          </a:xfrm>
          <a:prstGeom prst="rect">
            <a:avLst/>
          </a:prstGeom>
          <a:solidFill>
            <a:schemeClr val="bg1"/>
          </a:solidFill>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3600" b="1" dirty="0" smtClean="0"/>
              <a:t>Etap 20 Lokalizacja nacieków npl. </a:t>
            </a:r>
          </a:p>
          <a:p>
            <a:pPr algn="l"/>
            <a:r>
              <a:rPr lang="pl-PL" sz="3600" b="1" dirty="0" smtClean="0"/>
              <a:t>w R1 (znaki </a:t>
            </a:r>
            <a:r>
              <a:rPr lang="pl-PL" sz="3600" b="1" dirty="0" smtClean="0">
                <a:solidFill>
                  <a:srgbClr val="FF0000"/>
                </a:solidFill>
              </a:rPr>
              <a:t>+</a:t>
            </a:r>
            <a:r>
              <a:rPr lang="pl-PL" sz="3600" b="1" dirty="0" smtClean="0"/>
              <a:t>) i ustalenie następnego zakresu</a:t>
            </a:r>
          </a:p>
          <a:p>
            <a:pPr algn="l"/>
            <a:r>
              <a:rPr lang="pl-PL" sz="3600" b="1" dirty="0" smtClean="0"/>
              <a:t>wycięcia (R2)</a:t>
            </a:r>
            <a:endParaRPr lang="pl-PL" sz="4000" dirty="0"/>
          </a:p>
        </p:txBody>
      </p:sp>
      <p:pic>
        <p:nvPicPr>
          <p:cNvPr id="3"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4301627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06375" y="-387424"/>
            <a:ext cx="8929688" cy="1143000"/>
          </a:xfrm>
        </p:spPr>
        <p:txBody>
          <a:bodyPr>
            <a:normAutofit fontScale="90000"/>
          </a:bodyPr>
          <a:lstStyle/>
          <a:p>
            <a:pPr algn="l" eaLnBrk="1" hangingPunct="1"/>
            <a:r>
              <a:rPr lang="pl-PL" altLang="pl-PL" sz="1800" smtClean="0">
                <a:solidFill>
                  <a:srgbClr val="FFFF00"/>
                </a:solidFill>
              </a:rPr>
              <a:t>	</a:t>
            </a:r>
            <a:br>
              <a:rPr lang="pl-PL" altLang="pl-PL" sz="1800" smtClean="0">
                <a:solidFill>
                  <a:srgbClr val="FFFF00"/>
                </a:solidFill>
              </a:rPr>
            </a:br>
            <a:r>
              <a:rPr lang="pl-PL" altLang="pl-PL" sz="2000" smtClean="0">
                <a:solidFill>
                  <a:srgbClr val="FFFF00"/>
                </a:solidFill>
              </a:rPr>
              <a:t/>
            </a:r>
            <a:br>
              <a:rPr lang="pl-PL" altLang="pl-PL" sz="2000" smtClean="0">
                <a:solidFill>
                  <a:srgbClr val="FFFF00"/>
                </a:solidFill>
              </a:rPr>
            </a:br>
            <a:r>
              <a:rPr lang="pl-PL" altLang="pl-PL" sz="2000" smtClean="0">
                <a:solidFill>
                  <a:srgbClr val="FFFF00"/>
                </a:solidFill>
              </a:rPr>
              <a:t/>
            </a:r>
            <a:br>
              <a:rPr lang="pl-PL" altLang="pl-PL" sz="2000" smtClean="0">
                <a:solidFill>
                  <a:srgbClr val="FFFF00"/>
                </a:solidFill>
              </a:rPr>
            </a:br>
            <a:r>
              <a:rPr lang="pl-PL" altLang="pl-PL" sz="2000" smtClean="0">
                <a:solidFill>
                  <a:srgbClr val="FFFF00"/>
                </a:solidFill>
              </a:rPr>
              <a:t/>
            </a:r>
            <a:br>
              <a:rPr lang="pl-PL" altLang="pl-PL" sz="2000" smtClean="0">
                <a:solidFill>
                  <a:srgbClr val="FFFF00"/>
                </a:solidFill>
              </a:rPr>
            </a:br>
            <a:r>
              <a:rPr lang="pl-PL" altLang="pl-PL" sz="2800" smtClean="0">
                <a:solidFill>
                  <a:srgbClr val="FFFF00"/>
                </a:solidFill>
              </a:rPr>
              <a:t>	</a:t>
            </a:r>
            <a:br>
              <a:rPr lang="pl-PL" altLang="pl-PL" sz="2800" smtClean="0">
                <a:solidFill>
                  <a:srgbClr val="FFFF00"/>
                </a:solidFill>
              </a:rPr>
            </a:br>
            <a:r>
              <a:rPr lang="pl-PL" altLang="pl-PL" sz="2800" smtClean="0">
                <a:solidFill>
                  <a:srgbClr val="FFFF00"/>
                </a:solidFill>
              </a:rPr>
              <a:t/>
            </a:r>
            <a:br>
              <a:rPr lang="pl-PL" altLang="pl-PL" sz="2800" smtClean="0">
                <a:solidFill>
                  <a:srgbClr val="FFFF00"/>
                </a:solidFill>
              </a:rPr>
            </a:br>
            <a:r>
              <a:rPr lang="pl-PL" altLang="pl-PL" sz="2400" smtClean="0">
                <a:solidFill>
                  <a:srgbClr val="FFFF00"/>
                </a:solidFill>
              </a:rPr>
              <a:t/>
            </a:r>
            <a:br>
              <a:rPr lang="pl-PL" altLang="pl-PL" sz="2400" smtClean="0">
                <a:solidFill>
                  <a:srgbClr val="FFFF00"/>
                </a:solidFill>
              </a:rPr>
            </a:br>
            <a:r>
              <a:rPr lang="pl-PL" altLang="pl-PL" sz="2400" smtClean="0">
                <a:solidFill>
                  <a:srgbClr val="FFFF00"/>
                </a:solidFill>
              </a:rPr>
              <a:t>	</a:t>
            </a:r>
            <a:br>
              <a:rPr lang="pl-PL" altLang="pl-PL" sz="2400" smtClean="0">
                <a:solidFill>
                  <a:srgbClr val="FFFF00"/>
                </a:solidFill>
              </a:rPr>
            </a:br>
            <a:r>
              <a:rPr lang="pl-PL" altLang="pl-PL" sz="2400" smtClean="0">
                <a:solidFill>
                  <a:srgbClr val="FFFF00"/>
                </a:solidFill>
              </a:rPr>
              <a:t>	</a:t>
            </a:r>
            <a:endParaRPr lang="pl-PL" altLang="pl-PL" sz="1800" smtClean="0">
              <a:solidFill>
                <a:srgbClr val="FFFF00"/>
              </a:solidFill>
            </a:endParaRPr>
          </a:p>
        </p:txBody>
      </p:sp>
      <p:graphicFrame>
        <p:nvGraphicFramePr>
          <p:cNvPr id="5" name="Group 26"/>
          <p:cNvGraphicFramePr>
            <a:graphicFrameLocks/>
          </p:cNvGraphicFramePr>
          <p:nvPr>
            <p:extLst>
              <p:ext uri="{D42A27DB-BD31-4B8C-83A1-F6EECF244321}">
                <p14:modId xmlns:p14="http://schemas.microsoft.com/office/powerpoint/2010/main" val="2839142801"/>
              </p:ext>
            </p:extLst>
          </p:nvPr>
        </p:nvGraphicFramePr>
        <p:xfrm>
          <a:off x="430213" y="1623789"/>
          <a:ext cx="8424862" cy="4181475"/>
        </p:xfrm>
        <a:graphic>
          <a:graphicData uri="http://schemas.openxmlformats.org/drawingml/2006/table">
            <a:tbl>
              <a:tblPr/>
              <a:tblGrid>
                <a:gridCol w="3168650"/>
                <a:gridCol w="2854325"/>
                <a:gridCol w="2401887"/>
              </a:tblGrid>
              <a:tr h="8595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pl-PL" sz="2400" b="0" i="0" u="none" strike="noStrike" cap="none" normalizeH="0" baseline="0" dirty="0" smtClean="0">
                          <a:ln>
                            <a:noFill/>
                          </a:ln>
                          <a:solidFill>
                            <a:schemeClr val="tx1"/>
                          </a:solidFill>
                          <a:effectLst/>
                          <a:latin typeface="+mj-lt"/>
                        </a:rPr>
                        <a:t>Rodzaj/grupa nowotworu</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pl-PL" sz="2400" b="0" i="0" u="none" strike="noStrike" cap="none" normalizeH="0" baseline="0" dirty="0" smtClean="0">
                          <a:ln>
                            <a:noFill/>
                          </a:ln>
                          <a:solidFill>
                            <a:schemeClr val="tx1"/>
                          </a:solidFill>
                          <a:effectLst/>
                          <a:latin typeface="+mj-lt"/>
                        </a:rPr>
                        <a:t>Zalecany margines (mm)</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pl-PL" sz="2400" b="0" i="0" u="none" strike="noStrike" cap="none" normalizeH="0" baseline="0" dirty="0" smtClean="0">
                          <a:ln>
                            <a:noFill/>
                          </a:ln>
                          <a:solidFill>
                            <a:schemeClr val="tx1"/>
                          </a:solidFill>
                          <a:effectLst/>
                          <a:latin typeface="+mj-lt"/>
                        </a:rPr>
                        <a:t>Piśmiennictwo</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643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pl-PL" sz="2400" b="0" i="0" u="none" strike="noStrike" cap="none" normalizeH="0" baseline="0" dirty="0" smtClean="0">
                          <a:ln>
                            <a:noFill/>
                          </a:ln>
                          <a:solidFill>
                            <a:schemeClr val="tx1"/>
                          </a:solidFill>
                          <a:effectLst/>
                          <a:latin typeface="+mj-lt"/>
                        </a:rPr>
                        <a:t>BCC </a:t>
                      </a:r>
                      <a:r>
                        <a:rPr kumimoji="0" lang="pl-PL" sz="2400" b="0" i="0" u="none" strike="noStrike" cap="none" normalizeH="0" baseline="0" dirty="0" err="1" smtClean="0">
                          <a:ln>
                            <a:noFill/>
                          </a:ln>
                          <a:solidFill>
                            <a:schemeClr val="tx1"/>
                          </a:solidFill>
                          <a:effectLst/>
                          <a:latin typeface="+mj-lt"/>
                        </a:rPr>
                        <a:t>low</a:t>
                      </a:r>
                      <a:r>
                        <a:rPr kumimoji="0" lang="pl-PL" sz="2400" b="0" i="0" u="none" strike="noStrike" cap="none" normalizeH="0" baseline="0" dirty="0" smtClean="0">
                          <a:ln>
                            <a:noFill/>
                          </a:ln>
                          <a:solidFill>
                            <a:schemeClr val="tx1"/>
                          </a:solidFill>
                          <a:effectLst/>
                          <a:latin typeface="+mj-lt"/>
                        </a:rPr>
                        <a:t> </a:t>
                      </a:r>
                      <a:r>
                        <a:rPr kumimoji="0" lang="pl-PL" sz="2400" b="0" i="0" u="none" strike="noStrike" cap="none" normalizeH="0" baseline="0" dirty="0" err="1" smtClean="0">
                          <a:ln>
                            <a:noFill/>
                          </a:ln>
                          <a:solidFill>
                            <a:schemeClr val="tx1"/>
                          </a:solidFill>
                          <a:effectLst/>
                          <a:latin typeface="+mj-lt"/>
                        </a:rPr>
                        <a:t>risk</a:t>
                      </a:r>
                      <a:r>
                        <a:rPr kumimoji="0" lang="pl-PL" sz="2400" b="0" i="0" u="none" strike="noStrike" cap="none" normalizeH="0" baseline="0" dirty="0" smtClean="0">
                          <a:ln>
                            <a:noFill/>
                          </a:ln>
                          <a:solidFill>
                            <a:schemeClr val="tx1"/>
                          </a:solidFill>
                          <a:effectLst/>
                          <a:latin typeface="+mj-lt"/>
                        </a:rPr>
                        <a:t> </a:t>
                      </a:r>
                      <a:r>
                        <a:rPr kumimoji="0" lang="pl-PL" sz="2400" b="0" i="0" u="none" strike="noStrike" cap="none" normalizeH="0" baseline="0" dirty="0" err="1" smtClean="0">
                          <a:ln>
                            <a:noFill/>
                          </a:ln>
                          <a:solidFill>
                            <a:schemeClr val="tx1"/>
                          </a:solidFill>
                          <a:effectLst/>
                          <a:latin typeface="+mj-lt"/>
                        </a:rPr>
                        <a:t>group</a:t>
                      </a:r>
                      <a:endParaRPr kumimoji="0" lang="pl-PL" sz="2400" b="0" i="0" u="none" strike="noStrike" cap="none" normalizeH="0" baseline="0" dirty="0" smtClean="0">
                        <a:ln>
                          <a:noFill/>
                        </a:ln>
                        <a:solidFill>
                          <a:schemeClr val="tx1"/>
                        </a:solidFill>
                        <a:effectLst/>
                        <a:latin typeface="+mj-lt"/>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pl-PL" sz="2400" b="0" i="0" u="none" strike="noStrike" cap="none" normalizeH="0" baseline="0" dirty="0" smtClean="0">
                          <a:ln>
                            <a:noFill/>
                          </a:ln>
                          <a:solidFill>
                            <a:schemeClr val="tx1"/>
                          </a:solidFill>
                          <a:effectLst/>
                          <a:latin typeface="+mj-lt"/>
                        </a:rPr>
                        <a:t>2-4</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mj-lt"/>
                        </a:rPr>
                        <a:t>Leffell , Patterson, </a:t>
                      </a:r>
                      <a:endParaRPr kumimoji="0" lang="pl-PL" sz="2400" b="0" i="0" u="none" strike="noStrike" cap="none" normalizeH="0" baseline="0" dirty="0" smtClean="0">
                        <a:ln>
                          <a:noFill/>
                        </a:ln>
                        <a:solidFill>
                          <a:schemeClr val="tx1"/>
                        </a:solidFill>
                        <a:effectLst/>
                        <a:latin typeface="+mj-lt"/>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mj-lt"/>
                        </a:rPr>
                        <a:t>Burg, </a:t>
                      </a:r>
                      <a:endParaRPr kumimoji="0" lang="pl-PL" sz="2400" b="0" i="0" u="none" strike="noStrike" cap="none" normalizeH="0" baseline="0" dirty="0" smtClean="0">
                        <a:ln>
                          <a:noFill/>
                        </a:ln>
                        <a:solidFill>
                          <a:schemeClr val="tx1"/>
                        </a:solidFill>
                        <a:effectLst/>
                        <a:latin typeface="+mj-lt"/>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mj-lt"/>
                        </a:rPr>
                        <a:t>Breuninger</a:t>
                      </a:r>
                      <a:r>
                        <a:rPr kumimoji="0" lang="pl-PL" sz="2400" b="0" i="0" u="none" strike="noStrike" cap="none" normalizeH="0" baseline="0" dirty="0" smtClean="0">
                          <a:ln>
                            <a:noFill/>
                          </a:ln>
                          <a:solidFill>
                            <a:schemeClr val="tx1"/>
                          </a:solidFill>
                          <a:effectLst/>
                          <a:latin typeface="+mj-lt"/>
                        </a:rPr>
                        <a:t>,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mj-lt"/>
                        </a:rPr>
                        <a:t>Wolf</a:t>
                      </a:r>
                      <a:r>
                        <a:rPr kumimoji="0" lang="pl-PL" sz="2400" b="0" i="0" u="none" strike="noStrike" cap="none" normalizeH="0" baseline="0" dirty="0" smtClean="0">
                          <a:ln>
                            <a:noFill/>
                          </a:ln>
                          <a:solidFill>
                            <a:schemeClr val="tx1"/>
                          </a:solidFill>
                          <a:effectLst/>
                          <a:latin typeface="+mj-lt"/>
                        </a:rPr>
                        <a:t>, </a:t>
                      </a:r>
                      <a:r>
                        <a:rPr kumimoji="0" lang="en-US" sz="2400" b="0" i="0" u="none" strike="noStrike" cap="none" normalizeH="0" baseline="0" dirty="0" smtClean="0">
                          <a:ln>
                            <a:noFill/>
                          </a:ln>
                          <a:solidFill>
                            <a:schemeClr val="tx1"/>
                          </a:solidFill>
                          <a:effectLst/>
                          <a:latin typeface="+mj-lt"/>
                        </a:rPr>
                        <a:t> </a:t>
                      </a:r>
                      <a:endParaRPr kumimoji="0" lang="pl-PL" sz="2400" b="0" i="0" u="none" strike="noStrike" cap="none" normalizeH="0" baseline="0" dirty="0" smtClean="0">
                        <a:ln>
                          <a:noFill/>
                        </a:ln>
                        <a:solidFill>
                          <a:schemeClr val="tx1"/>
                        </a:solidFill>
                        <a:effectLst/>
                        <a:latin typeface="+mj-lt"/>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pl-PL" sz="2400" b="0" i="0" u="none" strike="noStrike" cap="none" normalizeH="0" baseline="0" dirty="0" err="1" smtClean="0">
                          <a:ln>
                            <a:noFill/>
                          </a:ln>
                          <a:solidFill>
                            <a:schemeClr val="tx1"/>
                          </a:solidFill>
                          <a:effectLst/>
                          <a:latin typeface="+mj-lt"/>
                        </a:rPr>
                        <a:t>Brodland</a:t>
                      </a:r>
                      <a:r>
                        <a:rPr kumimoji="0" lang="pl-PL" sz="2400" b="0" i="0" u="none" strike="noStrike" cap="none" normalizeH="0" baseline="0" dirty="0" smtClean="0">
                          <a:ln>
                            <a:noFill/>
                          </a:ln>
                          <a:solidFill>
                            <a:schemeClr val="tx1"/>
                          </a:solidFill>
                          <a:effectLst/>
                          <a:latin typeface="+mj-lt"/>
                        </a:rPr>
                        <a:t>,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pl-PL" sz="2400" b="0" i="0" u="none" strike="noStrike" cap="none" normalizeH="0" baseline="0" dirty="0" err="1" smtClean="0">
                          <a:ln>
                            <a:noFill/>
                          </a:ln>
                          <a:solidFill>
                            <a:schemeClr val="tx1"/>
                          </a:solidFill>
                          <a:effectLst/>
                          <a:latin typeface="+mj-lt"/>
                        </a:rPr>
                        <a:t>Gloster</a:t>
                      </a:r>
                      <a:endParaRPr kumimoji="0" lang="pl-PL" sz="2400" b="0" i="0" u="none" strike="noStrike" cap="none" normalizeH="0" baseline="0" dirty="0" smtClean="0">
                        <a:ln>
                          <a:noFill/>
                        </a:ln>
                        <a:solidFill>
                          <a:schemeClr val="tx1"/>
                        </a:solidFill>
                        <a:effectLst/>
                        <a:latin typeface="+mj-lt"/>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763641">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pl-PL" sz="2400" b="0" i="0" u="none" strike="noStrike" cap="none" normalizeH="0" baseline="0" dirty="0" smtClean="0">
                          <a:ln>
                            <a:noFill/>
                          </a:ln>
                          <a:solidFill>
                            <a:schemeClr val="tx1"/>
                          </a:solidFill>
                          <a:effectLst/>
                          <a:latin typeface="+mj-lt"/>
                        </a:rPr>
                        <a:t>BCC high </a:t>
                      </a:r>
                      <a:r>
                        <a:rPr kumimoji="0" lang="pl-PL" sz="2400" b="0" i="0" u="none" strike="noStrike" cap="none" normalizeH="0" baseline="0" dirty="0" err="1" smtClean="0">
                          <a:ln>
                            <a:noFill/>
                          </a:ln>
                          <a:solidFill>
                            <a:schemeClr val="tx1"/>
                          </a:solidFill>
                          <a:effectLst/>
                          <a:latin typeface="+mj-lt"/>
                        </a:rPr>
                        <a:t>risk</a:t>
                      </a:r>
                      <a:r>
                        <a:rPr kumimoji="0" lang="pl-PL" sz="2400" b="0" i="0" u="none" strike="noStrike" cap="none" normalizeH="0" baseline="0" dirty="0" smtClean="0">
                          <a:ln>
                            <a:noFill/>
                          </a:ln>
                          <a:solidFill>
                            <a:schemeClr val="tx1"/>
                          </a:solidFill>
                          <a:effectLst/>
                          <a:latin typeface="+mj-lt"/>
                        </a:rPr>
                        <a:t> </a:t>
                      </a:r>
                      <a:r>
                        <a:rPr kumimoji="0" lang="pl-PL" sz="2400" b="0" i="0" u="none" strike="noStrike" cap="none" normalizeH="0" baseline="0" dirty="0" err="1" smtClean="0">
                          <a:ln>
                            <a:noFill/>
                          </a:ln>
                          <a:solidFill>
                            <a:schemeClr val="tx1"/>
                          </a:solidFill>
                          <a:effectLst/>
                          <a:latin typeface="+mj-lt"/>
                        </a:rPr>
                        <a:t>group</a:t>
                      </a:r>
                      <a:endParaRPr kumimoji="0" lang="pl-PL" sz="2400" b="0" i="0" u="none" strike="noStrike" cap="none" normalizeH="0" baseline="0" dirty="0" smtClean="0">
                        <a:ln>
                          <a:noFill/>
                        </a:ln>
                        <a:solidFill>
                          <a:schemeClr val="tx1"/>
                        </a:solidFill>
                        <a:effectLst/>
                        <a:latin typeface="+mj-lt"/>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pl-PL" sz="2400" b="0" i="0" u="none" strike="noStrike" cap="none" normalizeH="0" baseline="0" dirty="0" smtClean="0">
                          <a:ln>
                            <a:noFill/>
                          </a:ln>
                          <a:solidFill>
                            <a:schemeClr val="tx1"/>
                          </a:solidFill>
                          <a:effectLst/>
                          <a:latin typeface="+mj-lt"/>
                        </a:rPr>
                        <a:t>5-8-10-12-15</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pl-PL"/>
                    </a:p>
                  </a:txBody>
                  <a:tcPr/>
                </a:tc>
              </a:tr>
              <a:tr h="8173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pl-PL" sz="2400" b="0" i="0" u="none" strike="noStrike" cap="none" normalizeH="0" baseline="0" dirty="0" smtClean="0">
                          <a:ln>
                            <a:noFill/>
                          </a:ln>
                          <a:solidFill>
                            <a:schemeClr val="tx1"/>
                          </a:solidFill>
                          <a:effectLst/>
                          <a:latin typeface="+mj-lt"/>
                        </a:rPr>
                        <a:t>SCC </a:t>
                      </a:r>
                      <a:r>
                        <a:rPr kumimoji="0" lang="pl-PL" sz="2400" b="0" i="0" u="none" strike="noStrike" cap="none" normalizeH="0" baseline="0" dirty="0" err="1" smtClean="0">
                          <a:ln>
                            <a:noFill/>
                          </a:ln>
                          <a:solidFill>
                            <a:schemeClr val="tx1"/>
                          </a:solidFill>
                          <a:effectLst/>
                          <a:latin typeface="+mj-lt"/>
                        </a:rPr>
                        <a:t>low</a:t>
                      </a:r>
                      <a:r>
                        <a:rPr kumimoji="0" lang="pl-PL" sz="2400" b="0" i="0" u="none" strike="noStrike" cap="none" normalizeH="0" baseline="0" dirty="0" smtClean="0">
                          <a:ln>
                            <a:noFill/>
                          </a:ln>
                          <a:solidFill>
                            <a:schemeClr val="tx1"/>
                          </a:solidFill>
                          <a:effectLst/>
                          <a:latin typeface="+mj-lt"/>
                        </a:rPr>
                        <a:t> </a:t>
                      </a:r>
                      <a:r>
                        <a:rPr kumimoji="0" lang="pl-PL" sz="2400" b="0" i="0" u="none" strike="noStrike" cap="none" normalizeH="0" baseline="0" dirty="0" err="1" smtClean="0">
                          <a:ln>
                            <a:noFill/>
                          </a:ln>
                          <a:solidFill>
                            <a:schemeClr val="tx1"/>
                          </a:solidFill>
                          <a:effectLst/>
                          <a:latin typeface="+mj-lt"/>
                        </a:rPr>
                        <a:t>risk</a:t>
                      </a:r>
                      <a:r>
                        <a:rPr kumimoji="0" lang="pl-PL" sz="2400" b="0" i="0" u="none" strike="noStrike" cap="none" normalizeH="0" baseline="0" dirty="0" smtClean="0">
                          <a:ln>
                            <a:noFill/>
                          </a:ln>
                          <a:solidFill>
                            <a:schemeClr val="tx1"/>
                          </a:solidFill>
                          <a:effectLst/>
                          <a:latin typeface="+mj-lt"/>
                        </a:rPr>
                        <a:t> </a:t>
                      </a:r>
                      <a:r>
                        <a:rPr kumimoji="0" lang="pl-PL" sz="2400" b="0" i="0" u="none" strike="noStrike" cap="none" normalizeH="0" baseline="0" dirty="0" err="1" smtClean="0">
                          <a:ln>
                            <a:noFill/>
                          </a:ln>
                          <a:solidFill>
                            <a:schemeClr val="tx1"/>
                          </a:solidFill>
                          <a:effectLst/>
                          <a:latin typeface="+mj-lt"/>
                        </a:rPr>
                        <a:t>group</a:t>
                      </a:r>
                      <a:endParaRPr kumimoji="0" lang="pl-PL" sz="2400" b="0" i="0" u="none" strike="noStrike" cap="none" normalizeH="0" baseline="0" dirty="0" smtClean="0">
                        <a:ln>
                          <a:noFill/>
                        </a:ln>
                        <a:solidFill>
                          <a:schemeClr val="tx1"/>
                        </a:solidFill>
                        <a:effectLst/>
                        <a:latin typeface="+mj-lt"/>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pl-PL" sz="2400" b="0" i="0" u="none" strike="noStrike" cap="none" normalizeH="0" baseline="0" dirty="0" smtClean="0">
                          <a:ln>
                            <a:noFill/>
                          </a:ln>
                          <a:solidFill>
                            <a:schemeClr val="tx1"/>
                          </a:solidFill>
                          <a:effectLst/>
                          <a:latin typeface="+mj-lt"/>
                        </a:rPr>
                        <a:t>4</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pl-PL"/>
                    </a:p>
                  </a:txBody>
                  <a:tcPr/>
                </a:tc>
              </a:tr>
              <a:tr h="964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pl-PL" sz="2400" b="0" i="0" u="none" strike="noStrike" cap="none" normalizeH="0" baseline="0" dirty="0" smtClean="0">
                          <a:ln>
                            <a:noFill/>
                          </a:ln>
                          <a:solidFill>
                            <a:schemeClr val="tx1"/>
                          </a:solidFill>
                          <a:effectLst/>
                          <a:latin typeface="+mj-lt"/>
                        </a:rPr>
                        <a:t>SCC high </a:t>
                      </a:r>
                      <a:r>
                        <a:rPr kumimoji="0" lang="pl-PL" sz="2400" b="0" i="0" u="none" strike="noStrike" cap="none" normalizeH="0" baseline="0" dirty="0" err="1" smtClean="0">
                          <a:ln>
                            <a:noFill/>
                          </a:ln>
                          <a:solidFill>
                            <a:schemeClr val="tx1"/>
                          </a:solidFill>
                          <a:effectLst/>
                          <a:latin typeface="+mj-lt"/>
                        </a:rPr>
                        <a:t>risk</a:t>
                      </a:r>
                      <a:r>
                        <a:rPr kumimoji="0" lang="pl-PL" sz="2400" b="0" i="0" u="none" strike="noStrike" cap="none" normalizeH="0" baseline="0" dirty="0" smtClean="0">
                          <a:ln>
                            <a:noFill/>
                          </a:ln>
                          <a:solidFill>
                            <a:schemeClr val="tx1"/>
                          </a:solidFill>
                          <a:effectLst/>
                          <a:latin typeface="+mj-lt"/>
                        </a:rPr>
                        <a:t> </a:t>
                      </a:r>
                      <a:r>
                        <a:rPr kumimoji="0" lang="pl-PL" sz="2400" b="0" i="0" u="none" strike="noStrike" cap="none" normalizeH="0" baseline="0" dirty="0" err="1" smtClean="0">
                          <a:ln>
                            <a:noFill/>
                          </a:ln>
                          <a:solidFill>
                            <a:schemeClr val="tx1"/>
                          </a:solidFill>
                          <a:effectLst/>
                          <a:latin typeface="+mj-lt"/>
                        </a:rPr>
                        <a:t>group</a:t>
                      </a:r>
                      <a:endParaRPr kumimoji="0" lang="pl-PL" sz="2400" b="0" i="0" u="none" strike="noStrike" cap="none" normalizeH="0" baseline="0" dirty="0" smtClean="0">
                        <a:ln>
                          <a:noFill/>
                        </a:ln>
                        <a:solidFill>
                          <a:schemeClr val="tx1"/>
                        </a:solidFill>
                        <a:effectLst/>
                        <a:latin typeface="+mj-lt"/>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pl-PL" sz="2400" b="0" i="0" u="none" strike="noStrike" cap="none" normalizeH="0" baseline="0" dirty="0" smtClean="0">
                          <a:ln>
                            <a:noFill/>
                          </a:ln>
                          <a:solidFill>
                            <a:schemeClr val="tx1"/>
                          </a:solidFill>
                          <a:effectLst/>
                          <a:latin typeface="+mj-lt"/>
                        </a:rPr>
                        <a:t>6-10 </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pl-PL"/>
                    </a:p>
                  </a:txBody>
                  <a:tcPr/>
                </a:tc>
              </a:tr>
            </a:tbl>
          </a:graphicData>
        </a:graphic>
      </p:graphicFrame>
      <p:sp>
        <p:nvSpPr>
          <p:cNvPr id="7194" name="Text Box 27"/>
          <p:cNvSpPr txBox="1">
            <a:spLocks noChangeArrowheads="1"/>
          </p:cNvSpPr>
          <p:nvPr/>
        </p:nvSpPr>
        <p:spPr bwMode="auto">
          <a:xfrm>
            <a:off x="395536" y="5745311"/>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pl-PL" altLang="pl-PL" b="1" i="1" dirty="0" smtClean="0">
                <a:latin typeface="+mn-lt"/>
              </a:rPr>
              <a:t>Wadą</a:t>
            </a:r>
            <a:r>
              <a:rPr lang="pl-PL" altLang="pl-PL" b="1" i="1" dirty="0" smtClean="0">
                <a:solidFill>
                  <a:srgbClr val="FF0000"/>
                </a:solidFill>
                <a:latin typeface="+mn-lt"/>
              </a:rPr>
              <a:t> </a:t>
            </a:r>
            <a:r>
              <a:rPr lang="pl-PL" altLang="pl-PL" b="1" i="1" dirty="0" smtClean="0">
                <a:latin typeface="+mn-lt"/>
              </a:rPr>
              <a:t>tego sposobu jest brak </a:t>
            </a:r>
            <a:r>
              <a:rPr lang="pl-PL" altLang="pl-PL" b="1" i="1" dirty="0">
                <a:latin typeface="+mn-lt"/>
              </a:rPr>
              <a:t>jednoznaczności!</a:t>
            </a:r>
          </a:p>
        </p:txBody>
      </p:sp>
      <p:sp>
        <p:nvSpPr>
          <p:cNvPr id="7195" name="Prostokąt 1"/>
          <p:cNvSpPr>
            <a:spLocks noChangeArrowheads="1"/>
          </p:cNvSpPr>
          <p:nvPr/>
        </p:nvSpPr>
        <p:spPr bwMode="auto">
          <a:xfrm>
            <a:off x="179512" y="509771"/>
            <a:ext cx="8785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400" dirty="0"/>
              <a:t>Zalecane marginesy wycięcia „klasycznego</a:t>
            </a:r>
            <a:r>
              <a:rPr lang="pl-PL" altLang="pl-PL" sz="2400" dirty="0" smtClean="0"/>
              <a:t>” (o szerokości ustalanej przedoperacyjnie - </a:t>
            </a:r>
            <a:r>
              <a:rPr lang="pl-PL" altLang="pl-PL" sz="2400" i="1" dirty="0" smtClean="0"/>
              <a:t>predetermined </a:t>
            </a:r>
            <a:r>
              <a:rPr lang="pl-PL" altLang="pl-PL" sz="2400" i="1" dirty="0"/>
              <a:t>margin of excision</a:t>
            </a:r>
            <a:r>
              <a:rPr lang="pl-PL" altLang="pl-PL" sz="2400" dirty="0"/>
              <a:t>):</a:t>
            </a:r>
          </a:p>
        </p:txBody>
      </p:sp>
      <p:sp>
        <p:nvSpPr>
          <p:cNvPr id="7196" name="pole tekstowe 6"/>
          <p:cNvSpPr txBox="1">
            <a:spLocks noChangeArrowheads="1"/>
          </p:cNvSpPr>
          <p:nvPr/>
        </p:nvSpPr>
        <p:spPr bwMode="auto">
          <a:xfrm>
            <a:off x="179388" y="-26988"/>
            <a:ext cx="30972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400"/>
              <a:t>Wprowadzenie</a:t>
            </a:r>
          </a:p>
        </p:txBody>
      </p:sp>
      <p:pic>
        <p:nvPicPr>
          <p:cNvPr id="7"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8" name="TextBox 7"/>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243904605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81436"/>
            <a:ext cx="8100392" cy="6276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35496" y="-315416"/>
            <a:ext cx="8229600" cy="1512168"/>
          </a:xfrm>
          <a:prstGeom prst="rect">
            <a:avLst/>
          </a:prstGeom>
          <a:solidFill>
            <a:schemeClr val="bg1"/>
          </a:solidFill>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pl-PL" sz="3600" b="1" dirty="0" smtClean="0"/>
          </a:p>
          <a:p>
            <a:pPr algn="l"/>
            <a:r>
              <a:rPr lang="pl-PL" sz="3600" b="1" dirty="0" smtClean="0"/>
              <a:t>Etap 20 Badanie histologiczne preparatu R2 – stwierdzenie i lokalizacja nacieków npl. </a:t>
            </a:r>
          </a:p>
          <a:p>
            <a:pPr algn="l"/>
            <a:r>
              <a:rPr lang="pl-PL" sz="3600" b="1" dirty="0" smtClean="0"/>
              <a:t>w marginesach </a:t>
            </a:r>
            <a:endParaRPr lang="pl-PL" sz="4000" dirty="0"/>
          </a:p>
        </p:txBody>
      </p:sp>
      <p:pic>
        <p:nvPicPr>
          <p:cNvPr id="3"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270928320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Hunter_25 Mar. 09 15.2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685800" y="955675"/>
            <a:ext cx="7772400" cy="4945063"/>
          </a:xfrm>
          <a:prstGeom prst="rect">
            <a:avLst/>
          </a:prstGeom>
          <a:noFill/>
          <a:ln>
            <a:noFill/>
          </a:ln>
        </p:spPr>
      </p:pic>
      <p:sp>
        <p:nvSpPr>
          <p:cNvPr id="5" name="Title 1"/>
          <p:cNvSpPr txBox="1">
            <a:spLocks/>
          </p:cNvSpPr>
          <p:nvPr/>
        </p:nvSpPr>
        <p:spPr>
          <a:xfrm>
            <a:off x="35496" y="53752"/>
            <a:ext cx="8229600" cy="1143000"/>
          </a:xfrm>
          <a:prstGeom prst="rect">
            <a:avLst/>
          </a:prstGeom>
          <a:solidFill>
            <a:schemeClr val="bg1"/>
          </a:solidFill>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3600" b="1" dirty="0" smtClean="0"/>
              <a:t>Etap 20 Badanie histologiczne </a:t>
            </a:r>
          </a:p>
          <a:p>
            <a:pPr marL="571500" indent="-571500" algn="l">
              <a:buFontTx/>
              <a:buChar char="-"/>
            </a:pPr>
            <a:r>
              <a:rPr lang="pl-PL" sz="3600" b="1" dirty="0" smtClean="0"/>
              <a:t>lokalizacja nacieków npl. w R2 </a:t>
            </a:r>
          </a:p>
          <a:p>
            <a:pPr marL="571500" indent="-571500" algn="l">
              <a:buFontTx/>
              <a:buChar char="-"/>
            </a:pPr>
            <a:r>
              <a:rPr lang="pl-PL" sz="3600" b="1" dirty="0" smtClean="0"/>
              <a:t>na mapie guza – (znaki </a:t>
            </a:r>
            <a:r>
              <a:rPr lang="pl-PL" sz="3600" b="1" dirty="0" smtClean="0">
                <a:solidFill>
                  <a:srgbClr val="FF0000"/>
                </a:solidFill>
              </a:rPr>
              <a:t>+</a:t>
            </a:r>
            <a:r>
              <a:rPr lang="pl-PL" sz="3600" b="1" dirty="0" smtClean="0"/>
              <a:t>)</a:t>
            </a:r>
            <a:endParaRPr lang="pl-PL" sz="4000" dirty="0"/>
          </a:p>
        </p:txBody>
      </p:sp>
      <p:pic>
        <p:nvPicPr>
          <p:cNvPr id="3"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88264534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Hunter_28 Mar. 09 15.3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719138" y="685800"/>
            <a:ext cx="7705725" cy="5486400"/>
          </a:xfrm>
          <a:prstGeom prst="rect">
            <a:avLst/>
          </a:prstGeom>
          <a:noFill/>
          <a:ln>
            <a:noFill/>
          </a:ln>
        </p:spPr>
      </p:pic>
      <p:sp>
        <p:nvSpPr>
          <p:cNvPr id="5" name="Title 1"/>
          <p:cNvSpPr txBox="1">
            <a:spLocks/>
          </p:cNvSpPr>
          <p:nvPr/>
        </p:nvSpPr>
        <p:spPr>
          <a:xfrm>
            <a:off x="35496" y="53752"/>
            <a:ext cx="8229600" cy="1143000"/>
          </a:xfrm>
          <a:prstGeom prst="rect">
            <a:avLst/>
          </a:prstGeom>
          <a:solidFill>
            <a:schemeClr val="bg1"/>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3600" b="1" dirty="0" smtClean="0"/>
              <a:t>Etap 20 Lokalizacja nacieków npl. w R2  </a:t>
            </a:r>
          </a:p>
          <a:p>
            <a:pPr algn="l"/>
            <a:r>
              <a:rPr lang="pl-PL" sz="3600" b="1" dirty="0" smtClean="0"/>
              <a:t>i ustalenie następnego zakresu wycięcia (R3)</a:t>
            </a:r>
            <a:endParaRPr lang="pl-PL" sz="4000" dirty="0"/>
          </a:p>
        </p:txBody>
      </p:sp>
      <p:pic>
        <p:nvPicPr>
          <p:cNvPr id="3"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51448379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806139"/>
            <a:ext cx="7704856" cy="6039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35496" y="53752"/>
            <a:ext cx="8229600" cy="1143000"/>
          </a:xfrm>
          <a:prstGeom prst="rect">
            <a:avLst/>
          </a:prstGeom>
          <a:solidFill>
            <a:schemeClr val="bg1"/>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3600" b="1" dirty="0" smtClean="0"/>
              <a:t>Etap 20 Badanie histologiczne R3</a:t>
            </a:r>
          </a:p>
          <a:p>
            <a:pPr algn="l"/>
            <a:r>
              <a:rPr lang="pl-PL" sz="3600" b="1" dirty="0" smtClean="0"/>
              <a:t>- brak nacieków npl.</a:t>
            </a:r>
            <a:endParaRPr lang="pl-PL" sz="4000" dirty="0"/>
          </a:p>
        </p:txBody>
      </p:sp>
      <p:pic>
        <p:nvPicPr>
          <p:cNvPr id="3"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21477423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Hunter_29 Mar. 09 15.3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973832" y="1087438"/>
            <a:ext cx="7198568" cy="4681537"/>
          </a:xfrm>
          <a:prstGeom prst="rect">
            <a:avLst/>
          </a:prstGeom>
          <a:solidFill>
            <a:schemeClr val="bg1"/>
          </a:solidFill>
          <a:ln>
            <a:noFill/>
          </a:ln>
        </p:spPr>
      </p:pic>
      <p:sp>
        <p:nvSpPr>
          <p:cNvPr id="5" name="Title 1"/>
          <p:cNvSpPr txBox="1">
            <a:spLocks/>
          </p:cNvSpPr>
          <p:nvPr/>
        </p:nvSpPr>
        <p:spPr>
          <a:xfrm>
            <a:off x="35496" y="53752"/>
            <a:ext cx="8229600" cy="1143000"/>
          </a:xfrm>
          <a:prstGeom prst="rect">
            <a:avLst/>
          </a:prstGeom>
          <a:solidFill>
            <a:schemeClr val="bg1"/>
          </a:solidFill>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3600" b="1" dirty="0" smtClean="0"/>
              <a:t>Etap 20 Badanie histologiczne R3</a:t>
            </a:r>
          </a:p>
          <a:p>
            <a:pPr marL="571500" indent="-571500" algn="l">
              <a:buFontTx/>
              <a:buChar char="-"/>
            </a:pPr>
            <a:r>
              <a:rPr lang="pl-PL" sz="3600" b="1" dirty="0" smtClean="0"/>
              <a:t>brak nacieków npl</a:t>
            </a:r>
            <a:r>
              <a:rPr lang="pl-PL" sz="3600" b="1" dirty="0"/>
              <a:t>.- na mapie </a:t>
            </a:r>
            <a:r>
              <a:rPr lang="pl-PL" sz="3600" b="1" dirty="0" smtClean="0"/>
              <a:t>guza</a:t>
            </a:r>
            <a:endParaRPr lang="pl-PL" sz="4000" dirty="0" smtClean="0"/>
          </a:p>
          <a:p>
            <a:pPr algn="l"/>
            <a:r>
              <a:rPr lang="pl-PL" sz="4000" b="1" dirty="0"/>
              <a:t> </a:t>
            </a:r>
            <a:r>
              <a:rPr lang="pl-PL" sz="4000" b="1" dirty="0" smtClean="0"/>
              <a:t>     </a:t>
            </a:r>
            <a:r>
              <a:rPr lang="pl-PL" sz="3600" b="1" dirty="0" smtClean="0"/>
              <a:t>znak (</a:t>
            </a:r>
            <a:r>
              <a:rPr lang="pl-PL" sz="3600" b="1" dirty="0" smtClean="0">
                <a:solidFill>
                  <a:srgbClr val="00B050"/>
                </a:solidFill>
              </a:rPr>
              <a:t>-</a:t>
            </a:r>
            <a:r>
              <a:rPr lang="pl-PL" sz="3600" b="1" dirty="0" smtClean="0"/>
              <a:t>)</a:t>
            </a:r>
            <a:endParaRPr lang="pl-PL" sz="4000" dirty="0"/>
          </a:p>
        </p:txBody>
      </p:sp>
      <p:pic>
        <p:nvPicPr>
          <p:cNvPr id="3"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388468971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4859266" y="3019997"/>
            <a:ext cx="6191220" cy="2403649"/>
          </a:xfrm>
        </p:spPr>
      </p:pic>
      <p:sp>
        <p:nvSpPr>
          <p:cNvPr id="2" name="Title 1"/>
          <p:cNvSpPr>
            <a:spLocks noGrp="1"/>
          </p:cNvSpPr>
          <p:nvPr>
            <p:ph type="title"/>
          </p:nvPr>
        </p:nvSpPr>
        <p:spPr>
          <a:xfrm>
            <a:off x="251520" y="2996952"/>
            <a:ext cx="6912768" cy="1143000"/>
          </a:xfrm>
        </p:spPr>
        <p:txBody>
          <a:bodyPr>
            <a:normAutofit fontScale="90000"/>
          </a:bodyPr>
          <a:lstStyle/>
          <a:p>
            <a:pPr algn="l"/>
            <a:r>
              <a:rPr lang="pl-PL" sz="3600" kern="1200" dirty="0" smtClean="0">
                <a:solidFill>
                  <a:schemeClr val="tx1"/>
                </a:solidFill>
                <a:effectLst/>
              </a:rPr>
              <a:t>	</a:t>
            </a:r>
            <a:br>
              <a:rPr lang="pl-PL" sz="3600" kern="1200" dirty="0" smtClean="0">
                <a:solidFill>
                  <a:schemeClr val="tx1"/>
                </a:solidFill>
                <a:effectLst/>
              </a:rPr>
            </a:br>
            <a:r>
              <a:rPr lang="pl-PL" sz="3600" kern="1200" dirty="0" smtClean="0">
                <a:solidFill>
                  <a:schemeClr val="tx1"/>
                </a:solidFill>
                <a:effectLst/>
              </a:rPr>
              <a:t>	</a:t>
            </a:r>
            <a:r>
              <a:rPr lang="pl-PL" sz="3600" b="1" u="sng" dirty="0" smtClean="0"/>
              <a:t>T</a:t>
            </a:r>
            <a:r>
              <a:rPr lang="pl-PL" sz="3600" b="1" u="sng" kern="1200" dirty="0" smtClean="0">
                <a:solidFill>
                  <a:schemeClr val="tx1"/>
                </a:solidFill>
                <a:effectLst/>
              </a:rPr>
              <a:t>echniki telepatologiczne </a:t>
            </a:r>
            <a:r>
              <a:rPr lang="pl-PL" sz="3600" kern="1200" dirty="0" smtClean="0">
                <a:solidFill>
                  <a:schemeClr val="tx1"/>
                </a:solidFill>
                <a:effectLst/>
              </a:rPr>
              <a:t>umożliwiają prowadzenie zdalnych konsultacji na bieżąco. </a:t>
            </a:r>
            <a:br>
              <a:rPr lang="pl-PL" sz="3600" kern="1200" dirty="0" smtClean="0">
                <a:solidFill>
                  <a:schemeClr val="tx1"/>
                </a:solidFill>
                <a:effectLst/>
              </a:rPr>
            </a:br>
            <a:r>
              <a:rPr lang="pl-PL" sz="3600" kern="1200" dirty="0" smtClean="0">
                <a:solidFill>
                  <a:schemeClr val="tx1"/>
                </a:solidFill>
                <a:effectLst/>
              </a:rPr>
              <a:t>	- dla lekarzy prowadzących samodzielnie badania ale chcących skonsultować preparaty (wymóg prawny)</a:t>
            </a:r>
            <a:br>
              <a:rPr lang="pl-PL" sz="3600" kern="1200" dirty="0" smtClean="0">
                <a:solidFill>
                  <a:schemeClr val="tx1"/>
                </a:solidFill>
                <a:effectLst/>
              </a:rPr>
            </a:br>
            <a:r>
              <a:rPr lang="pl-PL" sz="3600" kern="1200" dirty="0" smtClean="0">
                <a:solidFill>
                  <a:schemeClr val="tx1"/>
                </a:solidFill>
                <a:effectLst/>
              </a:rPr>
              <a:t>	</a:t>
            </a:r>
            <a:r>
              <a:rPr lang="pl-PL" sz="3600" dirty="0" smtClean="0"/>
              <a:t>- </a:t>
            </a:r>
            <a:r>
              <a:rPr lang="pl-PL" sz="3600" kern="1200" dirty="0" smtClean="0">
                <a:solidFill>
                  <a:schemeClr val="tx1"/>
                </a:solidFill>
                <a:effectLst/>
              </a:rPr>
              <a:t>dla lekarzy którzy całość decyzji histologicznych zostawiają w rękach histopatologów. </a:t>
            </a:r>
          </a:p>
          <a:p>
            <a:endParaRPr lang="pl-PL" dirty="0"/>
          </a:p>
        </p:txBody>
      </p:sp>
      <p:pic>
        <p:nvPicPr>
          <p:cNvPr id="4"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7" name="Title 1"/>
          <p:cNvSpPr txBox="1">
            <a:spLocks/>
          </p:cNvSpPr>
          <p:nvPr/>
        </p:nvSpPr>
        <p:spPr>
          <a:xfrm>
            <a:off x="107504" y="-27384"/>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4000" b="1" dirty="0" smtClean="0"/>
              <a:t>Etap 20 Badanie histologiczne</a:t>
            </a:r>
            <a:endParaRPr lang="pl-PL" dirty="0"/>
          </a:p>
        </p:txBody>
      </p:sp>
    </p:spTree>
    <p:extLst>
      <p:ext uri="{BB962C8B-B14F-4D97-AF65-F5344CB8AC3E}">
        <p14:creationId xmlns:p14="http://schemas.microsoft.com/office/powerpoint/2010/main" val="406387382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7857" y="3585844"/>
            <a:ext cx="5544616" cy="3128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pl-PL" dirty="0"/>
          </a:p>
        </p:txBody>
      </p:sp>
      <p:sp>
        <p:nvSpPr>
          <p:cNvPr id="6" name="Title 1"/>
          <p:cNvSpPr txBox="1">
            <a:spLocks/>
          </p:cNvSpPr>
          <p:nvPr/>
        </p:nvSpPr>
        <p:spPr>
          <a:xfrm>
            <a:off x="395536" y="3222104"/>
            <a:ext cx="8568952"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4000" smtClean="0"/>
              <a:t>	</a:t>
            </a:r>
            <a:br>
              <a:rPr lang="pl-PL" sz="4000" smtClean="0"/>
            </a:br>
            <a:r>
              <a:rPr lang="pl-PL" sz="4000" smtClean="0"/>
              <a:t>	</a:t>
            </a:r>
            <a:endParaRPr lang="pl-PL" dirty="0"/>
          </a:p>
        </p:txBody>
      </p:sp>
      <p:sp>
        <p:nvSpPr>
          <p:cNvPr id="7" name="Title 1"/>
          <p:cNvSpPr txBox="1">
            <a:spLocks/>
          </p:cNvSpPr>
          <p:nvPr/>
        </p:nvSpPr>
        <p:spPr>
          <a:xfrm>
            <a:off x="35496" y="-315416"/>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3600" b="1" dirty="0" smtClean="0"/>
              <a:t>Etap 20 Badanie histologiczne</a:t>
            </a:r>
            <a:endParaRPr lang="pl-PL" sz="4000" dirty="0"/>
          </a:p>
        </p:txBody>
      </p:sp>
      <p:pic>
        <p:nvPicPr>
          <p:cNvPr id="8"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
        <p:nvSpPr>
          <p:cNvPr id="9" name="Content Placeholder 2"/>
          <p:cNvSpPr txBox="1">
            <a:spLocks/>
          </p:cNvSpPr>
          <p:nvPr/>
        </p:nvSpPr>
        <p:spPr>
          <a:xfrm>
            <a:off x="35496" y="847253"/>
            <a:ext cx="496855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pl-PL" sz="2800" dirty="0" smtClean="0"/>
              <a:t>Analiza skanu preparatu ułatwia lokalizację nacieków nowotworu i umożliwia zdalne przesłanie obrazu histologicznego do wtórnej oceny. </a:t>
            </a:r>
          </a:p>
          <a:p>
            <a:pPr marL="0" indent="0">
              <a:buFont typeface="Arial" panose="020B0604020202020204" pitchFamily="34" charset="0"/>
              <a:buNone/>
            </a:pPr>
            <a:r>
              <a:rPr lang="pl-PL" sz="2800" dirty="0" smtClean="0"/>
              <a:t>(Tu – system Microvisioneer i aparat Omnividi)</a:t>
            </a:r>
            <a:endParaRPr lang="pl-PL" sz="2800" dirty="0"/>
          </a:p>
        </p:txBody>
      </p:sp>
      <p:sp>
        <p:nvSpPr>
          <p:cNvPr id="11" name="TextBox 10"/>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827584"/>
            <a:ext cx="3653835" cy="2740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365851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08920"/>
            <a:ext cx="8892480" cy="1143000"/>
          </a:xfrm>
        </p:spPr>
        <p:txBody>
          <a:bodyPr>
            <a:noAutofit/>
          </a:bodyPr>
          <a:lstStyle/>
          <a:p>
            <a:pPr algn="l"/>
            <a:r>
              <a:rPr lang="pl-PL" sz="3600" b="1" kern="1200" dirty="0" smtClean="0">
                <a:solidFill>
                  <a:schemeClr val="tx1"/>
                </a:solidFill>
                <a:effectLst/>
                <a:latin typeface="+mj-lt"/>
                <a:ea typeface="+mj-ea"/>
                <a:cs typeface="+mj-cs"/>
              </a:rPr>
              <a:t/>
            </a:r>
            <a:br>
              <a:rPr lang="pl-PL" sz="3600" b="1" kern="1200" dirty="0" smtClean="0">
                <a:solidFill>
                  <a:schemeClr val="tx1"/>
                </a:solidFill>
                <a:effectLst/>
                <a:latin typeface="+mj-lt"/>
                <a:ea typeface="+mj-ea"/>
                <a:cs typeface="+mj-cs"/>
              </a:rPr>
            </a:br>
            <a:r>
              <a:rPr lang="pl-PL" sz="3600" b="1" dirty="0"/>
              <a:t/>
            </a:r>
            <a:br>
              <a:rPr lang="pl-PL" sz="3600" b="1" dirty="0"/>
            </a:br>
            <a:r>
              <a:rPr lang="pl-PL" sz="3600" b="1" kern="1200" dirty="0" smtClean="0">
                <a:solidFill>
                  <a:schemeClr val="tx1"/>
                </a:solidFill>
                <a:effectLst/>
                <a:latin typeface="+mj-lt"/>
                <a:ea typeface="+mj-ea"/>
                <a:cs typeface="+mj-cs"/>
              </a:rPr>
              <a:t>Etap 21 Rekonstrukcja ubytku </a:t>
            </a:r>
            <a:endParaRPr lang="pl-PL" sz="3600" kern="1200" dirty="0" smtClean="0">
              <a:solidFill>
                <a:schemeClr val="tx1"/>
              </a:solidFill>
              <a:effectLst/>
              <a:latin typeface="+mj-lt"/>
              <a:ea typeface="+mj-ea"/>
              <a:cs typeface="+mj-cs"/>
            </a:endParaRPr>
          </a:p>
          <a:p>
            <a:pPr algn="l"/>
            <a:r>
              <a:rPr lang="pl-PL" sz="3600" kern="1200" dirty="0" smtClean="0">
                <a:solidFill>
                  <a:schemeClr val="tx1"/>
                </a:solidFill>
                <a:effectLst/>
                <a:latin typeface="+mj-lt"/>
                <a:ea typeface="+mj-ea"/>
                <a:cs typeface="+mj-cs"/>
              </a:rPr>
              <a:t>	</a:t>
            </a:r>
            <a:br>
              <a:rPr lang="pl-PL" sz="3600" kern="1200" dirty="0" smtClean="0">
                <a:solidFill>
                  <a:schemeClr val="tx1"/>
                </a:solidFill>
                <a:effectLst/>
                <a:latin typeface="+mj-lt"/>
                <a:ea typeface="+mj-ea"/>
                <a:cs typeface="+mj-cs"/>
              </a:rPr>
            </a:br>
            <a:r>
              <a:rPr lang="pl-PL" sz="3600" dirty="0"/>
              <a:t>	</a:t>
            </a:r>
            <a:r>
              <a:rPr lang="pl-PL" sz="3600" dirty="0" smtClean="0"/>
              <a:t>Stwierdzenie nacieku nowotworu zmusza do powtórzenia etapów 8-20 w obrębie nacieczonej części marginesu.</a:t>
            </a:r>
            <a:br>
              <a:rPr lang="pl-PL" sz="3600" dirty="0" smtClean="0"/>
            </a:br>
            <a:r>
              <a:rPr lang="pl-PL" sz="3600" dirty="0" smtClean="0"/>
              <a:t/>
            </a:r>
            <a:br>
              <a:rPr lang="pl-PL" sz="3600" dirty="0" smtClean="0"/>
            </a:br>
            <a:r>
              <a:rPr lang="pl-PL" sz="3600" dirty="0"/>
              <a:t>	</a:t>
            </a:r>
            <a:r>
              <a:rPr lang="pl-PL" sz="3600" dirty="0" smtClean="0"/>
              <a:t>P</a:t>
            </a:r>
            <a:r>
              <a:rPr lang="pl-PL" sz="3600" kern="1200" dirty="0" smtClean="0">
                <a:solidFill>
                  <a:schemeClr val="tx1"/>
                </a:solidFill>
                <a:effectLst/>
                <a:latin typeface="+mj-lt"/>
                <a:ea typeface="+mj-ea"/>
                <a:cs typeface="+mj-cs"/>
              </a:rPr>
              <a:t>otwierdzenie braku nacieków nowotworu w ostatnim marginesie wycięcia kwalifikuje do rekonstrukcji chirurgicznej.</a:t>
            </a:r>
            <a:br>
              <a:rPr lang="pl-PL" sz="3600" kern="1200" dirty="0" smtClean="0">
                <a:solidFill>
                  <a:schemeClr val="tx1"/>
                </a:solidFill>
                <a:effectLst/>
                <a:latin typeface="+mj-lt"/>
                <a:ea typeface="+mj-ea"/>
                <a:cs typeface="+mj-cs"/>
              </a:rPr>
            </a:br>
            <a:r>
              <a:rPr lang="pl-PL" sz="3600" dirty="0"/>
              <a:t>	</a:t>
            </a:r>
            <a:r>
              <a:rPr lang="pl-PL" sz="3600" kern="1200" dirty="0" smtClean="0">
                <a:solidFill>
                  <a:schemeClr val="tx1"/>
                </a:solidFill>
                <a:effectLst/>
                <a:latin typeface="+mj-lt"/>
                <a:ea typeface="+mj-ea"/>
                <a:cs typeface="+mj-cs"/>
              </a:rPr>
              <a:t> </a:t>
            </a:r>
          </a:p>
          <a:p>
            <a:pPr algn="l"/>
            <a:r>
              <a:rPr lang="pl-PL" sz="3600" kern="1200" dirty="0" smtClean="0">
                <a:solidFill>
                  <a:schemeClr val="tx1"/>
                </a:solidFill>
                <a:effectLst/>
                <a:latin typeface="+mj-lt"/>
                <a:ea typeface="+mj-ea"/>
                <a:cs typeface="+mj-cs"/>
              </a:rPr>
              <a:t> </a:t>
            </a:r>
          </a:p>
          <a:p>
            <a:endParaRPr lang="pl-PL" sz="36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356536830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557808"/>
            <a:ext cx="8229600" cy="1143000"/>
          </a:xfrm>
        </p:spPr>
        <p:txBody>
          <a:bodyPr>
            <a:normAutofit fontScale="90000"/>
          </a:bodyPr>
          <a:lstStyle/>
          <a:p>
            <a:pPr algn="l" eaLnBrk="1" hangingPunct="1"/>
            <a:r>
              <a:rPr lang="pl-PL" altLang="pl-PL" sz="4000" dirty="0" smtClean="0"/>
              <a:t/>
            </a:r>
            <a:br>
              <a:rPr lang="pl-PL" altLang="pl-PL" sz="4000" dirty="0" smtClean="0"/>
            </a:br>
            <a:r>
              <a:rPr lang="pl-PL" altLang="pl-PL" sz="4000" dirty="0" smtClean="0"/>
              <a:t/>
            </a:r>
            <a:br>
              <a:rPr lang="pl-PL" altLang="pl-PL" sz="4000" dirty="0" smtClean="0"/>
            </a:br>
            <a:r>
              <a:rPr lang="pl-PL" altLang="pl-PL" sz="4000" dirty="0" smtClean="0"/>
              <a:t/>
            </a:r>
            <a:br>
              <a:rPr lang="pl-PL" altLang="pl-PL" sz="4000" dirty="0" smtClean="0"/>
            </a:br>
            <a:r>
              <a:rPr lang="pl-PL" altLang="pl-PL" sz="4000" dirty="0" smtClean="0"/>
              <a:t/>
            </a:r>
            <a:br>
              <a:rPr lang="pl-PL" altLang="pl-PL" sz="4000" dirty="0" smtClean="0"/>
            </a:br>
            <a:r>
              <a:rPr lang="pl-PL" altLang="pl-PL" sz="4000" dirty="0" smtClean="0"/>
              <a:t/>
            </a:r>
            <a:br>
              <a:rPr lang="pl-PL" altLang="pl-PL" sz="4000" dirty="0" smtClean="0"/>
            </a:br>
            <a:r>
              <a:rPr lang="pl-PL" altLang="pl-PL" sz="4000" dirty="0" smtClean="0"/>
              <a:t/>
            </a:r>
            <a:br>
              <a:rPr lang="pl-PL" altLang="pl-PL" sz="4000" dirty="0" smtClean="0"/>
            </a:br>
            <a:r>
              <a:rPr lang="pl-PL" altLang="pl-PL" sz="4000" dirty="0" smtClean="0"/>
              <a:t/>
            </a:r>
            <a:br>
              <a:rPr lang="pl-PL" altLang="pl-PL" sz="4000" dirty="0" smtClean="0"/>
            </a:br>
            <a:r>
              <a:rPr lang="pl-PL" altLang="pl-PL" sz="4000" dirty="0" smtClean="0"/>
              <a:t/>
            </a:r>
            <a:br>
              <a:rPr lang="pl-PL" altLang="pl-PL" sz="4000" dirty="0" smtClean="0"/>
            </a:br>
            <a:r>
              <a:rPr lang="pl-PL" altLang="pl-PL" sz="4000" dirty="0" smtClean="0"/>
              <a:t/>
            </a:r>
            <a:br>
              <a:rPr lang="pl-PL" altLang="pl-PL" sz="4000" dirty="0" smtClean="0"/>
            </a:br>
            <a:r>
              <a:rPr lang="pl-PL" altLang="pl-PL" sz="4000" u="sng" dirty="0" smtClean="0"/>
              <a:t>Sposoby rekonstrukcji ubytków (drabina rekonstrukcyjna).</a:t>
            </a:r>
            <a:br>
              <a:rPr lang="pl-PL" altLang="pl-PL" sz="4000" u="sng" dirty="0" smtClean="0"/>
            </a:br>
            <a:r>
              <a:rPr lang="pl-PL" altLang="pl-PL" sz="4000" u="sng" dirty="0" smtClean="0"/>
              <a:t/>
            </a:r>
            <a:br>
              <a:rPr lang="pl-PL" altLang="pl-PL" sz="4000" u="sng" dirty="0" smtClean="0"/>
            </a:br>
            <a:r>
              <a:rPr lang="pl-PL" altLang="pl-PL" sz="4000" dirty="0" smtClean="0"/>
              <a:t>- </a:t>
            </a:r>
            <a:r>
              <a:rPr lang="pl-PL" altLang="pl-PL" sz="3600" dirty="0" smtClean="0"/>
              <a:t>Samowygojenie (per secundam intentionem)</a:t>
            </a:r>
            <a:r>
              <a:rPr lang="pl-PL" altLang="pl-PL" sz="3600" dirty="0" smtClean="0">
                <a:solidFill>
                  <a:srgbClr val="FF3300"/>
                </a:solidFill>
              </a:rPr>
              <a:t/>
            </a:r>
            <a:br>
              <a:rPr lang="pl-PL" altLang="pl-PL" sz="3600" dirty="0" smtClean="0">
                <a:solidFill>
                  <a:srgbClr val="FF3300"/>
                </a:solidFill>
              </a:rPr>
            </a:br>
            <a:r>
              <a:rPr lang="pl-PL" altLang="pl-PL" sz="3600" dirty="0" smtClean="0"/>
              <a:t>-Zeszycie proste lub warstwowe</a:t>
            </a:r>
            <a:br>
              <a:rPr lang="pl-PL" altLang="pl-PL" sz="3600" dirty="0" smtClean="0"/>
            </a:br>
            <a:r>
              <a:rPr lang="pl-PL" altLang="pl-PL" sz="3600" dirty="0" smtClean="0"/>
              <a:t>-Przeszczepy skóry (pełnej – niepełnej grubości) </a:t>
            </a:r>
            <a:br>
              <a:rPr lang="pl-PL" altLang="pl-PL" sz="3600" dirty="0" smtClean="0"/>
            </a:br>
            <a:r>
              <a:rPr lang="pl-PL" altLang="pl-PL" sz="3600" dirty="0" smtClean="0"/>
              <a:t>-Przeszczepy złożone</a:t>
            </a:r>
            <a:br>
              <a:rPr lang="pl-PL" altLang="pl-PL" sz="3600" dirty="0" smtClean="0"/>
            </a:br>
            <a:r>
              <a:rPr lang="pl-PL" altLang="pl-PL" sz="3600" dirty="0" smtClean="0"/>
              <a:t>-Płaty lokalne</a:t>
            </a:r>
            <a:br>
              <a:rPr lang="pl-PL" altLang="pl-PL" sz="3600" dirty="0" smtClean="0"/>
            </a:br>
            <a:r>
              <a:rPr lang="pl-PL" altLang="pl-PL" sz="3600" dirty="0" smtClean="0"/>
              <a:t>-Płaty odległe -dystalne</a:t>
            </a:r>
            <a:br>
              <a:rPr lang="pl-PL" altLang="pl-PL" sz="3600" dirty="0" smtClean="0"/>
            </a:br>
            <a:r>
              <a:rPr lang="pl-PL" altLang="pl-PL" sz="3600" dirty="0" smtClean="0"/>
              <a:t>-Płaty wolne</a:t>
            </a:r>
            <a:br>
              <a:rPr lang="pl-PL" altLang="pl-PL" sz="3600" dirty="0" smtClean="0"/>
            </a:br>
            <a:endParaRPr lang="pl-PL" altLang="pl-PL" sz="3600" dirty="0" smtClean="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332148545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sz="quarter"/>
          </p:nvPr>
        </p:nvSpPr>
        <p:spPr>
          <a:xfrm>
            <a:off x="287262" y="-315913"/>
            <a:ext cx="9685338" cy="2205038"/>
          </a:xfrm>
        </p:spPr>
        <p:txBody>
          <a:bodyPr>
            <a:normAutofit/>
          </a:bodyPr>
          <a:lstStyle/>
          <a:p>
            <a:pPr algn="l" eaLnBrk="1" hangingPunct="1"/>
            <a:r>
              <a:rPr lang="pl-PL" altLang="pl-PL" sz="3600" dirty="0" smtClean="0"/>
              <a:t>Techniki zamknięcia ubytku: </a:t>
            </a:r>
            <a:br>
              <a:rPr lang="pl-PL" altLang="pl-PL" sz="3600" dirty="0" smtClean="0"/>
            </a:br>
            <a:r>
              <a:rPr lang="pl-PL" altLang="pl-PL" sz="3600" dirty="0" smtClean="0"/>
              <a:t>Samowygojenie</a:t>
            </a:r>
          </a:p>
        </p:txBody>
      </p:sp>
      <p:sp>
        <p:nvSpPr>
          <p:cNvPr id="50179" name="Rectangle 3"/>
          <p:cNvSpPr>
            <a:spLocks noGrp="1" noChangeArrowheads="1"/>
          </p:cNvSpPr>
          <p:nvPr>
            <p:ph sz="quarter" idx="1"/>
          </p:nvPr>
        </p:nvSpPr>
        <p:spPr/>
        <p:txBody>
          <a:bodyPr/>
          <a:lstStyle/>
          <a:p>
            <a:pPr eaLnBrk="1" hangingPunct="1"/>
            <a:endParaRPr lang="pl-PL" altLang="pl-PL" sz="2400" smtClean="0"/>
          </a:p>
        </p:txBody>
      </p:sp>
      <p:sp>
        <p:nvSpPr>
          <p:cNvPr id="50180" name="Rectangle 4"/>
          <p:cNvSpPr>
            <a:spLocks noGrp="1" noChangeArrowheads="1"/>
          </p:cNvSpPr>
          <p:nvPr>
            <p:ph sz="quarter" idx="4"/>
          </p:nvPr>
        </p:nvSpPr>
        <p:spPr>
          <a:xfrm>
            <a:off x="4648200" y="3922713"/>
            <a:ext cx="4038600" cy="2173287"/>
          </a:xfrm>
        </p:spPr>
        <p:txBody>
          <a:bodyPr/>
          <a:lstStyle/>
          <a:p>
            <a:pPr eaLnBrk="1" hangingPunct="1"/>
            <a:endParaRPr lang="pl-PL" altLang="pl-PL" sz="2400" smtClean="0"/>
          </a:p>
        </p:txBody>
      </p:sp>
      <p:sp>
        <p:nvSpPr>
          <p:cNvPr id="50181" name="Rectangle 5"/>
          <p:cNvSpPr>
            <a:spLocks noGrp="1" noChangeArrowheads="1"/>
          </p:cNvSpPr>
          <p:nvPr>
            <p:ph sz="quarter" idx="3"/>
          </p:nvPr>
        </p:nvSpPr>
        <p:spPr>
          <a:xfrm>
            <a:off x="457200" y="3922713"/>
            <a:ext cx="4038600" cy="2173287"/>
          </a:xfrm>
        </p:spPr>
        <p:txBody>
          <a:bodyPr/>
          <a:lstStyle/>
          <a:p>
            <a:pPr eaLnBrk="1" hangingPunct="1"/>
            <a:endParaRPr lang="pl-PL" altLang="pl-PL" sz="2400" smtClean="0"/>
          </a:p>
        </p:txBody>
      </p:sp>
      <p:pic>
        <p:nvPicPr>
          <p:cNvPr id="50182" name="Picture 6" descr="DSCN559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9350" y="1747838"/>
            <a:ext cx="291465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7" descr="DSCN57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4275" y="4194175"/>
            <a:ext cx="2916238"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8" descr="DSCN568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50" y="4194175"/>
            <a:ext cx="2916238"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9" descr="DSCN748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950" y="1773238"/>
            <a:ext cx="291465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10" descr="DSCN56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0238" y="1773238"/>
            <a:ext cx="291465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Picture 11" descr="DSCN627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3575" y="4122738"/>
            <a:ext cx="291465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 descr="C:\Documents and Settings\Ewa\Pulpit\logo centrum medyczne Bieniek.jpg"/>
          <p:cNvPicPr/>
          <p:nvPr/>
        </p:nvPicPr>
        <p:blipFill>
          <a:blip r:embed="rId8"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7217365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79710" y="476672"/>
            <a:ext cx="8640762" cy="1228725"/>
          </a:xfrm>
          <a:prstGeom prst="rect">
            <a:avLst/>
          </a:prstGeom>
        </p:spPr>
        <p:txBody>
          <a:bodyPr/>
          <a:lstStyle/>
          <a:p>
            <a:pPr>
              <a:defRPr/>
            </a:pPr>
            <a:r>
              <a:rPr lang="pl-PL" sz="2800" dirty="0">
                <a:latin typeface="+mj-lt"/>
                <a:ea typeface="+mj-ea"/>
                <a:cs typeface="+mj-cs"/>
              </a:rPr>
              <a:t>	</a:t>
            </a:r>
            <a:r>
              <a:rPr lang="pl-PL" altLang="pl-PL" sz="2400" dirty="0"/>
              <a:t>„Wycięcie klasyczne” - (WK) - z </a:t>
            </a:r>
            <a:r>
              <a:rPr lang="pl-PL" altLang="pl-PL" sz="2400" dirty="0" smtClean="0"/>
              <a:t>marginesem </a:t>
            </a:r>
            <a:r>
              <a:rPr lang="pl-PL" altLang="pl-PL" sz="2400" dirty="0"/>
              <a:t>określonym przedoperacyjnie (predetermined margins of excision) i z badaniem histologicznym w technice skrawków parafinowych  jest </a:t>
            </a:r>
            <a:r>
              <a:rPr lang="pl-PL" altLang="pl-PL" sz="2400" dirty="0" smtClean="0"/>
              <a:t>jednak podstawową </a:t>
            </a:r>
            <a:r>
              <a:rPr lang="pl-PL" altLang="pl-PL" sz="2400" dirty="0"/>
              <a:t>metodą leczenia raków skóry</a:t>
            </a:r>
            <a:r>
              <a:rPr lang="pl-PL" altLang="pl-PL" sz="2400" dirty="0" smtClean="0"/>
              <a:t>). </a:t>
            </a:r>
          </a:p>
          <a:p>
            <a:pPr>
              <a:defRPr/>
            </a:pPr>
            <a:r>
              <a:rPr lang="pl-PL" altLang="pl-PL" sz="2400" dirty="0"/>
              <a:t>	</a:t>
            </a:r>
            <a:r>
              <a:rPr lang="pl-PL" altLang="pl-PL" sz="2400" dirty="0" smtClean="0"/>
              <a:t>W</a:t>
            </a:r>
            <a:r>
              <a:rPr lang="pl-PL" sz="2400" dirty="0" smtClean="0">
                <a:latin typeface="+mj-lt"/>
                <a:ea typeface="+mj-ea"/>
                <a:cs typeface="+mj-cs"/>
              </a:rPr>
              <a:t> </a:t>
            </a:r>
            <a:r>
              <a:rPr lang="pl-PL" sz="2400" dirty="0">
                <a:latin typeface="+mj-lt"/>
                <a:ea typeface="+mj-ea"/>
                <a:cs typeface="+mj-cs"/>
              </a:rPr>
              <a:t>większości </a:t>
            </a:r>
            <a:r>
              <a:rPr lang="pl-PL" sz="2400" dirty="0" smtClean="0">
                <a:latin typeface="+mj-lt"/>
                <a:ea typeface="+mj-ea"/>
                <a:cs typeface="+mj-cs"/>
              </a:rPr>
              <a:t>BCC jest to postępowanie skuteczne </a:t>
            </a:r>
            <a:r>
              <a:rPr lang="pl-PL" sz="2400" dirty="0">
                <a:latin typeface="+mj-lt"/>
                <a:ea typeface="+mj-ea"/>
                <a:cs typeface="+mj-cs"/>
              </a:rPr>
              <a:t>i prowadzi do dobrych wyników </a:t>
            </a:r>
            <a:r>
              <a:rPr lang="pl-PL" sz="2400" dirty="0" smtClean="0">
                <a:latin typeface="+mj-lt"/>
                <a:ea typeface="+mj-ea"/>
                <a:cs typeface="+mj-cs"/>
              </a:rPr>
              <a:t>estetycznych i/lub</a:t>
            </a:r>
            <a:r>
              <a:rPr lang="pl-PL" sz="2400" dirty="0" smtClean="0">
                <a:solidFill>
                  <a:srgbClr val="FF0000"/>
                </a:solidFill>
                <a:latin typeface="+mj-lt"/>
                <a:ea typeface="+mj-ea"/>
                <a:cs typeface="+mj-cs"/>
              </a:rPr>
              <a:t> </a:t>
            </a:r>
            <a:r>
              <a:rPr lang="pl-PL" sz="2400" dirty="0">
                <a:latin typeface="+mj-lt"/>
                <a:ea typeface="+mj-ea"/>
                <a:cs typeface="+mj-cs"/>
              </a:rPr>
              <a:t>funkcjonalnych.</a:t>
            </a:r>
          </a:p>
          <a:p>
            <a:pPr>
              <a:defRPr/>
            </a:pPr>
            <a:endParaRPr lang="pl-PL" sz="2000" dirty="0">
              <a:latin typeface="+mj-lt"/>
              <a:ea typeface="+mj-ea"/>
              <a:cs typeface="+mj-cs"/>
            </a:endParaRP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688" y="2822575"/>
            <a:ext cx="3592512" cy="2693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5350" y="2822575"/>
            <a:ext cx="3592513" cy="2693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txBox="1">
            <a:spLocks noChangeArrowheads="1"/>
          </p:cNvSpPr>
          <p:nvPr/>
        </p:nvSpPr>
        <p:spPr>
          <a:xfrm>
            <a:off x="395288" y="4648200"/>
            <a:ext cx="8640762" cy="1228725"/>
          </a:xfrm>
          <a:prstGeom prst="rect">
            <a:avLst/>
          </a:prstGeom>
        </p:spPr>
        <p:txBody>
          <a:bodyPr/>
          <a:lstStyle/>
          <a:p>
            <a:pPr>
              <a:defRPr/>
            </a:pPr>
            <a:endParaRPr lang="pl-PL" sz="2200" dirty="0">
              <a:latin typeface="+mj-lt"/>
              <a:ea typeface="+mj-ea"/>
              <a:cs typeface="+mj-cs"/>
            </a:endParaRPr>
          </a:p>
          <a:p>
            <a:pPr>
              <a:defRPr/>
            </a:pPr>
            <a:endParaRPr lang="pl-PL" sz="2200" dirty="0">
              <a:latin typeface="+mj-lt"/>
              <a:ea typeface="+mj-ea"/>
              <a:cs typeface="+mj-cs"/>
            </a:endParaRPr>
          </a:p>
          <a:p>
            <a:pPr>
              <a:defRPr/>
            </a:pPr>
            <a:endParaRPr lang="pl-PL" sz="2400" dirty="0">
              <a:latin typeface="+mj-lt"/>
              <a:ea typeface="+mj-ea"/>
              <a:cs typeface="+mj-cs"/>
            </a:endParaRPr>
          </a:p>
          <a:p>
            <a:pPr>
              <a:defRPr/>
            </a:pPr>
            <a:r>
              <a:rPr lang="pl-PL" sz="2200" dirty="0">
                <a:latin typeface="+mj-lt"/>
                <a:ea typeface="+mj-ea"/>
                <a:cs typeface="+mj-cs"/>
              </a:rPr>
              <a:t>	</a:t>
            </a:r>
          </a:p>
        </p:txBody>
      </p:sp>
      <p:sp>
        <p:nvSpPr>
          <p:cNvPr id="8198" name="pole tekstowe 2"/>
          <p:cNvSpPr txBox="1">
            <a:spLocks noChangeArrowheads="1"/>
          </p:cNvSpPr>
          <p:nvPr/>
        </p:nvSpPr>
        <p:spPr bwMode="auto">
          <a:xfrm>
            <a:off x="179388" y="-26988"/>
            <a:ext cx="30972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400"/>
              <a:t>Wprowadzenie</a:t>
            </a:r>
          </a:p>
        </p:txBody>
      </p:sp>
      <p:sp>
        <p:nvSpPr>
          <p:cNvPr id="8199" name="pole tekstowe 1"/>
          <p:cNvSpPr txBox="1">
            <a:spLocks noChangeArrowheads="1"/>
          </p:cNvSpPr>
          <p:nvPr/>
        </p:nvSpPr>
        <p:spPr bwMode="auto">
          <a:xfrm>
            <a:off x="1763713" y="5713413"/>
            <a:ext cx="6337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800" b="1"/>
              <a:t>BCC solidum - margines wycięcia 4 mm</a:t>
            </a:r>
          </a:p>
        </p:txBody>
      </p:sp>
      <p:pic>
        <p:nvPicPr>
          <p:cNvPr id="8" name="Obraz 1" descr="C:\Documents and Settings\Ewa\Pulpit\logo centrum medyczne Bieniek.jpg"/>
          <p:cNvPicPr/>
          <p:nvPr/>
        </p:nvPicPr>
        <p:blipFill>
          <a:blip r:embed="rId4" cstate="print"/>
          <a:srcRect/>
          <a:stretch>
            <a:fillRect/>
          </a:stretch>
        </p:blipFill>
        <p:spPr bwMode="auto">
          <a:xfrm>
            <a:off x="6753051" y="188640"/>
            <a:ext cx="2211437" cy="432048"/>
          </a:xfrm>
          <a:prstGeom prst="rect">
            <a:avLst/>
          </a:prstGeom>
          <a:noFill/>
          <a:ln w="9525">
            <a:noFill/>
            <a:miter lim="800000"/>
            <a:headEnd/>
            <a:tailEnd/>
          </a:ln>
        </p:spPr>
      </p:pic>
      <p:sp>
        <p:nvSpPr>
          <p:cNvPr id="9" name="TextBox 8"/>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45073379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ormAutofit fontScale="90000"/>
          </a:bodyPr>
          <a:lstStyle/>
          <a:p>
            <a:pPr eaLnBrk="1" hangingPunct="1"/>
            <a:r>
              <a:rPr lang="pl-PL" altLang="pl-PL" sz="4000" dirty="0" smtClean="0"/>
              <a:t>Zeszycie proste</a:t>
            </a:r>
            <a:r>
              <a:rPr lang="pl-PL" altLang="pl-PL" sz="4000" dirty="0" smtClean="0">
                <a:solidFill>
                  <a:srgbClr val="FF0000"/>
                </a:solidFill>
              </a:rPr>
              <a:t>.</a:t>
            </a:r>
            <a:br>
              <a:rPr lang="pl-PL" altLang="pl-PL" sz="4000" dirty="0" smtClean="0">
                <a:solidFill>
                  <a:srgbClr val="FF0000"/>
                </a:solidFill>
              </a:rPr>
            </a:br>
            <a:endParaRPr lang="pl-PL" altLang="pl-PL" sz="4000" dirty="0" smtClean="0">
              <a:solidFill>
                <a:srgbClr val="FF0000"/>
              </a:solidFill>
            </a:endParaRPr>
          </a:p>
        </p:txBody>
      </p:sp>
      <p:pic>
        <p:nvPicPr>
          <p:cNvPr id="55299" name="Picture 3" descr="DSCN779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457200" y="2333625"/>
            <a:ext cx="4038600" cy="3028950"/>
          </a:xfrm>
          <a:noFill/>
        </p:spPr>
      </p:pic>
      <p:pic>
        <p:nvPicPr>
          <p:cNvPr id="55300" name="Picture 4" descr="DSCN7794"/>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333625"/>
            <a:ext cx="4038600" cy="3028950"/>
          </a:xfrm>
          <a:noFill/>
        </p:spPr>
      </p:pic>
      <p:pic>
        <p:nvPicPr>
          <p:cNvPr id="5" name="Obraz 1" descr="C:\Documents and Settings\Ewa\Pulpit\logo centrum medyczne Bieniek.jpg"/>
          <p:cNvPicPr/>
          <p:nvPr/>
        </p:nvPicPr>
        <p:blipFill>
          <a:blip r:embed="rId4"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37293479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sz="quarter"/>
          </p:nvPr>
        </p:nvSpPr>
        <p:spPr/>
        <p:txBody>
          <a:bodyPr/>
          <a:lstStyle/>
          <a:p>
            <a:pPr algn="l" eaLnBrk="1" hangingPunct="1"/>
            <a:r>
              <a:rPr lang="pl-PL" altLang="pl-PL" sz="3200" dirty="0" smtClean="0"/>
              <a:t>Techniki zamknięcia ubytku:</a:t>
            </a:r>
            <a:br>
              <a:rPr lang="pl-PL" altLang="pl-PL" sz="3200" dirty="0" smtClean="0"/>
            </a:br>
            <a:r>
              <a:rPr lang="pl-PL" altLang="pl-PL" sz="3200" dirty="0" smtClean="0"/>
              <a:t>Zeszycie warstwowe ubytku pełnościennego</a:t>
            </a:r>
          </a:p>
        </p:txBody>
      </p:sp>
      <p:sp>
        <p:nvSpPr>
          <p:cNvPr id="271363" name="Rectangle 3"/>
          <p:cNvSpPr>
            <a:spLocks noGrp="1" noChangeAspect="1" noChangeArrowheads="1"/>
          </p:cNvSpPr>
          <p:nvPr isPhoto="1">
            <p:ph sz="quarter" idx="1"/>
          </p:nvPr>
        </p:nvSpPr>
        <p:spPr>
          <a:xfrm>
            <a:off x="755650" y="1746250"/>
            <a:ext cx="3384550" cy="2171700"/>
          </a:xfrm>
          <a:blipFill dpi="0" rotWithShape="1">
            <a:blip r:embed="rId2" cstate="print"/>
            <a:srcRect/>
            <a:stretch>
              <a:fillRect b="-16776"/>
            </a:stretch>
          </a:blipFill>
          <a:ln>
            <a:solidFill>
              <a:schemeClr val="tx1"/>
            </a:solidFill>
            <a:miter lim="800000"/>
            <a:headEnd/>
            <a:tailEnd/>
          </a:ln>
        </p:spPr>
        <p:txBody>
          <a:bodyPr/>
          <a:lstStyle/>
          <a:p>
            <a:pPr eaLnBrk="1" hangingPunct="1">
              <a:buFont typeface="Arial" charset="0"/>
              <a:buChar char="•"/>
              <a:defRPr/>
            </a:pPr>
            <a:endParaRPr lang="pl-PL" sz="2400" smtClean="0"/>
          </a:p>
        </p:txBody>
      </p:sp>
      <p:sp>
        <p:nvSpPr>
          <p:cNvPr id="271364" name="Rectangle 4"/>
          <p:cNvSpPr>
            <a:spLocks noGrp="1" noChangeAspect="1" noChangeArrowheads="1"/>
          </p:cNvSpPr>
          <p:nvPr isPhoto="1">
            <p:ph sz="quarter" idx="2"/>
          </p:nvPr>
        </p:nvSpPr>
        <p:spPr>
          <a:xfrm>
            <a:off x="5076825" y="1746250"/>
            <a:ext cx="3167063" cy="2171700"/>
          </a:xfrm>
          <a:blipFill dpi="0" rotWithShape="1">
            <a:blip r:embed="rId3" cstate="print"/>
            <a:srcRect/>
            <a:stretch>
              <a:fillRect b="-9375"/>
            </a:stretch>
          </a:blipFill>
          <a:ln>
            <a:solidFill>
              <a:schemeClr val="tx1"/>
            </a:solidFill>
            <a:miter lim="800000"/>
            <a:headEnd/>
            <a:tailEnd/>
          </a:ln>
        </p:spPr>
        <p:txBody>
          <a:bodyPr/>
          <a:lstStyle/>
          <a:p>
            <a:pPr eaLnBrk="1" hangingPunct="1">
              <a:buFont typeface="Arial" charset="0"/>
              <a:buChar char="•"/>
              <a:defRPr/>
            </a:pPr>
            <a:endParaRPr lang="pl-PL" sz="2400" smtClean="0"/>
          </a:p>
        </p:txBody>
      </p:sp>
      <p:sp>
        <p:nvSpPr>
          <p:cNvPr id="271365" name="Rectangle 5"/>
          <p:cNvSpPr>
            <a:spLocks noGrp="1" noChangeAspect="1" noChangeArrowheads="1"/>
          </p:cNvSpPr>
          <p:nvPr isPhoto="1">
            <p:ph sz="quarter" idx="4"/>
          </p:nvPr>
        </p:nvSpPr>
        <p:spPr>
          <a:xfrm>
            <a:off x="5148263" y="4221163"/>
            <a:ext cx="3095625" cy="2187575"/>
          </a:xfrm>
          <a:blipFill dpi="0" rotWithShape="1">
            <a:blip r:embed="rId4" cstate="print"/>
            <a:srcRect/>
            <a:stretch>
              <a:fillRect b="-6241"/>
            </a:stretch>
          </a:blipFill>
          <a:ln>
            <a:solidFill>
              <a:schemeClr val="tx1"/>
            </a:solidFill>
            <a:miter lim="800000"/>
            <a:headEnd/>
            <a:tailEnd/>
          </a:ln>
        </p:spPr>
        <p:txBody>
          <a:bodyPr/>
          <a:lstStyle/>
          <a:p>
            <a:pPr eaLnBrk="1" hangingPunct="1">
              <a:buFont typeface="Arial" charset="0"/>
              <a:buChar char="•"/>
              <a:defRPr/>
            </a:pPr>
            <a:endParaRPr lang="pl-PL" sz="2400" smtClean="0"/>
          </a:p>
        </p:txBody>
      </p:sp>
      <p:sp>
        <p:nvSpPr>
          <p:cNvPr id="271366" name="Rectangle 6"/>
          <p:cNvSpPr>
            <a:spLocks noGrp="1" noChangeAspect="1" noChangeArrowheads="1"/>
          </p:cNvSpPr>
          <p:nvPr isPhoto="1">
            <p:ph sz="quarter" idx="3"/>
          </p:nvPr>
        </p:nvSpPr>
        <p:spPr>
          <a:xfrm>
            <a:off x="755650" y="4194175"/>
            <a:ext cx="3384550" cy="2187575"/>
          </a:xfrm>
          <a:blipFill dpi="0" rotWithShape="1">
            <a:blip r:embed="rId5" cstate="print"/>
            <a:srcRect/>
            <a:stretch>
              <a:fillRect b="-15929"/>
            </a:stretch>
          </a:blipFill>
          <a:ln>
            <a:solidFill>
              <a:schemeClr val="tx1"/>
            </a:solidFill>
            <a:miter lim="800000"/>
            <a:headEnd/>
            <a:tailEnd/>
          </a:ln>
        </p:spPr>
        <p:txBody>
          <a:bodyPr/>
          <a:lstStyle/>
          <a:p>
            <a:pPr eaLnBrk="1" hangingPunct="1">
              <a:buFont typeface="Arial" charset="0"/>
              <a:buChar char="•"/>
              <a:defRPr/>
            </a:pPr>
            <a:endParaRPr lang="pl-PL" sz="2400" smtClean="0"/>
          </a:p>
        </p:txBody>
      </p:sp>
      <p:pic>
        <p:nvPicPr>
          <p:cNvPr id="7" name="Obraz 1" descr="C:\Documents and Settings\Ewa\Pulpit\logo centrum medyczne Bieniek.jpg"/>
          <p:cNvPicPr/>
          <p:nvPr/>
        </p:nvPicPr>
        <p:blipFill>
          <a:blip r:embed="rId6"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159093734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sz="quarter"/>
          </p:nvPr>
        </p:nvSpPr>
        <p:spPr>
          <a:xfrm>
            <a:off x="179512" y="344959"/>
            <a:ext cx="8229600" cy="1139825"/>
          </a:xfrm>
        </p:spPr>
        <p:txBody>
          <a:bodyPr>
            <a:normAutofit fontScale="90000"/>
          </a:bodyPr>
          <a:lstStyle/>
          <a:p>
            <a:pPr algn="l" eaLnBrk="1" hangingPunct="1"/>
            <a:r>
              <a:rPr lang="pl-PL" altLang="pl-PL" sz="3600" dirty="0" smtClean="0"/>
              <a:t>Przeszczepy skóry pełnej grubości</a:t>
            </a:r>
            <a:br>
              <a:rPr lang="pl-PL" altLang="pl-PL" sz="3600" dirty="0" smtClean="0"/>
            </a:br>
            <a:r>
              <a:rPr lang="pl-PL" altLang="pl-PL" sz="3600" dirty="0" smtClean="0"/>
              <a:t>Lepsza estetyka i funkcja, trudniejsze wgajanie, mała powierzchnia</a:t>
            </a:r>
          </a:p>
        </p:txBody>
      </p:sp>
      <p:pic>
        <p:nvPicPr>
          <p:cNvPr id="64515" name="Picture 3" descr="DSCN4153"/>
          <p:cNvPicPr>
            <a:picLocks noGrp="1" noChangeAspect="1" noChangeArrowheads="1"/>
          </p:cNvPicPr>
          <p:nvPr>
            <p:ph sz="quarter" idx="3"/>
          </p:nvPr>
        </p:nvPicPr>
        <p:blipFill>
          <a:blip r:embed="rId2" cstate="print">
            <a:extLst>
              <a:ext uri="{28A0092B-C50C-407E-A947-70E740481C1C}">
                <a14:useLocalDpi xmlns:a14="http://schemas.microsoft.com/office/drawing/2010/main" val="0"/>
              </a:ext>
            </a:extLst>
          </a:blip>
          <a:srcRect/>
          <a:stretch>
            <a:fillRect/>
          </a:stretch>
        </p:blipFill>
        <p:spPr>
          <a:xfrm>
            <a:off x="1225550" y="1746250"/>
            <a:ext cx="2914650" cy="2171700"/>
          </a:xfrm>
          <a:noFill/>
        </p:spPr>
      </p:pic>
      <p:pic>
        <p:nvPicPr>
          <p:cNvPr id="64516" name="Picture 4" descr="DSCN6992"/>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a:xfrm>
            <a:off x="4610100" y="1816100"/>
            <a:ext cx="2914650" cy="2173288"/>
          </a:xfrm>
          <a:noFill/>
        </p:spPr>
      </p:pic>
      <p:sp>
        <p:nvSpPr>
          <p:cNvPr id="278533" name="Rectangle 5"/>
          <p:cNvSpPr>
            <a:spLocks noGrp="1" noChangeAspect="1" noChangeArrowheads="1"/>
          </p:cNvSpPr>
          <p:nvPr isPhoto="1">
            <p:ph sz="quarter" idx="1"/>
          </p:nvPr>
        </p:nvSpPr>
        <p:spPr>
          <a:xfrm>
            <a:off x="1258888" y="4122738"/>
            <a:ext cx="2881312" cy="2185987"/>
          </a:xfrm>
          <a:blipFill dpi="0" rotWithShape="1">
            <a:blip r:embed="rId4" cstate="print"/>
            <a:srcRect/>
            <a:stretch>
              <a:fillRect r="-1047"/>
            </a:stretch>
          </a:blipFill>
          <a:ln>
            <a:solidFill>
              <a:schemeClr val="tx1"/>
            </a:solidFill>
            <a:miter lim="800000"/>
            <a:headEnd/>
            <a:tailEnd/>
          </a:ln>
        </p:spPr>
        <p:txBody>
          <a:bodyPr/>
          <a:lstStyle/>
          <a:p>
            <a:pPr eaLnBrk="1" hangingPunct="1">
              <a:buFont typeface="Arial" charset="0"/>
              <a:buChar char="•"/>
              <a:defRPr/>
            </a:pPr>
            <a:endParaRPr lang="pl-PL" sz="2400" smtClean="0"/>
          </a:p>
        </p:txBody>
      </p:sp>
      <p:sp>
        <p:nvSpPr>
          <p:cNvPr id="278534" name="Rectangle 6"/>
          <p:cNvSpPr>
            <a:spLocks noGrp="1" noChangeAspect="1" noChangeArrowheads="1"/>
          </p:cNvSpPr>
          <p:nvPr isPhoto="1">
            <p:ph sz="quarter" idx="2"/>
          </p:nvPr>
        </p:nvSpPr>
        <p:spPr>
          <a:xfrm>
            <a:off x="4643438" y="4149725"/>
            <a:ext cx="2951162" cy="2185988"/>
          </a:xfrm>
          <a:blipFill dpi="0" rotWithShape="1">
            <a:blip r:embed="rId5" cstate="print"/>
            <a:srcRect/>
            <a:stretch>
              <a:fillRect b="-1362"/>
            </a:stretch>
          </a:blipFill>
          <a:ln>
            <a:solidFill>
              <a:schemeClr val="tx1"/>
            </a:solidFill>
            <a:miter lim="800000"/>
            <a:headEnd/>
            <a:tailEnd/>
          </a:ln>
        </p:spPr>
        <p:txBody>
          <a:bodyPr/>
          <a:lstStyle/>
          <a:p>
            <a:pPr eaLnBrk="1" hangingPunct="1">
              <a:buFont typeface="Arial" charset="0"/>
              <a:buChar char="•"/>
              <a:defRPr/>
            </a:pPr>
            <a:endParaRPr lang="pl-PL" sz="2400" smtClean="0"/>
          </a:p>
        </p:txBody>
      </p:sp>
      <p:pic>
        <p:nvPicPr>
          <p:cNvPr id="7" name="Obraz 1" descr="C:\Documents and Settings\Ewa\Pulpit\logo centrum medyczne Bieniek.jpg"/>
          <p:cNvPicPr/>
          <p:nvPr/>
        </p:nvPicPr>
        <p:blipFill>
          <a:blip r:embed="rId6"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344622912"/>
      </p:ext>
    </p:extLst>
  </p:cSld>
  <p:clrMapOvr>
    <a:masterClrMapping/>
  </p:clrMapOvr>
  <p:transition advTm="6407"/>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sz="quarter"/>
          </p:nvPr>
        </p:nvSpPr>
        <p:spPr>
          <a:xfrm>
            <a:off x="457200" y="488975"/>
            <a:ext cx="8229600" cy="1139825"/>
          </a:xfrm>
        </p:spPr>
        <p:txBody>
          <a:bodyPr>
            <a:normAutofit fontScale="90000"/>
          </a:bodyPr>
          <a:lstStyle/>
          <a:p>
            <a:pPr algn="l" eaLnBrk="1" hangingPunct="1"/>
            <a:r>
              <a:rPr lang="pl-PL" altLang="pl-PL" sz="3200" dirty="0" smtClean="0"/>
              <a:t/>
            </a:r>
            <a:br>
              <a:rPr lang="pl-PL" altLang="pl-PL" sz="3200" dirty="0" smtClean="0"/>
            </a:br>
            <a:r>
              <a:rPr lang="pl-PL" altLang="pl-PL" sz="3200" dirty="0" smtClean="0"/>
              <a:t>Przeszczepy skóry niepełnej (pośredniej) grubości </a:t>
            </a:r>
            <a:r>
              <a:rPr lang="pl-PL" altLang="pl-PL" sz="3200" dirty="0" smtClean="0">
                <a:solidFill>
                  <a:srgbClr val="FF0000"/>
                </a:solidFill>
              </a:rPr>
              <a:t/>
            </a:r>
            <a:br>
              <a:rPr lang="pl-PL" altLang="pl-PL" sz="3200" dirty="0" smtClean="0">
                <a:solidFill>
                  <a:srgbClr val="FF0000"/>
                </a:solidFill>
              </a:rPr>
            </a:br>
            <a:r>
              <a:rPr lang="pl-PL" altLang="pl-PL" sz="3200" dirty="0" smtClean="0"/>
              <a:t>Gorsza estetyka i funkcja, łatwiejsze wgajanie, duża powierzchnia</a:t>
            </a:r>
          </a:p>
        </p:txBody>
      </p:sp>
      <p:pic>
        <p:nvPicPr>
          <p:cNvPr id="67587" name="Picture 3"/>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3924300" y="1960563"/>
            <a:ext cx="3357563" cy="2171700"/>
          </a:xfrm>
          <a:noFill/>
        </p:spPr>
      </p:pic>
      <p:pic>
        <p:nvPicPr>
          <p:cNvPr id="67588" name="Picture 4"/>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539750" y="1958975"/>
            <a:ext cx="3332163" cy="2173288"/>
          </a:xfrm>
          <a:noFill/>
        </p:spPr>
      </p:pic>
      <p:pic>
        <p:nvPicPr>
          <p:cNvPr id="67589" name="Picture 5" descr="DSCN1516"/>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a:xfrm>
            <a:off x="1835150" y="4221163"/>
            <a:ext cx="3313113" cy="2376487"/>
          </a:xfrm>
          <a:noFill/>
        </p:spPr>
      </p:pic>
      <p:pic>
        <p:nvPicPr>
          <p:cNvPr id="67590" name="Picture 6" descr="DSCN167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9700" y="4238625"/>
            <a:ext cx="3240088"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1" descr="C:\Documents and Settings\Ewa\Pulpit\logo centrum medyczne Bieniek.jpg"/>
          <p:cNvPicPr/>
          <p:nvPr/>
        </p:nvPicPr>
        <p:blipFill>
          <a:blip r:embed="rId6"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3420905301"/>
      </p:ext>
    </p:extLst>
  </p:cSld>
  <p:clrMapOvr>
    <a:masterClrMapping/>
  </p:clrMapOvr>
  <p:transition advTm="6407"/>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sz="quarter"/>
          </p:nvPr>
        </p:nvSpPr>
        <p:spPr/>
        <p:txBody>
          <a:bodyPr/>
          <a:lstStyle/>
          <a:p>
            <a:pPr algn="l" eaLnBrk="1" hangingPunct="1"/>
            <a:r>
              <a:rPr lang="pl-PL" altLang="pl-PL" sz="3200" dirty="0" smtClean="0"/>
              <a:t>Przeszczepy złożone </a:t>
            </a:r>
            <a:br>
              <a:rPr lang="pl-PL" altLang="pl-PL" sz="3200" dirty="0" smtClean="0"/>
            </a:br>
            <a:r>
              <a:rPr lang="pl-PL" altLang="pl-PL" sz="3200" dirty="0" smtClean="0"/>
              <a:t>(skrzydło nosa, powieki, wargi, uszy)</a:t>
            </a:r>
          </a:p>
        </p:txBody>
      </p:sp>
      <p:sp>
        <p:nvSpPr>
          <p:cNvPr id="284677" name="Rectangle 5"/>
          <p:cNvSpPr>
            <a:spLocks noGrp="1" noChangeAspect="1" noChangeArrowheads="1"/>
          </p:cNvSpPr>
          <p:nvPr isPhoto="1">
            <p:ph sz="quarter" idx="3"/>
          </p:nvPr>
        </p:nvSpPr>
        <p:spPr>
          <a:xfrm>
            <a:off x="457200" y="3922713"/>
            <a:ext cx="4038600" cy="2173287"/>
          </a:xfrm>
          <a:blipFill dpi="0" rotWithShape="1">
            <a:blip r:embed="rId2" cstate="print"/>
            <a:srcRect/>
            <a:stretch>
              <a:fillRect b="-39372"/>
            </a:stretch>
          </a:blipFill>
          <a:ln>
            <a:solidFill>
              <a:schemeClr val="tx1"/>
            </a:solidFill>
            <a:miter lim="800000"/>
            <a:headEnd/>
            <a:tailEnd/>
          </a:ln>
        </p:spPr>
        <p:txBody>
          <a:bodyPr/>
          <a:lstStyle/>
          <a:p>
            <a:pPr eaLnBrk="1" hangingPunct="1">
              <a:buFont typeface="Arial" charset="0"/>
              <a:buChar char="•"/>
              <a:defRPr/>
            </a:pPr>
            <a:endParaRPr lang="pl-PL" sz="2400" smtClean="0"/>
          </a:p>
        </p:txBody>
      </p:sp>
      <p:sp>
        <p:nvSpPr>
          <p:cNvPr id="284678" name="Rectangle 6"/>
          <p:cNvSpPr>
            <a:spLocks noGrp="1" noChangeAspect="1" noChangeArrowheads="1"/>
          </p:cNvSpPr>
          <p:nvPr isPhoto="1">
            <p:ph sz="quarter" idx="4"/>
          </p:nvPr>
        </p:nvSpPr>
        <p:spPr>
          <a:xfrm>
            <a:off x="4648200" y="3922713"/>
            <a:ext cx="4038600" cy="2173287"/>
          </a:xfrm>
          <a:blipFill dpi="0" rotWithShape="1">
            <a:blip r:embed="rId3" cstate="print"/>
            <a:srcRect/>
            <a:stretch>
              <a:fillRect b="-39372"/>
            </a:stretch>
          </a:blipFill>
          <a:ln>
            <a:solidFill>
              <a:schemeClr val="tx1"/>
            </a:solidFill>
            <a:miter lim="800000"/>
            <a:headEnd/>
            <a:tailEnd/>
          </a:ln>
        </p:spPr>
        <p:txBody>
          <a:bodyPr/>
          <a:lstStyle/>
          <a:p>
            <a:pPr eaLnBrk="1" hangingPunct="1">
              <a:buFont typeface="Arial" charset="0"/>
              <a:buChar char="•"/>
              <a:defRPr/>
            </a:pPr>
            <a:endParaRPr lang="pl-PL" sz="2400" smtClean="0"/>
          </a:p>
        </p:txBody>
      </p:sp>
      <p:pic>
        <p:nvPicPr>
          <p:cNvPr id="70665" name="Picture 7"/>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rcRect/>
          <a:stretch>
            <a:fillRect/>
          </a:stretch>
        </p:blipFill>
        <p:spPr>
          <a:xfrm>
            <a:off x="928688" y="1600200"/>
            <a:ext cx="3071812" cy="2185988"/>
          </a:xfrm>
          <a:noFill/>
        </p:spPr>
      </p:pic>
      <p:pic>
        <p:nvPicPr>
          <p:cNvPr id="70666" name="Picture 8"/>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rcRect/>
          <a:stretch>
            <a:fillRect/>
          </a:stretch>
        </p:blipFill>
        <p:spPr>
          <a:xfrm>
            <a:off x="5219700" y="1600200"/>
            <a:ext cx="2895600" cy="2171700"/>
          </a:xfrm>
          <a:noFill/>
        </p:spPr>
      </p:pic>
      <p:pic>
        <p:nvPicPr>
          <p:cNvPr id="7" name="Obraz 1" descr="C:\Documents and Settings\Ewa\Pulpit\logo centrum medyczne Bieniek.jpg"/>
          <p:cNvPicPr/>
          <p:nvPr/>
        </p:nvPicPr>
        <p:blipFill>
          <a:blip r:embed="rId6"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259552569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sz="quarter"/>
          </p:nvPr>
        </p:nvSpPr>
        <p:spPr/>
        <p:txBody>
          <a:bodyPr>
            <a:normAutofit fontScale="90000"/>
          </a:bodyPr>
          <a:lstStyle/>
          <a:p>
            <a:pPr algn="l" eaLnBrk="1" hangingPunct="1"/>
            <a:r>
              <a:rPr lang="pl-PL" altLang="pl-PL" sz="3200" dirty="0" smtClean="0"/>
              <a:t>Plastyka płatowa lokalna – </a:t>
            </a:r>
            <a:br>
              <a:rPr lang="pl-PL" altLang="pl-PL" sz="3200" dirty="0" smtClean="0"/>
            </a:br>
            <a:r>
              <a:rPr lang="pl-PL" altLang="pl-PL" sz="3200" dirty="0" smtClean="0"/>
              <a:t>przesunięcie wzdłużne (advancement) wg Burowa</a:t>
            </a:r>
          </a:p>
        </p:txBody>
      </p:sp>
      <p:sp>
        <p:nvSpPr>
          <p:cNvPr id="75779" name="Rectangle 3"/>
          <p:cNvSpPr>
            <a:spLocks noGrp="1" noChangeArrowheads="1"/>
          </p:cNvSpPr>
          <p:nvPr>
            <p:ph sz="quarter" idx="1"/>
          </p:nvPr>
        </p:nvSpPr>
        <p:spPr>
          <a:xfrm>
            <a:off x="3157538" y="3217863"/>
            <a:ext cx="4038600" cy="2171700"/>
          </a:xfrm>
        </p:spPr>
        <p:txBody>
          <a:bodyPr/>
          <a:lstStyle/>
          <a:p>
            <a:pPr eaLnBrk="1" hangingPunct="1"/>
            <a:endParaRPr lang="pl-PL" altLang="pl-PL" sz="2400" smtClean="0"/>
          </a:p>
        </p:txBody>
      </p:sp>
      <p:sp>
        <p:nvSpPr>
          <p:cNvPr id="75780" name="Rectangle 4"/>
          <p:cNvSpPr>
            <a:spLocks noGrp="1" noChangeArrowheads="1"/>
          </p:cNvSpPr>
          <p:nvPr>
            <p:ph sz="quarter" idx="2"/>
          </p:nvPr>
        </p:nvSpPr>
        <p:spPr/>
        <p:txBody>
          <a:bodyPr/>
          <a:lstStyle/>
          <a:p>
            <a:pPr eaLnBrk="1" hangingPunct="1"/>
            <a:endParaRPr lang="pl-PL" altLang="pl-PL" sz="2400" smtClean="0"/>
          </a:p>
        </p:txBody>
      </p:sp>
      <p:sp>
        <p:nvSpPr>
          <p:cNvPr id="75781" name="Rectangle 5"/>
          <p:cNvSpPr>
            <a:spLocks noGrp="1" noChangeArrowheads="1"/>
          </p:cNvSpPr>
          <p:nvPr>
            <p:ph sz="quarter" idx="3"/>
          </p:nvPr>
        </p:nvSpPr>
        <p:spPr>
          <a:xfrm>
            <a:off x="457200" y="3922713"/>
            <a:ext cx="4038600" cy="2173287"/>
          </a:xfrm>
        </p:spPr>
        <p:txBody>
          <a:bodyPr/>
          <a:lstStyle/>
          <a:p>
            <a:pPr eaLnBrk="1" hangingPunct="1"/>
            <a:endParaRPr lang="pl-PL" altLang="pl-PL" sz="2400" smtClean="0"/>
          </a:p>
        </p:txBody>
      </p:sp>
      <p:sp>
        <p:nvSpPr>
          <p:cNvPr id="75782" name="Rectangle 6"/>
          <p:cNvSpPr>
            <a:spLocks noGrp="1" noChangeArrowheads="1"/>
          </p:cNvSpPr>
          <p:nvPr>
            <p:ph sz="quarter" idx="4"/>
          </p:nvPr>
        </p:nvSpPr>
        <p:spPr>
          <a:xfrm>
            <a:off x="4648200" y="3922713"/>
            <a:ext cx="4038600" cy="2173287"/>
          </a:xfrm>
        </p:spPr>
        <p:txBody>
          <a:bodyPr/>
          <a:lstStyle/>
          <a:p>
            <a:pPr eaLnBrk="1" hangingPunct="1"/>
            <a:endParaRPr lang="pl-PL" altLang="pl-PL" sz="2400" smtClean="0"/>
          </a:p>
        </p:txBody>
      </p:sp>
      <p:pic>
        <p:nvPicPr>
          <p:cNvPr id="75783" name="Picture 7" descr="DSCN847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3800" y="4221163"/>
            <a:ext cx="3686175"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8" descr="DSCN847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5575" y="4221163"/>
            <a:ext cx="3506788"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9" descr="DSCN630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175" y="1412875"/>
            <a:ext cx="3779838"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Picture 10" descr="DSCN630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1412875"/>
            <a:ext cx="3529012"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 descr="C:\Documents and Settings\Ewa\Pulpit\logo centrum medyczne Bieniek.jpg"/>
          <p:cNvPicPr/>
          <p:nvPr/>
        </p:nvPicPr>
        <p:blipFill>
          <a:blip r:embed="rId6"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420590763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sz="quarter"/>
          </p:nvPr>
        </p:nvSpPr>
        <p:spPr/>
        <p:txBody>
          <a:bodyPr/>
          <a:lstStyle/>
          <a:p>
            <a:pPr algn="l" eaLnBrk="1" hangingPunct="1"/>
            <a:r>
              <a:rPr lang="pl-PL" altLang="pl-PL" sz="3200" dirty="0" smtClean="0"/>
              <a:t>Plastyka płatowa lokalna – </a:t>
            </a:r>
            <a:br>
              <a:rPr lang="pl-PL" altLang="pl-PL" sz="3200" dirty="0" smtClean="0"/>
            </a:br>
            <a:r>
              <a:rPr lang="pl-PL" altLang="pl-PL" sz="3200" dirty="0" smtClean="0"/>
              <a:t>przesunięcie wzdłużne (advancement)  -  U, H</a:t>
            </a:r>
          </a:p>
        </p:txBody>
      </p:sp>
      <p:sp>
        <p:nvSpPr>
          <p:cNvPr id="76803" name="Rectangle 3"/>
          <p:cNvSpPr>
            <a:spLocks noGrp="1" noChangeArrowheads="1"/>
          </p:cNvSpPr>
          <p:nvPr>
            <p:ph sz="quarter" idx="1"/>
          </p:nvPr>
        </p:nvSpPr>
        <p:spPr/>
        <p:txBody>
          <a:bodyPr/>
          <a:lstStyle/>
          <a:p>
            <a:pPr eaLnBrk="1" hangingPunct="1"/>
            <a:endParaRPr lang="pl-PL" altLang="pl-PL" sz="2400" smtClean="0"/>
          </a:p>
        </p:txBody>
      </p:sp>
      <p:sp>
        <p:nvSpPr>
          <p:cNvPr id="76804" name="Rectangle 4"/>
          <p:cNvSpPr>
            <a:spLocks noGrp="1" noChangeArrowheads="1"/>
          </p:cNvSpPr>
          <p:nvPr>
            <p:ph sz="quarter" idx="2"/>
          </p:nvPr>
        </p:nvSpPr>
        <p:spPr/>
        <p:txBody>
          <a:bodyPr/>
          <a:lstStyle/>
          <a:p>
            <a:pPr eaLnBrk="1" hangingPunct="1"/>
            <a:endParaRPr lang="pl-PL" altLang="pl-PL" sz="2400" smtClean="0"/>
          </a:p>
        </p:txBody>
      </p:sp>
      <p:sp>
        <p:nvSpPr>
          <p:cNvPr id="76805" name="Rectangle 5"/>
          <p:cNvSpPr>
            <a:spLocks noGrp="1" noChangeArrowheads="1"/>
          </p:cNvSpPr>
          <p:nvPr>
            <p:ph sz="quarter" idx="3"/>
          </p:nvPr>
        </p:nvSpPr>
        <p:spPr>
          <a:xfrm>
            <a:off x="25400" y="6935788"/>
            <a:ext cx="4038600" cy="2187575"/>
          </a:xfrm>
        </p:spPr>
        <p:txBody>
          <a:bodyPr/>
          <a:lstStyle/>
          <a:p>
            <a:pPr eaLnBrk="1" hangingPunct="1"/>
            <a:endParaRPr lang="pl-PL" altLang="pl-PL" sz="2400" smtClean="0"/>
          </a:p>
        </p:txBody>
      </p:sp>
      <p:sp>
        <p:nvSpPr>
          <p:cNvPr id="76806" name="Rectangle 6"/>
          <p:cNvSpPr>
            <a:spLocks noGrp="1" noChangeArrowheads="1"/>
          </p:cNvSpPr>
          <p:nvPr>
            <p:ph sz="quarter" idx="4"/>
          </p:nvPr>
        </p:nvSpPr>
        <p:spPr>
          <a:xfrm>
            <a:off x="4648200" y="3922713"/>
            <a:ext cx="4038600" cy="2173287"/>
          </a:xfrm>
        </p:spPr>
        <p:txBody>
          <a:bodyPr/>
          <a:lstStyle/>
          <a:p>
            <a:pPr eaLnBrk="1" hangingPunct="1"/>
            <a:endParaRPr lang="pl-PL" altLang="pl-PL" sz="2400" smtClean="0"/>
          </a:p>
        </p:txBody>
      </p:sp>
      <p:pic>
        <p:nvPicPr>
          <p:cNvPr id="76807" name="Picture 7" descr="DCP_379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3" y="4138613"/>
            <a:ext cx="3563937"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8" descr="DCP_38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638" y="4157663"/>
            <a:ext cx="363537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9" descr="DSCN64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6125" y="1439863"/>
            <a:ext cx="3779838"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10" descr="DSCN644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5600" y="1412875"/>
            <a:ext cx="338455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 descr="C:\Documents and Settings\Ewa\Pulpit\logo centrum medyczne Bieniek.jpg"/>
          <p:cNvPicPr/>
          <p:nvPr/>
        </p:nvPicPr>
        <p:blipFill>
          <a:blip r:embed="rId6"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27217567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sz="quarter"/>
          </p:nvPr>
        </p:nvSpPr>
        <p:spPr/>
        <p:txBody>
          <a:bodyPr/>
          <a:lstStyle/>
          <a:p>
            <a:pPr algn="l" eaLnBrk="1" hangingPunct="1"/>
            <a:r>
              <a:rPr lang="pl-PL" altLang="pl-PL" sz="3200" dirty="0" smtClean="0"/>
              <a:t>Plastyka płatowa lokalna – </a:t>
            </a:r>
            <a:br>
              <a:rPr lang="pl-PL" altLang="pl-PL" sz="3200" dirty="0" smtClean="0"/>
            </a:br>
            <a:r>
              <a:rPr lang="pl-PL" altLang="pl-PL" sz="3200" dirty="0" smtClean="0"/>
              <a:t>przesunięcie wzdłużne (advancement)  -   A - T</a:t>
            </a:r>
          </a:p>
        </p:txBody>
      </p:sp>
      <p:sp>
        <p:nvSpPr>
          <p:cNvPr id="77827" name="Rectangle 3"/>
          <p:cNvSpPr>
            <a:spLocks noGrp="1" noChangeArrowheads="1"/>
          </p:cNvSpPr>
          <p:nvPr>
            <p:ph sz="quarter" idx="3"/>
          </p:nvPr>
        </p:nvSpPr>
        <p:spPr>
          <a:xfrm>
            <a:off x="457200" y="3922713"/>
            <a:ext cx="4038600" cy="2173287"/>
          </a:xfrm>
        </p:spPr>
        <p:txBody>
          <a:bodyPr/>
          <a:lstStyle/>
          <a:p>
            <a:pPr eaLnBrk="1" hangingPunct="1"/>
            <a:endParaRPr lang="pl-PL" altLang="pl-PL" sz="2400" smtClean="0"/>
          </a:p>
        </p:txBody>
      </p:sp>
      <p:sp>
        <p:nvSpPr>
          <p:cNvPr id="77828" name="Rectangle 4"/>
          <p:cNvSpPr>
            <a:spLocks noGrp="1" noChangeArrowheads="1"/>
          </p:cNvSpPr>
          <p:nvPr>
            <p:ph sz="quarter" idx="4"/>
          </p:nvPr>
        </p:nvSpPr>
        <p:spPr>
          <a:xfrm>
            <a:off x="4648200" y="3922713"/>
            <a:ext cx="4038600" cy="2173287"/>
          </a:xfrm>
        </p:spPr>
        <p:txBody>
          <a:bodyPr/>
          <a:lstStyle/>
          <a:p>
            <a:pPr eaLnBrk="1" hangingPunct="1"/>
            <a:endParaRPr lang="pl-PL" altLang="pl-PL" sz="2400" smtClean="0"/>
          </a:p>
        </p:txBody>
      </p:sp>
      <p:pic>
        <p:nvPicPr>
          <p:cNvPr id="77829" name="Picture 5" descr="IMG_0870"/>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1019175" y="2532063"/>
            <a:ext cx="2914650" cy="2171700"/>
          </a:xfrm>
          <a:noFill/>
        </p:spPr>
      </p:pic>
      <p:pic>
        <p:nvPicPr>
          <p:cNvPr id="77830" name="Picture 6" descr="IMG_0872"/>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210175" y="2605088"/>
            <a:ext cx="2914650" cy="2171700"/>
          </a:xfrm>
          <a:noFill/>
        </p:spPr>
      </p:pic>
      <p:pic>
        <p:nvPicPr>
          <p:cNvPr id="7" name="Obraz 1" descr="C:\Documents and Settings\Ewa\Pulpit\logo centrum medyczne Bieniek.jpg"/>
          <p:cNvPicPr/>
          <p:nvPr/>
        </p:nvPicPr>
        <p:blipFill>
          <a:blip r:embed="rId4"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212235819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sz="quarter"/>
          </p:nvPr>
        </p:nvSpPr>
        <p:spPr>
          <a:xfrm>
            <a:off x="457200" y="274638"/>
            <a:ext cx="8362950" cy="1143000"/>
          </a:xfrm>
        </p:spPr>
        <p:txBody>
          <a:bodyPr/>
          <a:lstStyle/>
          <a:p>
            <a:pPr algn="l" eaLnBrk="1" hangingPunct="1"/>
            <a:r>
              <a:rPr lang="pl-PL" altLang="pl-PL" sz="3200" dirty="0" smtClean="0"/>
              <a:t>Plastyka płatowa lokalna – </a:t>
            </a:r>
            <a:br>
              <a:rPr lang="pl-PL" altLang="pl-PL" sz="3200" dirty="0" smtClean="0"/>
            </a:br>
            <a:r>
              <a:rPr lang="pl-PL" altLang="pl-PL" sz="3200" dirty="0" smtClean="0"/>
              <a:t>przesunięcie wzdłużne (advancement)  V-Y</a:t>
            </a:r>
          </a:p>
        </p:txBody>
      </p:sp>
      <p:pic>
        <p:nvPicPr>
          <p:cNvPr id="788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4437063"/>
            <a:ext cx="2882900"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0550" y="4437063"/>
            <a:ext cx="2881313"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888" y="4437063"/>
            <a:ext cx="295275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Rectangle 6"/>
          <p:cNvSpPr>
            <a:spLocks noGrp="1" noChangeArrowheads="1"/>
          </p:cNvSpPr>
          <p:nvPr>
            <p:ph sz="quarter" idx="1"/>
          </p:nvPr>
        </p:nvSpPr>
        <p:spPr/>
        <p:txBody>
          <a:bodyPr/>
          <a:lstStyle/>
          <a:p>
            <a:pPr eaLnBrk="1" hangingPunct="1"/>
            <a:endParaRPr lang="pl-PL" altLang="pl-PL" sz="2400" smtClean="0"/>
          </a:p>
        </p:txBody>
      </p:sp>
      <p:pic>
        <p:nvPicPr>
          <p:cNvPr id="78855" name="Picture 7" descr="DSCN726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950" y="1628775"/>
            <a:ext cx="291465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8" descr="DSCN726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7213" y="1628775"/>
            <a:ext cx="291465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9" descr="DSCN755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84888" y="1628775"/>
            <a:ext cx="2916237"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az 1" descr="C:\Documents and Settings\Ewa\Pulpit\logo centrum medyczne Bieniek.jpg"/>
          <p:cNvPicPr/>
          <p:nvPr/>
        </p:nvPicPr>
        <p:blipFill>
          <a:blip r:embed="rId8"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237915447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sz="quarter"/>
          </p:nvPr>
        </p:nvSpPr>
        <p:spPr>
          <a:xfrm>
            <a:off x="0" y="0"/>
            <a:ext cx="8686800" cy="1417638"/>
          </a:xfrm>
        </p:spPr>
        <p:txBody>
          <a:bodyPr/>
          <a:lstStyle/>
          <a:p>
            <a:pPr algn="l" eaLnBrk="1" hangingPunct="1"/>
            <a:r>
              <a:rPr lang="pl-PL" altLang="pl-PL" sz="4000" dirty="0" smtClean="0"/>
              <a:t>Plastyka płatowa lokalna </a:t>
            </a:r>
            <a:br>
              <a:rPr lang="pl-PL" altLang="pl-PL" sz="4000" dirty="0" smtClean="0"/>
            </a:br>
            <a:r>
              <a:rPr lang="pl-PL" altLang="pl-PL" sz="4000" dirty="0" smtClean="0"/>
              <a:t>obrót (rotation)</a:t>
            </a:r>
          </a:p>
        </p:txBody>
      </p:sp>
      <p:pic>
        <p:nvPicPr>
          <p:cNvPr id="80899" name="Picture 3" descr="DCP_1984"/>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1019175" y="1600200"/>
            <a:ext cx="2914650" cy="2171700"/>
          </a:xfrm>
          <a:noFill/>
        </p:spPr>
      </p:pic>
      <p:pic>
        <p:nvPicPr>
          <p:cNvPr id="80900" name="Picture 4" descr="DCP_1986"/>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210175" y="1600200"/>
            <a:ext cx="2914650" cy="2171700"/>
          </a:xfrm>
          <a:noFill/>
        </p:spPr>
      </p:pic>
      <p:pic>
        <p:nvPicPr>
          <p:cNvPr id="80901" name="Picture 5" descr="DCP_1987"/>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a:xfrm>
            <a:off x="1042988" y="4076700"/>
            <a:ext cx="2916237" cy="2187575"/>
          </a:xfrm>
          <a:noFill/>
        </p:spPr>
      </p:pic>
      <p:pic>
        <p:nvPicPr>
          <p:cNvPr id="80902" name="Picture 6" descr="DCP_210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9700" y="4076700"/>
            <a:ext cx="295116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1" descr="C:\Documents and Settings\Ewa\Pulpit\logo centrum medyczne Bieniek.jpg"/>
          <p:cNvPicPr/>
          <p:nvPr/>
        </p:nvPicPr>
        <p:blipFill>
          <a:blip r:embed="rId6"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102508809"/>
      </p:ext>
    </p:extLst>
  </p:cSld>
  <p:clrMapOvr>
    <a:masterClrMapping/>
  </p:clrMapOvr>
  <p:transition advTm="11531"/>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ytuł 1"/>
          <p:cNvSpPr>
            <a:spLocks noGrp="1"/>
          </p:cNvSpPr>
          <p:nvPr>
            <p:ph type="title"/>
          </p:nvPr>
        </p:nvSpPr>
        <p:spPr>
          <a:xfrm>
            <a:off x="-144463" y="269776"/>
            <a:ext cx="9324976" cy="1143000"/>
          </a:xfrm>
        </p:spPr>
        <p:txBody>
          <a:bodyPr>
            <a:normAutofit fontScale="90000"/>
          </a:bodyPr>
          <a:lstStyle/>
          <a:p>
            <a:pPr marL="457200" indent="-457200" algn="l" eaLnBrk="1" hangingPunct="1">
              <a:spcBef>
                <a:spcPct val="50000"/>
              </a:spcBef>
            </a:pP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2700" dirty="0" smtClean="0"/>
              <a:t>Taka koncepcja leczenia najgorzej sprawdza się jednak w następujących sytuacjach:</a:t>
            </a:r>
            <a:br>
              <a:rPr lang="pl-PL" altLang="pl-PL" sz="2700" dirty="0" smtClean="0"/>
            </a:br>
            <a:r>
              <a:rPr lang="pl-PL" altLang="pl-PL" sz="2800" dirty="0" smtClean="0"/>
              <a:t/>
            </a:r>
            <a:br>
              <a:rPr lang="pl-PL" altLang="pl-PL" sz="2800" dirty="0" smtClean="0"/>
            </a:br>
            <a:r>
              <a:rPr lang="pl-PL" altLang="pl-PL" sz="2800" dirty="0" smtClean="0"/>
              <a:t>	1. </a:t>
            </a:r>
            <a:r>
              <a:rPr lang="pl-PL" altLang="pl-PL" sz="2800" u="sng" dirty="0" smtClean="0"/>
              <a:t>– guzach (BCC) wysokiego ryzyka nawrotu/ agresji </a:t>
            </a:r>
            <a:r>
              <a:rPr lang="pl-PL" altLang="pl-PL" sz="2800" dirty="0" smtClean="0"/>
              <a:t/>
            </a:r>
            <a:br>
              <a:rPr lang="pl-PL" altLang="pl-PL" sz="2800" dirty="0" smtClean="0"/>
            </a:br>
            <a:r>
              <a:rPr lang="pl-PL" altLang="pl-PL" sz="2800" dirty="0" smtClean="0"/>
              <a:t>(niedostatecznie szerokie wycięcie prowadzi do nieskuteczności leczenia) </a:t>
            </a:r>
            <a:br>
              <a:rPr lang="pl-PL" altLang="pl-PL" sz="2800" dirty="0" smtClean="0"/>
            </a:br>
            <a:r>
              <a:rPr lang="pl-PL" altLang="pl-PL" sz="2800" dirty="0" smtClean="0"/>
              <a:t/>
            </a:r>
            <a:br>
              <a:rPr lang="pl-PL" altLang="pl-PL" sz="2800" dirty="0" smtClean="0"/>
            </a:br>
            <a:r>
              <a:rPr lang="pl-PL" altLang="pl-PL" sz="2800" dirty="0" smtClean="0"/>
              <a:t>	2. </a:t>
            </a:r>
            <a:r>
              <a:rPr lang="pl-PL" altLang="pl-PL" sz="2800" u="sng" dirty="0" smtClean="0"/>
              <a:t>– miejscach najbardziej istotnych pod względem kosmetycznym i/lub funkcjonalnym</a:t>
            </a:r>
            <a:br>
              <a:rPr lang="pl-PL" altLang="pl-PL" sz="2800" u="sng" dirty="0" smtClean="0"/>
            </a:br>
            <a:r>
              <a:rPr lang="pl-PL" altLang="pl-PL" sz="2800" dirty="0" smtClean="0"/>
              <a:t>(nadmiernie szerokie wycięcie prowadzi do utraty zdrowych tkanek)</a:t>
            </a:r>
            <a:br>
              <a:rPr lang="pl-PL" altLang="pl-PL" sz="2800" dirty="0" smtClean="0"/>
            </a:br>
            <a:r>
              <a:rPr lang="pl-PL" altLang="pl-PL" sz="2800" dirty="0" smtClean="0"/>
              <a:t/>
            </a:r>
            <a:br>
              <a:rPr lang="pl-PL" altLang="pl-PL" sz="2800" dirty="0" smtClean="0"/>
            </a:br>
            <a:r>
              <a:rPr lang="pl-PL" altLang="pl-PL" sz="2800" dirty="0" smtClean="0"/>
              <a:t>	3. </a:t>
            </a:r>
            <a:r>
              <a:rPr lang="pl-PL" altLang="pl-PL" sz="2800" u="sng" dirty="0" smtClean="0"/>
              <a:t>– guzach o niejasnych granicach</a:t>
            </a:r>
            <a:br>
              <a:rPr lang="pl-PL" altLang="pl-PL" sz="2800" u="sng" dirty="0" smtClean="0"/>
            </a:br>
            <a:r>
              <a:rPr lang="pl-PL" altLang="pl-PL" sz="2800" dirty="0" smtClean="0"/>
              <a:t>(brak „punktu odniesienia”) </a:t>
            </a:r>
          </a:p>
        </p:txBody>
      </p:sp>
      <p:sp>
        <p:nvSpPr>
          <p:cNvPr id="9219" name="pole tekstowe 2"/>
          <p:cNvSpPr txBox="1">
            <a:spLocks noChangeArrowheads="1"/>
          </p:cNvSpPr>
          <p:nvPr/>
        </p:nvSpPr>
        <p:spPr bwMode="auto">
          <a:xfrm>
            <a:off x="179388" y="-26988"/>
            <a:ext cx="30972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400"/>
              <a:t>Wprowadzenie</a:t>
            </a:r>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305149777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sz="quarter"/>
          </p:nvPr>
        </p:nvSpPr>
        <p:spPr>
          <a:xfrm>
            <a:off x="0" y="0"/>
            <a:ext cx="8686800" cy="1417638"/>
          </a:xfrm>
        </p:spPr>
        <p:txBody>
          <a:bodyPr>
            <a:normAutofit fontScale="90000"/>
          </a:bodyPr>
          <a:lstStyle/>
          <a:p>
            <a:pPr algn="l" eaLnBrk="1" hangingPunct="1"/>
            <a:r>
              <a:rPr lang="pl-PL" altLang="pl-PL" sz="3600" dirty="0" smtClean="0"/>
              <a:t/>
            </a:r>
            <a:br>
              <a:rPr lang="pl-PL" altLang="pl-PL" sz="3600" dirty="0" smtClean="0"/>
            </a:br>
            <a:r>
              <a:rPr lang="pl-PL" altLang="pl-PL" sz="3600" dirty="0" smtClean="0"/>
              <a:t>Plastyka płatowa lokalna przełożenie (transposition)</a:t>
            </a:r>
          </a:p>
        </p:txBody>
      </p:sp>
      <p:pic>
        <p:nvPicPr>
          <p:cNvPr id="81923" name="Picture 3" descr="DSCN2049"/>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1019175" y="1914525"/>
            <a:ext cx="2914650" cy="2170113"/>
          </a:xfrm>
          <a:noFill/>
        </p:spPr>
      </p:pic>
      <p:pic>
        <p:nvPicPr>
          <p:cNvPr id="81924" name="Picture 4" descr="DSCN2050"/>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3995738" y="1914525"/>
            <a:ext cx="2914650" cy="2170113"/>
          </a:xfrm>
          <a:noFill/>
        </p:spPr>
      </p:pic>
      <p:pic>
        <p:nvPicPr>
          <p:cNvPr id="81925" name="Picture 5" descr="DSCN2397"/>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a:xfrm>
            <a:off x="2808288" y="4410075"/>
            <a:ext cx="2916237" cy="2187575"/>
          </a:xfrm>
          <a:noFill/>
        </p:spPr>
      </p:pic>
      <p:pic>
        <p:nvPicPr>
          <p:cNvPr id="81926" name="Picture 6" descr="DSCN405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988" y="4432300"/>
            <a:ext cx="2879725"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1" descr="C:\Documents and Settings\Ewa\Pulpit\logo centrum medyczne Bieniek.jpg"/>
          <p:cNvPicPr/>
          <p:nvPr/>
        </p:nvPicPr>
        <p:blipFill>
          <a:blip r:embed="rId6"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2158667299"/>
      </p:ext>
    </p:extLst>
  </p:cSld>
  <p:clrMapOvr>
    <a:masterClrMapping/>
  </p:clrMapOvr>
  <p:transition advTm="11531"/>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sz="quarter"/>
          </p:nvPr>
        </p:nvSpPr>
        <p:spPr/>
        <p:txBody>
          <a:bodyPr>
            <a:normAutofit fontScale="90000"/>
          </a:bodyPr>
          <a:lstStyle/>
          <a:p>
            <a:pPr algn="l" eaLnBrk="1" hangingPunct="1"/>
            <a:r>
              <a:rPr lang="pl-PL" altLang="pl-PL" sz="3600" dirty="0" smtClean="0"/>
              <a:t/>
            </a:r>
            <a:br>
              <a:rPr lang="pl-PL" altLang="pl-PL" sz="3600" dirty="0" smtClean="0"/>
            </a:br>
            <a:r>
              <a:rPr lang="pl-PL" altLang="pl-PL" sz="3600" dirty="0" smtClean="0"/>
              <a:t>Plastyka płatowa lokalna przełożenie (transposition)</a:t>
            </a:r>
          </a:p>
        </p:txBody>
      </p:sp>
      <p:pic>
        <p:nvPicPr>
          <p:cNvPr id="82947" name="Picture 3" descr="DSCN0611"/>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1019175" y="1960563"/>
            <a:ext cx="2914650" cy="2171700"/>
          </a:xfrm>
          <a:noFill/>
        </p:spPr>
      </p:pic>
      <p:pic>
        <p:nvPicPr>
          <p:cNvPr id="82948" name="Picture 4" descr="DSCN0634"/>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210175" y="1960563"/>
            <a:ext cx="2914650" cy="2171700"/>
          </a:xfrm>
          <a:noFill/>
        </p:spPr>
      </p:pic>
      <p:pic>
        <p:nvPicPr>
          <p:cNvPr id="82949" name="Picture 5" descr="DSCN5189"/>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a:xfrm>
            <a:off x="3132138" y="4194175"/>
            <a:ext cx="2917825" cy="2187575"/>
          </a:xfrm>
          <a:noFill/>
        </p:spPr>
      </p:pic>
      <p:sp>
        <p:nvSpPr>
          <p:cNvPr id="82950" name="Rectangle 6"/>
          <p:cNvSpPr>
            <a:spLocks noGrp="1" noChangeArrowheads="1"/>
          </p:cNvSpPr>
          <p:nvPr>
            <p:ph sz="quarter" idx="3"/>
          </p:nvPr>
        </p:nvSpPr>
        <p:spPr>
          <a:xfrm>
            <a:off x="457200" y="3922713"/>
            <a:ext cx="4038600" cy="2173287"/>
          </a:xfrm>
        </p:spPr>
        <p:txBody>
          <a:bodyPr/>
          <a:lstStyle/>
          <a:p>
            <a:pPr eaLnBrk="1" hangingPunct="1"/>
            <a:endParaRPr lang="pl-PL" altLang="pl-PL" sz="2400" smtClean="0"/>
          </a:p>
        </p:txBody>
      </p:sp>
      <p:pic>
        <p:nvPicPr>
          <p:cNvPr id="7" name="Obraz 1" descr="C:\Documents and Settings\Ewa\Pulpit\logo centrum medyczne Bieniek.jpg"/>
          <p:cNvPicPr/>
          <p:nvPr/>
        </p:nvPicPr>
        <p:blipFill>
          <a:blip r:embed="rId5"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359615256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sz="quarter"/>
          </p:nvPr>
        </p:nvSpPr>
        <p:spPr/>
        <p:txBody>
          <a:bodyPr>
            <a:normAutofit fontScale="90000"/>
          </a:bodyPr>
          <a:lstStyle/>
          <a:p>
            <a:pPr algn="l" eaLnBrk="1" hangingPunct="1"/>
            <a:r>
              <a:rPr lang="pl-PL" altLang="pl-PL" sz="3600" dirty="0" smtClean="0"/>
              <a:t>Plastyka płatowa lokalna </a:t>
            </a:r>
            <a:br>
              <a:rPr lang="pl-PL" altLang="pl-PL" sz="3600" dirty="0" smtClean="0"/>
            </a:br>
            <a:r>
              <a:rPr lang="pl-PL" altLang="pl-PL" sz="3600" dirty="0" smtClean="0"/>
              <a:t>(transpozycja - interpolacja)</a:t>
            </a:r>
          </a:p>
        </p:txBody>
      </p:sp>
      <p:pic>
        <p:nvPicPr>
          <p:cNvPr id="83971" name="Picture 3" descr="DCP_1258"/>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1852613" y="1843088"/>
            <a:ext cx="1639887" cy="2171700"/>
          </a:xfrm>
          <a:noFill/>
        </p:spPr>
      </p:pic>
      <p:pic>
        <p:nvPicPr>
          <p:cNvPr id="83972" name="Picture 4" descr="DCP_1290"/>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3851275" y="1843088"/>
            <a:ext cx="1639888" cy="2171700"/>
          </a:xfrm>
          <a:noFill/>
        </p:spPr>
      </p:pic>
      <p:pic>
        <p:nvPicPr>
          <p:cNvPr id="83973" name="Picture 5" descr="DCP_1385"/>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5883275" y="1843088"/>
            <a:ext cx="1641475" cy="2173287"/>
          </a:xfrm>
          <a:noFill/>
        </p:spPr>
      </p:pic>
      <p:pic>
        <p:nvPicPr>
          <p:cNvPr id="83974" name="Picture 6" descr="DCP_6318"/>
          <p:cNvPicPr>
            <a:picLocks noGrp="1" noChangeAspect="1" noChangeArrowheads="1"/>
          </p:cNvPicPr>
          <p:nvPr>
            <p:ph sz="quarter" idx="4"/>
          </p:nvPr>
        </p:nvPicPr>
        <p:blipFill>
          <a:blip r:embed="rId5" cstate="print">
            <a:extLst>
              <a:ext uri="{28A0092B-C50C-407E-A947-70E740481C1C}">
                <a14:useLocalDpi xmlns:a14="http://schemas.microsoft.com/office/drawing/2010/main" val="0"/>
              </a:ext>
            </a:extLst>
          </a:blip>
          <a:srcRect/>
          <a:stretch>
            <a:fillRect/>
          </a:stretch>
        </p:blipFill>
        <p:spPr>
          <a:xfrm>
            <a:off x="179388" y="4437063"/>
            <a:ext cx="2916237" cy="2187575"/>
          </a:xfrm>
          <a:noFill/>
        </p:spPr>
      </p:pic>
      <p:pic>
        <p:nvPicPr>
          <p:cNvPr id="83975" name="Picture 7" descr="DCP_63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575" y="4437063"/>
            <a:ext cx="2881313"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8" descr="DSCN045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86488" y="4437063"/>
            <a:ext cx="2957512"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1" descr="C:\Documents and Settings\Ewa\Pulpit\logo centrum medyczne Bieniek.jpg"/>
          <p:cNvPicPr/>
          <p:nvPr/>
        </p:nvPicPr>
        <p:blipFill>
          <a:blip r:embed="rId8"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424725585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ytuł 1"/>
          <p:cNvSpPr>
            <a:spLocks noGrp="1"/>
          </p:cNvSpPr>
          <p:nvPr>
            <p:ph type="title"/>
          </p:nvPr>
        </p:nvSpPr>
        <p:spPr/>
        <p:txBody>
          <a:bodyPr/>
          <a:lstStyle/>
          <a:p>
            <a:endParaRPr lang="pl-PL" altLang="pl-PL" smtClean="0"/>
          </a:p>
        </p:txBody>
      </p:sp>
      <p:pic>
        <p:nvPicPr>
          <p:cNvPr id="87043" name="Obraz 2" descr="DSC04813.jpg"/>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981075" y="1646238"/>
            <a:ext cx="2951163"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Obraz 3" descr="DSC04816.jpg"/>
          <p:cNvPicPr>
            <a:picLocks noGrp="1" noChangeAspect="1"/>
          </p:cNvPicPr>
          <p:nvPr isPhoto="1"/>
        </p:nvPicPr>
        <p:blipFill>
          <a:blip r:embed="rId3" cstate="print">
            <a:extLst>
              <a:ext uri="{28A0092B-C50C-407E-A947-70E740481C1C}">
                <a14:useLocalDpi xmlns:a14="http://schemas.microsoft.com/office/drawing/2010/main" val="0"/>
              </a:ext>
            </a:extLst>
          </a:blip>
          <a:srcRect/>
          <a:stretch>
            <a:fillRect/>
          </a:stretch>
        </p:blipFill>
        <p:spPr bwMode="auto">
          <a:xfrm>
            <a:off x="5208588" y="1646238"/>
            <a:ext cx="2954337"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Obraz 4" descr="DSC04820.jpg"/>
          <p:cNvPicPr>
            <a:picLocks noGrp="1" noChangeAspect="1"/>
          </p:cNvPicPr>
          <p:nvPr isPhoto="1"/>
        </p:nvPicPr>
        <p:blipFill>
          <a:blip r:embed="rId4" cstate="print">
            <a:extLst>
              <a:ext uri="{28A0092B-C50C-407E-A947-70E740481C1C}">
                <a14:useLocalDpi xmlns:a14="http://schemas.microsoft.com/office/drawing/2010/main" val="0"/>
              </a:ext>
            </a:extLst>
          </a:blip>
          <a:srcRect/>
          <a:stretch>
            <a:fillRect/>
          </a:stretch>
        </p:blipFill>
        <p:spPr bwMode="auto">
          <a:xfrm>
            <a:off x="908050" y="4137025"/>
            <a:ext cx="3097213"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Obraz 5" descr="DSC04822l.jpg"/>
          <p:cNvPicPr>
            <a:picLocks noGrp="1" noChangeAspect="1"/>
          </p:cNvPicPr>
          <p:nvPr isPhoto="1"/>
        </p:nvPicPr>
        <p:blipFill>
          <a:blip r:embed="rId5" cstate="print">
            <a:extLst>
              <a:ext uri="{28A0092B-C50C-407E-A947-70E740481C1C}">
                <a14:useLocalDpi xmlns:a14="http://schemas.microsoft.com/office/drawing/2010/main" val="0"/>
              </a:ext>
            </a:extLst>
          </a:blip>
          <a:srcRect/>
          <a:stretch>
            <a:fillRect/>
          </a:stretch>
        </p:blipFill>
        <p:spPr bwMode="auto">
          <a:xfrm>
            <a:off x="5284788" y="4137025"/>
            <a:ext cx="2801937"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250825" y="139154"/>
            <a:ext cx="8435975" cy="1417638"/>
          </a:xfrm>
          <a:prstGeom prst="rect">
            <a:avLst/>
          </a:prstGeom>
          <a:noFill/>
          <a:ln w="9525">
            <a:noFill/>
            <a:miter lim="800000"/>
            <a:headEnd/>
            <a:tailEnd/>
          </a:ln>
        </p:spPr>
        <p:txBody>
          <a:bodyPr anchor="ctr"/>
          <a:lstStyle/>
          <a:p>
            <a:pPr>
              <a:defRPr/>
            </a:pPr>
            <a:r>
              <a:rPr lang="pl-PL" sz="3200" dirty="0">
                <a:latin typeface="+mj-lt"/>
                <a:ea typeface="+mj-ea"/>
                <a:cs typeface="+mj-cs"/>
              </a:rPr>
              <a:t>Plastyka płatowa lokalna wyspowa o </a:t>
            </a:r>
            <a:endParaRPr lang="pl-PL" sz="3200" dirty="0" smtClean="0">
              <a:latin typeface="+mj-lt"/>
              <a:ea typeface="+mj-ea"/>
              <a:cs typeface="+mj-cs"/>
            </a:endParaRPr>
          </a:p>
          <a:p>
            <a:pPr>
              <a:defRPr/>
            </a:pPr>
            <a:r>
              <a:rPr lang="pl-PL" sz="3200" dirty="0" smtClean="0">
                <a:latin typeface="+mj-lt"/>
                <a:ea typeface="+mj-ea"/>
                <a:cs typeface="+mj-cs"/>
              </a:rPr>
              <a:t>podskórnej </a:t>
            </a:r>
            <a:r>
              <a:rPr lang="pl-PL" sz="3200" dirty="0">
                <a:latin typeface="+mj-lt"/>
                <a:ea typeface="+mj-ea"/>
                <a:cs typeface="+mj-cs"/>
              </a:rPr>
              <a:t>szypule (island) typu  „śmigłowego” – (propeller flap) </a:t>
            </a:r>
          </a:p>
        </p:txBody>
      </p:sp>
      <p:pic>
        <p:nvPicPr>
          <p:cNvPr id="8" name="Obraz 1" descr="C:\Documents and Settings\Ewa\Pulpit\logo centrum medyczne Bieniek.jpg"/>
          <p:cNvPicPr/>
          <p:nvPr/>
        </p:nvPicPr>
        <p:blipFill>
          <a:blip r:embed="rId6"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259127194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sz="quarter"/>
          </p:nvPr>
        </p:nvSpPr>
        <p:spPr>
          <a:xfrm>
            <a:off x="457200" y="274638"/>
            <a:ext cx="5194300" cy="1143000"/>
          </a:xfrm>
        </p:spPr>
        <p:txBody>
          <a:bodyPr/>
          <a:lstStyle/>
          <a:p>
            <a:pPr eaLnBrk="1" hangingPunct="1"/>
            <a:r>
              <a:rPr lang="pl-PL" altLang="pl-PL" sz="3200" smtClean="0"/>
              <a:t>Rozległe ubytki nosa – </a:t>
            </a:r>
            <a:br>
              <a:rPr lang="pl-PL" altLang="pl-PL" sz="3200" smtClean="0"/>
            </a:br>
            <a:r>
              <a:rPr lang="pl-PL" altLang="pl-PL" sz="3200" smtClean="0"/>
              <a:t>płaty ze skalpu (Converse) </a:t>
            </a:r>
          </a:p>
        </p:txBody>
      </p:sp>
      <p:sp>
        <p:nvSpPr>
          <p:cNvPr id="89091" name="Rectangle 3"/>
          <p:cNvSpPr>
            <a:spLocks noGrp="1" noChangeArrowheads="1"/>
          </p:cNvSpPr>
          <p:nvPr>
            <p:ph sz="quarter" idx="4"/>
          </p:nvPr>
        </p:nvSpPr>
        <p:spPr>
          <a:xfrm>
            <a:off x="4648200" y="3922713"/>
            <a:ext cx="4038600" cy="2173287"/>
          </a:xfrm>
        </p:spPr>
        <p:txBody>
          <a:bodyPr/>
          <a:lstStyle/>
          <a:p>
            <a:pPr eaLnBrk="1" hangingPunct="1"/>
            <a:endParaRPr lang="pl-PL" altLang="pl-PL" sz="2400" smtClean="0"/>
          </a:p>
        </p:txBody>
      </p:sp>
      <p:pic>
        <p:nvPicPr>
          <p:cNvPr id="89092" name="Picture 4" descr="02al"/>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9525" y="1719263"/>
            <a:ext cx="2997200" cy="1951037"/>
          </a:xfrm>
          <a:noFill/>
        </p:spPr>
      </p:pic>
      <p:pic>
        <p:nvPicPr>
          <p:cNvPr id="89093" name="Picture 5" descr="07al"/>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34925" y="3787775"/>
            <a:ext cx="2530475" cy="3889375"/>
          </a:xfrm>
          <a:noFill/>
        </p:spPr>
      </p:pic>
      <p:pic>
        <p:nvPicPr>
          <p:cNvPr id="8909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4238" y="79375"/>
            <a:ext cx="3216275"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5350" y="2492375"/>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1863" y="4941888"/>
            <a:ext cx="3132137"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7" name="Picture 9" descr="i"/>
          <p:cNvPicPr>
            <a:picLocks noGrp="1" noChangeAspect="1" noChangeArrowheads="1"/>
          </p:cNvPicPr>
          <p:nvPr>
            <p:ph sz="quarter" idx="3"/>
          </p:nvPr>
        </p:nvPicPr>
        <p:blipFill>
          <a:blip r:embed="rId7" cstate="print">
            <a:extLst>
              <a:ext uri="{28A0092B-C50C-407E-A947-70E740481C1C}">
                <a14:useLocalDpi xmlns:a14="http://schemas.microsoft.com/office/drawing/2010/main" val="0"/>
              </a:ext>
            </a:extLst>
          </a:blip>
          <a:srcRect/>
          <a:stretch>
            <a:fillRect/>
          </a:stretch>
        </p:blipFill>
        <p:spPr>
          <a:xfrm>
            <a:off x="2689225" y="3716338"/>
            <a:ext cx="2530475" cy="3889375"/>
          </a:xfrm>
          <a:noFill/>
        </p:spPr>
      </p:pic>
      <p:pic>
        <p:nvPicPr>
          <p:cNvPr id="10" name="Obraz 1" descr="C:\Documents and Settings\Ewa\Pulpit\logo centrum medyczne Bieniek.jpg"/>
          <p:cNvPicPr/>
          <p:nvPr/>
        </p:nvPicPr>
        <p:blipFill>
          <a:blip r:embed="rId8"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72034909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sz="quarter"/>
          </p:nvPr>
        </p:nvSpPr>
        <p:spPr/>
        <p:txBody>
          <a:bodyPr>
            <a:normAutofit fontScale="90000"/>
          </a:bodyPr>
          <a:lstStyle/>
          <a:p>
            <a:pPr algn="l" eaLnBrk="1" hangingPunct="1"/>
            <a:r>
              <a:rPr lang="pl-PL" altLang="pl-PL" sz="3600" dirty="0" smtClean="0"/>
              <a:t>Techniki zamknięcia ubytków: </a:t>
            </a:r>
            <a:br>
              <a:rPr lang="pl-PL" altLang="pl-PL" sz="3600" dirty="0" smtClean="0"/>
            </a:br>
            <a:r>
              <a:rPr lang="pl-PL" altLang="pl-PL" sz="3600" dirty="0" smtClean="0"/>
              <a:t>Plastyka płatowa dystalna, tzw. Płat piersiowo-naramienny Bakamijana</a:t>
            </a:r>
          </a:p>
        </p:txBody>
      </p:sp>
      <p:pic>
        <p:nvPicPr>
          <p:cNvPr id="93187" name="Picture 3" descr="DSCN9717"/>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1020763" y="1744663"/>
            <a:ext cx="2914650" cy="2170112"/>
          </a:xfrm>
          <a:noFill/>
        </p:spPr>
      </p:pic>
      <p:pic>
        <p:nvPicPr>
          <p:cNvPr id="93188" name="Picture 4" descr="DSCN9719"/>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211763" y="1771650"/>
            <a:ext cx="2914650" cy="2170113"/>
          </a:xfrm>
          <a:noFill/>
        </p:spPr>
      </p:pic>
      <p:pic>
        <p:nvPicPr>
          <p:cNvPr id="93189" name="Picture 5" descr="DSCN9742"/>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1017588" y="3922713"/>
            <a:ext cx="2917825" cy="2173287"/>
          </a:xfrm>
          <a:noFill/>
        </p:spPr>
      </p:pic>
      <p:pic>
        <p:nvPicPr>
          <p:cNvPr id="93190" name="Picture 6" descr="DSCN7664"/>
          <p:cNvPicPr>
            <a:picLocks noGrp="1" noChangeAspect="1" noChangeArrowheads="1"/>
          </p:cNvPicPr>
          <p:nvPr>
            <p:ph sz="quarter" idx="4"/>
          </p:nvPr>
        </p:nvPicPr>
        <p:blipFill>
          <a:blip r:embed="rId5" cstate="print">
            <a:extLst>
              <a:ext uri="{28A0092B-C50C-407E-A947-70E740481C1C}">
                <a14:useLocalDpi xmlns:a14="http://schemas.microsoft.com/office/drawing/2010/main" val="0"/>
              </a:ext>
            </a:extLst>
          </a:blip>
          <a:srcRect/>
          <a:stretch>
            <a:fillRect/>
          </a:stretch>
        </p:blipFill>
        <p:spPr>
          <a:xfrm>
            <a:off x="5208588" y="3922713"/>
            <a:ext cx="2917825" cy="2173287"/>
          </a:xfrm>
          <a:noFill/>
        </p:spPr>
      </p:pic>
      <p:pic>
        <p:nvPicPr>
          <p:cNvPr id="7" name="Obraz 1" descr="C:\Documents and Settings\Ewa\Pulpit\logo centrum medyczne Bieniek.jpg"/>
          <p:cNvPicPr/>
          <p:nvPr/>
        </p:nvPicPr>
        <p:blipFill>
          <a:blip r:embed="rId6"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1577710297"/>
      </p:ext>
    </p:extLst>
  </p:cSld>
  <p:clrMapOvr>
    <a:masterClrMapping/>
  </p:clrMapOvr>
  <p:transition advTm="4406"/>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2895079"/>
            <a:ext cx="8424936" cy="1470025"/>
          </a:xfrm>
        </p:spPr>
        <p:txBody>
          <a:bodyPr>
            <a:noAutofit/>
          </a:bodyPr>
          <a:lstStyle/>
          <a:p>
            <a:pPr algn="l"/>
            <a:r>
              <a:rPr lang="pl-PL" sz="3200" dirty="0" smtClean="0"/>
              <a:t>	</a:t>
            </a:r>
            <a:r>
              <a:rPr lang="pl-PL" sz="3200" kern="1200" dirty="0" smtClean="0">
                <a:solidFill>
                  <a:schemeClr val="tx1"/>
                </a:solidFill>
                <a:effectLst/>
              </a:rPr>
              <a:t>CMM wymaga precyzji na wszystkich  etapach postępowania: planowaniu zabiegu, wycięciu tkanek, oznaczaniu preparatów (chirurgicznych i histologicznych), preparatyce i diagnostyce histologicznej. </a:t>
            </a:r>
            <a:br>
              <a:rPr lang="pl-PL" sz="3200" kern="1200" dirty="0" smtClean="0">
                <a:solidFill>
                  <a:schemeClr val="tx1"/>
                </a:solidFill>
                <a:effectLst/>
              </a:rPr>
            </a:br>
            <a:r>
              <a:rPr lang="pl-PL" sz="3200" kern="1200" dirty="0" smtClean="0">
                <a:solidFill>
                  <a:schemeClr val="tx1"/>
                </a:solidFill>
                <a:effectLst/>
              </a:rPr>
              <a:t/>
            </a:r>
            <a:br>
              <a:rPr lang="pl-PL" sz="3200" kern="1200" dirty="0" smtClean="0">
                <a:solidFill>
                  <a:schemeClr val="tx1"/>
                </a:solidFill>
                <a:effectLst/>
              </a:rPr>
            </a:br>
            <a:r>
              <a:rPr lang="pl-PL" sz="3200" dirty="0"/>
              <a:t>	</a:t>
            </a:r>
            <a:r>
              <a:rPr lang="pl-PL" sz="3200" kern="1200" dirty="0" smtClean="0">
                <a:solidFill>
                  <a:schemeClr val="tx1"/>
                </a:solidFill>
                <a:effectLst/>
              </a:rPr>
              <a:t>Każdy z nich jest równie ważny dla osiągnięcia dobrych wyników, a b</a:t>
            </a:r>
            <a:r>
              <a:rPr lang="pl-PL" sz="3200" dirty="0" smtClean="0"/>
              <a:t>łędy </a:t>
            </a:r>
            <a:r>
              <a:rPr lang="pl-PL" sz="3200" dirty="0"/>
              <a:t>techniczne </a:t>
            </a:r>
            <a:r>
              <a:rPr lang="pl-PL" sz="3200" dirty="0" smtClean="0"/>
              <a:t>są najczęstszą przyczyną niepowodzeń.</a:t>
            </a:r>
            <a:r>
              <a:rPr lang="pl-PL" sz="3200" dirty="0"/>
              <a:t/>
            </a:r>
            <a:br>
              <a:rPr lang="pl-PL" sz="3200" dirty="0"/>
            </a:br>
            <a:r>
              <a:rPr lang="pl-PL" sz="3600" kern="1200" dirty="0" smtClean="0">
                <a:solidFill>
                  <a:schemeClr val="tx1"/>
                </a:solidFill>
                <a:effectLst/>
              </a:rPr>
              <a:t> </a:t>
            </a:r>
            <a:endParaRPr lang="pl-PL" sz="24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3" name="TextBox 2"/>
          <p:cNvSpPr txBox="1"/>
          <p:nvPr/>
        </p:nvSpPr>
        <p:spPr>
          <a:xfrm>
            <a:off x="107504" y="87015"/>
            <a:ext cx="5688632" cy="461665"/>
          </a:xfrm>
          <a:prstGeom prst="rect">
            <a:avLst/>
          </a:prstGeom>
          <a:noFill/>
        </p:spPr>
        <p:txBody>
          <a:bodyPr wrap="square" rtlCol="0">
            <a:spAutoFit/>
          </a:bodyPr>
          <a:lstStyle/>
          <a:p>
            <a:r>
              <a:rPr lang="pl-PL" sz="2400" b="1" dirty="0" smtClean="0"/>
              <a:t>Błędy w chirurgii mikrograficznej Mohsa </a:t>
            </a:r>
            <a:endParaRPr lang="pl-PL" sz="2400" b="1" dirty="0"/>
          </a:p>
        </p:txBody>
      </p:sp>
    </p:spTree>
    <p:extLst>
      <p:ext uri="{BB962C8B-B14F-4D97-AF65-F5344CB8AC3E}">
        <p14:creationId xmlns:p14="http://schemas.microsoft.com/office/powerpoint/2010/main" val="366750231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040" y="2420888"/>
            <a:ext cx="8640960" cy="1143000"/>
          </a:xfrm>
        </p:spPr>
        <p:txBody>
          <a:bodyPr>
            <a:normAutofit fontScale="90000"/>
          </a:bodyPr>
          <a:lstStyle/>
          <a:p>
            <a:pPr algn="l"/>
            <a:r>
              <a:rPr lang="pl-PL" sz="4400" kern="1200" dirty="0" smtClean="0">
                <a:solidFill>
                  <a:schemeClr val="tx1"/>
                </a:solidFill>
                <a:effectLst/>
                <a:latin typeface="+mj-lt"/>
                <a:ea typeface="+mj-ea"/>
                <a:cs typeface="+mj-cs"/>
              </a:rPr>
              <a:t/>
            </a:r>
            <a:br>
              <a:rPr lang="pl-PL" sz="4400" kern="1200" dirty="0" smtClean="0">
                <a:solidFill>
                  <a:schemeClr val="tx1"/>
                </a:solidFill>
                <a:effectLst/>
                <a:latin typeface="+mj-lt"/>
                <a:ea typeface="+mj-ea"/>
                <a:cs typeface="+mj-cs"/>
              </a:rPr>
            </a:br>
            <a:r>
              <a:rPr lang="pl-PL" dirty="0"/>
              <a:t/>
            </a:r>
            <a:br>
              <a:rPr lang="pl-PL" dirty="0"/>
            </a:br>
            <a:r>
              <a:rPr lang="pl-PL" dirty="0" smtClean="0"/>
              <a:t>	</a:t>
            </a:r>
            <a:r>
              <a:rPr lang="pl-PL" sz="3600" kern="1200" dirty="0" smtClean="0">
                <a:solidFill>
                  <a:schemeClr val="tx1"/>
                </a:solidFill>
                <a:effectLst/>
              </a:rPr>
              <a:t>Konieczne jest pełne zrozumienie wszystkich współpracujących osób.</a:t>
            </a:r>
            <a:br>
              <a:rPr lang="pl-PL" sz="3600" kern="1200" dirty="0" smtClean="0">
                <a:solidFill>
                  <a:schemeClr val="tx1"/>
                </a:solidFill>
                <a:effectLst/>
              </a:rPr>
            </a:br>
            <a:r>
              <a:rPr lang="pl-PL" sz="3600" kern="1200" dirty="0" smtClean="0">
                <a:solidFill>
                  <a:schemeClr val="tx1"/>
                </a:solidFill>
                <a:effectLst/>
              </a:rPr>
              <a:t> 	</a:t>
            </a:r>
            <a:br>
              <a:rPr lang="pl-PL" sz="3600" kern="1200" dirty="0" smtClean="0">
                <a:solidFill>
                  <a:schemeClr val="tx1"/>
                </a:solidFill>
                <a:effectLst/>
              </a:rPr>
            </a:br>
            <a:r>
              <a:rPr lang="pl-PL" sz="3600" dirty="0"/>
              <a:t>	</a:t>
            </a:r>
            <a:r>
              <a:rPr lang="pl-PL" sz="3600" kern="1200" dirty="0" smtClean="0">
                <a:solidFill>
                  <a:schemeClr val="tx1"/>
                </a:solidFill>
                <a:effectLst/>
              </a:rPr>
              <a:t>Osoba nadzorująca (zwykle jest nią chirurg) powinna  być zorientowana w szczegółach preparatyki i diagnostyki histologicznej. </a:t>
            </a:r>
            <a:br>
              <a:rPr lang="pl-PL" sz="3600" kern="1200" dirty="0" smtClean="0">
                <a:solidFill>
                  <a:schemeClr val="tx1"/>
                </a:solidFill>
                <a:effectLst/>
              </a:rPr>
            </a:br>
            <a:r>
              <a:rPr lang="pl-PL" sz="3600" kern="1200" dirty="0" smtClean="0">
                <a:solidFill>
                  <a:schemeClr val="tx1"/>
                </a:solidFill>
                <a:effectLst/>
              </a:rPr>
              <a:t/>
            </a:r>
            <a:br>
              <a:rPr lang="pl-PL" sz="3600" kern="1200" dirty="0" smtClean="0">
                <a:solidFill>
                  <a:schemeClr val="tx1"/>
                </a:solidFill>
                <a:effectLst/>
              </a:rPr>
            </a:br>
            <a:r>
              <a:rPr lang="pl-PL" sz="3600" dirty="0"/>
              <a:t>	</a:t>
            </a:r>
            <a:r>
              <a:rPr lang="pl-PL" sz="3600" dirty="0" smtClean="0"/>
              <a:t>Powinnna ona umieć </a:t>
            </a:r>
            <a:r>
              <a:rPr lang="pl-PL" sz="3600" kern="1200" dirty="0" smtClean="0">
                <a:solidFill>
                  <a:schemeClr val="tx1"/>
                </a:solidFill>
                <a:effectLst/>
              </a:rPr>
              <a:t>podjąć dyskusję z technikiem (sposób preparatyki), czy histologiem (interpretacja obrazu histologicznego).</a:t>
            </a:r>
            <a:r>
              <a:rPr lang="pl-PL" sz="2800" dirty="0" smtClean="0"/>
              <a:t> </a:t>
            </a:r>
            <a:r>
              <a:rPr lang="pl-PL" sz="2700" dirty="0" smtClean="0"/>
              <a:t/>
            </a:r>
            <a:br>
              <a:rPr lang="pl-PL" sz="2700" dirty="0" smtClean="0"/>
            </a:br>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107504" y="87015"/>
            <a:ext cx="5688632" cy="461665"/>
          </a:xfrm>
          <a:prstGeom prst="rect">
            <a:avLst/>
          </a:prstGeom>
          <a:noFill/>
        </p:spPr>
        <p:txBody>
          <a:bodyPr wrap="square" rtlCol="0">
            <a:spAutoFit/>
          </a:bodyPr>
          <a:lstStyle/>
          <a:p>
            <a:r>
              <a:rPr lang="pl-PL" sz="2400" b="1" dirty="0" smtClean="0"/>
              <a:t>Błędy w chirurgii mikrograficznej Mohsa </a:t>
            </a:r>
            <a:endParaRPr lang="pl-PL" sz="2400" b="1" dirty="0"/>
          </a:p>
        </p:txBody>
      </p:sp>
    </p:spTree>
    <p:extLst>
      <p:ext uri="{BB962C8B-B14F-4D97-AF65-F5344CB8AC3E}">
        <p14:creationId xmlns:p14="http://schemas.microsoft.com/office/powerpoint/2010/main" val="284210533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934072"/>
            <a:ext cx="8496944" cy="1143000"/>
          </a:xfrm>
        </p:spPr>
        <p:txBody>
          <a:bodyPr>
            <a:normAutofit fontScale="90000"/>
          </a:bodyPr>
          <a:lstStyle/>
          <a:p>
            <a:pPr algn="l"/>
            <a:r>
              <a:rPr lang="pl-PL" sz="3600" dirty="0" smtClean="0"/>
              <a:t>	</a:t>
            </a:r>
            <a:r>
              <a:rPr lang="pl-PL" sz="3300" dirty="0" smtClean="0"/>
              <a:t>CMM wymaga sporych umiejętności manualnych, nabywanej w trakcie praktyki.</a:t>
            </a:r>
            <a:br>
              <a:rPr lang="pl-PL" sz="3300" dirty="0" smtClean="0"/>
            </a:br>
            <a:r>
              <a:rPr lang="pl-PL" sz="3300" dirty="0" smtClean="0"/>
              <a:t>	</a:t>
            </a:r>
            <a:br>
              <a:rPr lang="pl-PL" sz="3300" dirty="0" smtClean="0"/>
            </a:br>
            <a:r>
              <a:rPr lang="pl-PL" sz="3300" dirty="0" smtClean="0"/>
              <a:t>	Dotyczy to zabiegu operacyjnego, ale (przede wszystkim) - obróbki histologicznej, której celem jest wykonanie nietypowych preparatów ukazujących cały margines chirurgiczny.</a:t>
            </a:r>
            <a:r>
              <a:rPr lang="pl-PL" sz="3300" kern="1200" dirty="0" smtClean="0">
                <a:solidFill>
                  <a:schemeClr val="tx1"/>
                </a:solidFill>
                <a:effectLst/>
              </a:rPr>
              <a:t> </a:t>
            </a:r>
            <a:br>
              <a:rPr lang="pl-PL" sz="3300" kern="1200" dirty="0" smtClean="0">
                <a:solidFill>
                  <a:schemeClr val="tx1"/>
                </a:solidFill>
                <a:effectLst/>
              </a:rPr>
            </a:br>
            <a:r>
              <a:rPr lang="pl-PL" sz="3300" kern="1200" dirty="0" smtClean="0">
                <a:solidFill>
                  <a:schemeClr val="tx1"/>
                </a:solidFill>
                <a:effectLst/>
              </a:rPr>
              <a:t/>
            </a:r>
            <a:br>
              <a:rPr lang="pl-PL" sz="3300" kern="1200" dirty="0" smtClean="0">
                <a:solidFill>
                  <a:schemeClr val="tx1"/>
                </a:solidFill>
                <a:effectLst/>
              </a:rPr>
            </a:br>
            <a:r>
              <a:rPr lang="pl-PL" sz="3300" dirty="0"/>
              <a:t>	</a:t>
            </a:r>
            <a:r>
              <a:rPr lang="pl-PL" sz="3300" dirty="0" smtClean="0"/>
              <a:t>W uzyskaniu preparatów dobrej jakości mogą stanąć na przeszkodzie liczne artefakty: mechaniczne, termiczne, chemiczne, naniesione ciała obce, itp. </a:t>
            </a:r>
            <a:endParaRPr lang="pl-PL" sz="33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107504" y="87015"/>
            <a:ext cx="5688632" cy="461665"/>
          </a:xfrm>
          <a:prstGeom prst="rect">
            <a:avLst/>
          </a:prstGeom>
          <a:noFill/>
        </p:spPr>
        <p:txBody>
          <a:bodyPr wrap="square" rtlCol="0">
            <a:spAutoFit/>
          </a:bodyPr>
          <a:lstStyle/>
          <a:p>
            <a:r>
              <a:rPr lang="pl-PL" sz="2400" b="1" dirty="0" smtClean="0"/>
              <a:t>Błędy w chirurgii mikrograficznej Mohsa </a:t>
            </a:r>
            <a:endParaRPr lang="pl-PL" sz="2400" b="1" dirty="0"/>
          </a:p>
        </p:txBody>
      </p:sp>
    </p:spTree>
    <p:extLst>
      <p:ext uri="{BB962C8B-B14F-4D97-AF65-F5344CB8AC3E}">
        <p14:creationId xmlns:p14="http://schemas.microsoft.com/office/powerpoint/2010/main" val="59598147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141984"/>
            <a:ext cx="8229600" cy="1143000"/>
          </a:xfrm>
        </p:spPr>
        <p:txBody>
          <a:bodyPr>
            <a:noAutofit/>
          </a:bodyPr>
          <a:lstStyle/>
          <a:p>
            <a:pPr marL="36000" algn="l">
              <a:defRPr/>
            </a:pPr>
            <a:r>
              <a:rPr lang="pl-PL" sz="4000" dirty="0" smtClean="0"/>
              <a:t/>
            </a:r>
            <a:br>
              <a:rPr lang="pl-PL" sz="4000" dirty="0" smtClean="0"/>
            </a:br>
            <a:r>
              <a:rPr lang="pl-PL" sz="4000" dirty="0"/>
              <a:t/>
            </a:r>
            <a:br>
              <a:rPr lang="pl-PL" sz="4000" dirty="0"/>
            </a:br>
            <a:r>
              <a:rPr lang="pl-PL" sz="4000" dirty="0"/>
              <a:t>	</a:t>
            </a:r>
            <a:r>
              <a:rPr lang="pl-PL" sz="2600" dirty="0"/>
              <a:t>Wstrzykiwanie </a:t>
            </a:r>
            <a:r>
              <a:rPr lang="pl-PL" sz="2600" dirty="0" smtClean="0"/>
              <a:t>znieczulenia – „dziury” pomiędzy </a:t>
            </a:r>
            <a:r>
              <a:rPr lang="pl-PL" sz="2600" dirty="0"/>
              <a:t>wiązkami kolagenowymi skóry właściwej lub w </a:t>
            </a:r>
            <a:r>
              <a:rPr lang="pl-PL" sz="2600" dirty="0" smtClean="0"/>
              <a:t>naskórku.</a:t>
            </a:r>
            <a:br>
              <a:rPr lang="pl-PL" sz="2600" dirty="0" smtClean="0"/>
            </a:br>
            <a:r>
              <a:rPr lang="pl-PL" sz="2600" dirty="0"/>
              <a:t>	</a:t>
            </a:r>
            <a:r>
              <a:rPr lang="pl-PL" sz="2600" dirty="0" smtClean="0"/>
              <a:t/>
            </a:r>
            <a:br>
              <a:rPr lang="pl-PL" sz="2600" dirty="0" smtClean="0"/>
            </a:br>
            <a:r>
              <a:rPr lang="pl-PL" sz="2600" dirty="0"/>
              <a:t>	</a:t>
            </a:r>
            <a:r>
              <a:rPr lang="pl-PL" sz="2600" dirty="0" smtClean="0"/>
              <a:t>N</a:t>
            </a:r>
            <a:r>
              <a:rPr lang="pl-PL" sz="2600" kern="1200" dirty="0" smtClean="0">
                <a:solidFill>
                  <a:schemeClr val="tx1"/>
                </a:solidFill>
                <a:effectLst/>
              </a:rPr>
              <a:t>ieprecyzyjne </a:t>
            </a:r>
            <a:r>
              <a:rPr lang="pl-PL" sz="2600" kern="1200" baseline="0" dirty="0" smtClean="0">
                <a:solidFill>
                  <a:schemeClr val="tx1"/>
                </a:solidFill>
                <a:effectLst/>
              </a:rPr>
              <a:t>wycięcie - </a:t>
            </a:r>
            <a:r>
              <a:rPr lang="pl-PL" sz="2600" kern="1200" dirty="0" smtClean="0">
                <a:solidFill>
                  <a:schemeClr val="tx1"/>
                </a:solidFill>
                <a:effectLst/>
              </a:rPr>
              <a:t>(zgniecenia, rozerwania lub braki tkanek)</a:t>
            </a:r>
            <a:r>
              <a:rPr lang="pl-PL" sz="2600" kern="1200" baseline="0" dirty="0" smtClean="0">
                <a:solidFill>
                  <a:schemeClr val="tx1"/>
                </a:solidFill>
                <a:effectLst/>
              </a:rPr>
              <a:t>. </a:t>
            </a:r>
            <a:r>
              <a:rPr lang="pl-PL" sz="2600" dirty="0"/>
              <a:t>	</a:t>
            </a:r>
            <a:r>
              <a:rPr lang="pl-PL" sz="2600" dirty="0" smtClean="0"/>
              <a:t/>
            </a:r>
            <a:br>
              <a:rPr lang="pl-PL" sz="2600" dirty="0" smtClean="0"/>
            </a:br>
            <a:r>
              <a:rPr lang="pl-PL" sz="2600" dirty="0" smtClean="0"/>
              <a:t/>
            </a:r>
            <a:br>
              <a:rPr lang="pl-PL" sz="2600" dirty="0" smtClean="0"/>
            </a:br>
            <a:r>
              <a:rPr lang="pl-PL" sz="2600" dirty="0"/>
              <a:t>	</a:t>
            </a:r>
            <a:r>
              <a:rPr lang="pl-PL" sz="2600" dirty="0" smtClean="0"/>
              <a:t>Zgniatanie </a:t>
            </a:r>
            <a:r>
              <a:rPr lang="pl-PL" sz="2600" dirty="0"/>
              <a:t>pincetą podczas zabiegu lub prostowania tkanek  – uszkodzenia widoczne w postaci drobnych ognisk zniekszałconych cienkich włókien (kolagenowych).</a:t>
            </a:r>
            <a:r>
              <a:rPr lang="pl-PL" sz="2600" kern="1200" baseline="0" dirty="0" smtClean="0">
                <a:solidFill>
                  <a:schemeClr val="tx1"/>
                </a:solidFill>
                <a:effectLst/>
              </a:rPr>
              <a:t/>
            </a:r>
            <a:br>
              <a:rPr lang="pl-PL" sz="2600" kern="1200" baseline="0" dirty="0" smtClean="0">
                <a:solidFill>
                  <a:schemeClr val="tx1"/>
                </a:solidFill>
                <a:effectLst/>
              </a:rPr>
            </a:br>
            <a:r>
              <a:rPr lang="pl-PL" sz="2600" kern="1200" baseline="0" dirty="0" smtClean="0">
                <a:solidFill>
                  <a:schemeClr val="tx1"/>
                </a:solidFill>
                <a:effectLst/>
              </a:rPr>
              <a:t/>
            </a:r>
            <a:br>
              <a:rPr lang="pl-PL" sz="2600" kern="1200" baseline="0" dirty="0" smtClean="0">
                <a:solidFill>
                  <a:schemeClr val="tx1"/>
                </a:solidFill>
                <a:effectLst/>
              </a:rPr>
            </a:br>
            <a:r>
              <a:rPr lang="pl-PL" sz="2600" dirty="0"/>
              <a:t>	</a:t>
            </a:r>
            <a:r>
              <a:rPr lang="pl-PL" sz="2600" dirty="0" smtClean="0"/>
              <a:t>Narzędzia </a:t>
            </a:r>
            <a:r>
              <a:rPr lang="pl-PL" sz="2600" kern="1200" dirty="0" smtClean="0">
                <a:solidFill>
                  <a:schemeClr val="tx1"/>
                </a:solidFill>
                <a:effectLst/>
              </a:rPr>
              <a:t>elektrochirurgiczne (uszkodzenia termiczne) koagulują białka - komórki o amorficznych kształtach.</a:t>
            </a:r>
            <a:endParaRPr lang="pl-PL" sz="2600" dirty="0"/>
          </a:p>
        </p:txBody>
      </p:sp>
      <p:pic>
        <p:nvPicPr>
          <p:cNvPr id="3"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4" name="TextBox 3"/>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5" name="TextBox 4"/>
          <p:cNvSpPr txBox="1"/>
          <p:nvPr/>
        </p:nvSpPr>
        <p:spPr>
          <a:xfrm>
            <a:off x="107504" y="87015"/>
            <a:ext cx="5688632" cy="461665"/>
          </a:xfrm>
          <a:prstGeom prst="rect">
            <a:avLst/>
          </a:prstGeom>
          <a:noFill/>
        </p:spPr>
        <p:txBody>
          <a:bodyPr wrap="square" rtlCol="0">
            <a:spAutoFit/>
          </a:bodyPr>
          <a:lstStyle/>
          <a:p>
            <a:r>
              <a:rPr lang="pl-PL" sz="2400" b="1" dirty="0" smtClean="0"/>
              <a:t>Błędy w chirurgii mikrograficznej Mohsa </a:t>
            </a:r>
            <a:endParaRPr lang="pl-PL" sz="2400" b="1" dirty="0"/>
          </a:p>
        </p:txBody>
      </p:sp>
    </p:spTree>
    <p:extLst>
      <p:ext uri="{BB962C8B-B14F-4D97-AF65-F5344CB8AC3E}">
        <p14:creationId xmlns:p14="http://schemas.microsoft.com/office/powerpoint/2010/main" val="787496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Obraz 1" descr="DSC04890"/>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2616324" y="3343104"/>
            <a:ext cx="3827884" cy="296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ytuł 1"/>
          <p:cNvSpPr>
            <a:spLocks noGrp="1"/>
          </p:cNvSpPr>
          <p:nvPr>
            <p:ph type="title"/>
          </p:nvPr>
        </p:nvSpPr>
        <p:spPr>
          <a:xfrm>
            <a:off x="385068" y="1133872"/>
            <a:ext cx="8507412" cy="1143000"/>
          </a:xfrm>
        </p:spPr>
        <p:txBody>
          <a:bodyPr>
            <a:normAutofit fontScale="90000"/>
          </a:bodyPr>
          <a:lstStyle/>
          <a:p>
            <a:pPr algn="l">
              <a:defRPr/>
            </a:pPr>
            <a:r>
              <a:rPr lang="pl-PL" altLang="pl-PL" sz="2800" dirty="0" smtClean="0"/>
              <a:t/>
            </a:r>
            <a:br>
              <a:rPr lang="pl-PL" altLang="pl-PL" sz="2800" dirty="0" smtClean="0"/>
            </a:br>
            <a:r>
              <a:rPr lang="pl-PL" altLang="pl-PL" sz="2800" dirty="0" smtClean="0"/>
              <a:t/>
            </a:r>
            <a:br>
              <a:rPr lang="pl-PL" altLang="pl-PL" sz="2800" dirty="0" smtClean="0"/>
            </a:br>
            <a:r>
              <a:rPr lang="pl-PL" altLang="pl-PL" sz="2800" dirty="0" smtClean="0"/>
              <a:t/>
            </a:r>
            <a:br>
              <a:rPr lang="pl-PL" altLang="pl-PL" sz="2800" dirty="0" smtClean="0"/>
            </a:br>
            <a:r>
              <a:rPr lang="pl-PL" altLang="pl-PL" sz="2800" dirty="0"/>
              <a:t/>
            </a:r>
            <a:br>
              <a:rPr lang="pl-PL" altLang="pl-PL" sz="2800" dirty="0"/>
            </a:br>
            <a:r>
              <a:rPr lang="pl-PL" altLang="pl-PL" sz="3100" dirty="0" smtClean="0"/>
              <a:t>Przykład 1: Nawrotowy </a:t>
            </a:r>
            <a:r>
              <a:rPr lang="pl-PL" altLang="pl-PL" sz="3100" dirty="0"/>
              <a:t>rak podstawnokomórkowy (czwarta wznowa) </a:t>
            </a:r>
            <a:r>
              <a:rPr lang="pl-PL" altLang="pl-PL" sz="3100" dirty="0" smtClean="0"/>
              <a:t>postać </a:t>
            </a:r>
            <a:r>
              <a:rPr lang="pl-PL" altLang="pl-PL" sz="3100" dirty="0"/>
              <a:t>naciekająca (BCC</a:t>
            </a:r>
            <a:r>
              <a:rPr lang="pl-PL" altLang="pl-PL" sz="3100" dirty="0" smtClean="0"/>
              <a:t>)</a:t>
            </a:r>
            <a:br>
              <a:rPr lang="pl-PL" altLang="pl-PL" sz="3100" dirty="0" smtClean="0"/>
            </a:br>
            <a:r>
              <a:rPr lang="pl-PL" altLang="pl-PL" sz="3100" dirty="0" smtClean="0"/>
              <a:t/>
            </a:r>
            <a:br>
              <a:rPr lang="pl-PL" altLang="pl-PL" sz="3100" dirty="0" smtClean="0"/>
            </a:br>
            <a:r>
              <a:rPr lang="pl-PL" altLang="pl-PL" sz="3100" dirty="0" smtClean="0"/>
              <a:t>Gdzie ustanowić granice </a:t>
            </a:r>
            <a:r>
              <a:rPr lang="pl-PL" altLang="pl-PL" sz="3100" dirty="0"/>
              <a:t>guza</a:t>
            </a:r>
            <a:r>
              <a:rPr lang="pl-PL" altLang="pl-PL" sz="3100" dirty="0" smtClean="0"/>
              <a:t>?  </a:t>
            </a:r>
            <a:br>
              <a:rPr lang="pl-PL" altLang="pl-PL" sz="3100" dirty="0" smtClean="0"/>
            </a:br>
            <a:r>
              <a:rPr lang="pl-PL" altLang="pl-PL" sz="3100" dirty="0" smtClean="0"/>
              <a:t>Jak szeroki margines </a:t>
            </a:r>
            <a:r>
              <a:rPr lang="pl-PL" altLang="pl-PL" sz="3100" dirty="0"/>
              <a:t>wycięcia </a:t>
            </a:r>
            <a:r>
              <a:rPr lang="pl-PL" altLang="pl-PL" sz="3100" dirty="0" smtClean="0"/>
              <a:t>zastosować? </a:t>
            </a:r>
            <a:br>
              <a:rPr lang="pl-PL" altLang="pl-PL" sz="3100" dirty="0" smtClean="0"/>
            </a:br>
            <a:r>
              <a:rPr lang="pl-PL" altLang="pl-PL" sz="2800" dirty="0" smtClean="0"/>
              <a:t/>
            </a:r>
            <a:br>
              <a:rPr lang="pl-PL" altLang="pl-PL" sz="2800" dirty="0" smtClean="0"/>
            </a:br>
            <a:r>
              <a:rPr lang="pl-PL" altLang="pl-PL" sz="2800" dirty="0" smtClean="0"/>
              <a:t> </a:t>
            </a:r>
            <a:br>
              <a:rPr lang="pl-PL" altLang="pl-PL" sz="2800" dirty="0" smtClean="0"/>
            </a:br>
            <a:r>
              <a:rPr lang="pl-PL" altLang="pl-PL" sz="2800" dirty="0">
                <a:effectLst>
                  <a:outerShdw blurRad="38100" dist="38100" dir="2700000" algn="tl">
                    <a:srgbClr val="000000">
                      <a:alpha val="43137"/>
                    </a:srgbClr>
                  </a:outerShdw>
                </a:effectLst>
              </a:rPr>
              <a:t/>
            </a:r>
            <a:br>
              <a:rPr lang="pl-PL" altLang="pl-PL" sz="2800" dirty="0">
                <a:effectLst>
                  <a:outerShdw blurRad="38100" dist="38100" dir="2700000" algn="tl">
                    <a:srgbClr val="000000">
                      <a:alpha val="43137"/>
                    </a:srgbClr>
                  </a:outerShdw>
                </a:effectLst>
              </a:rPr>
            </a:br>
            <a:endParaRPr lang="pl-PL" sz="2800" dirty="0"/>
          </a:p>
        </p:txBody>
      </p:sp>
      <p:sp>
        <p:nvSpPr>
          <p:cNvPr id="10244" name="pole tekstowe 2"/>
          <p:cNvSpPr txBox="1">
            <a:spLocks noChangeArrowheads="1"/>
          </p:cNvSpPr>
          <p:nvPr/>
        </p:nvSpPr>
        <p:spPr bwMode="auto">
          <a:xfrm>
            <a:off x="179388" y="-26988"/>
            <a:ext cx="30972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400"/>
              <a:t>Wprowadzenie</a:t>
            </a:r>
          </a:p>
        </p:txBody>
      </p:sp>
      <p:pic>
        <p:nvPicPr>
          <p:cNvPr id="5"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
        <p:nvSpPr>
          <p:cNvPr id="6" name="TextBox 5"/>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422203523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013" y="1637928"/>
            <a:ext cx="6090171" cy="1143000"/>
          </a:xfrm>
        </p:spPr>
        <p:txBody>
          <a:bodyPr>
            <a:noAutofit/>
          </a:bodyPr>
          <a:lstStyle/>
          <a:p>
            <a:pPr marL="0" indent="0" algn="l"/>
            <a:r>
              <a:rPr lang="pl-PL" sz="3600" dirty="0"/>
              <a:t>	</a:t>
            </a:r>
            <a:r>
              <a:rPr lang="pl-PL" sz="3600" dirty="0" smtClean="0"/>
              <a:t/>
            </a:r>
            <a:br>
              <a:rPr lang="pl-PL" sz="3600" dirty="0" smtClean="0"/>
            </a:br>
            <a:r>
              <a:rPr lang="pl-PL" sz="3600" dirty="0"/>
              <a:t>	</a:t>
            </a:r>
            <a:r>
              <a:rPr lang="pl-PL" sz="3600" dirty="0" smtClean="0"/>
              <a:t/>
            </a:r>
            <a:br>
              <a:rPr lang="pl-PL" sz="3600" dirty="0" smtClean="0"/>
            </a:br>
            <a:r>
              <a:rPr lang="pl-PL" sz="3600" dirty="0"/>
              <a:t/>
            </a:r>
            <a:br>
              <a:rPr lang="pl-PL" sz="3600" dirty="0"/>
            </a:br>
            <a:r>
              <a:rPr lang="pl-PL" sz="3600" dirty="0" smtClean="0"/>
              <a:t/>
            </a:r>
            <a:br>
              <a:rPr lang="pl-PL" sz="3600" dirty="0" smtClean="0"/>
            </a:br>
            <a:r>
              <a:rPr lang="pl-PL" sz="3600" dirty="0"/>
              <a:t/>
            </a:r>
            <a:br>
              <a:rPr lang="pl-PL" sz="3600" dirty="0"/>
            </a:br>
            <a:r>
              <a:rPr lang="pl-PL" sz="3600" dirty="0" smtClean="0"/>
              <a:t>	</a:t>
            </a:r>
            <a:br>
              <a:rPr lang="pl-PL" sz="3600" dirty="0" smtClean="0"/>
            </a:br>
            <a:r>
              <a:rPr lang="pl-PL" sz="3600" dirty="0"/>
              <a:t/>
            </a:r>
            <a:br>
              <a:rPr lang="pl-PL" sz="3600" dirty="0"/>
            </a:br>
            <a:r>
              <a:rPr lang="pl-PL" sz="3600" dirty="0" smtClean="0"/>
              <a:t/>
            </a:r>
            <a:br>
              <a:rPr lang="pl-PL" sz="3600" dirty="0" smtClean="0"/>
            </a:br>
            <a:r>
              <a:rPr lang="pl-PL" sz="2400" dirty="0" smtClean="0"/>
              <a:t>Brak dokładnego </a:t>
            </a:r>
            <a:r>
              <a:rPr lang="pl-PL" sz="2400" dirty="0"/>
              <a:t>oznakowania „kierunkowego” </a:t>
            </a:r>
            <a:r>
              <a:rPr lang="pl-PL" sz="2400" u="sng" dirty="0"/>
              <a:t>szwami lub nacięciami</a:t>
            </a:r>
            <a:r>
              <a:rPr lang="pl-PL" sz="2400" dirty="0"/>
              <a:t> stwarza ryzyko utraty orientacji </a:t>
            </a:r>
            <a:r>
              <a:rPr lang="pl-PL" sz="2400" dirty="0" smtClean="0"/>
              <a:t>preparatu.</a:t>
            </a:r>
            <a:br>
              <a:rPr lang="pl-PL" sz="2400" dirty="0" smtClean="0"/>
            </a:br>
            <a:r>
              <a:rPr lang="pl-PL" sz="2400" dirty="0" smtClean="0"/>
              <a:t/>
            </a:r>
            <a:br>
              <a:rPr lang="pl-PL" sz="2400" dirty="0" smtClean="0"/>
            </a:br>
            <a:r>
              <a:rPr lang="pl-PL" sz="2400" dirty="0" smtClean="0"/>
              <a:t>Powinny </a:t>
            </a:r>
            <a:r>
              <a:rPr lang="pl-PL" sz="2400" dirty="0"/>
              <a:t>być </a:t>
            </a:r>
            <a:r>
              <a:rPr lang="pl-PL" sz="2400" dirty="0" smtClean="0"/>
              <a:t>one dobrze </a:t>
            </a:r>
            <a:r>
              <a:rPr lang="pl-PL" sz="2400" dirty="0"/>
              <a:t>widoczne, a preparat ułożony w sposób uporządkowany na chłonnej podkładce (możliwie z naniesionymi punktami orientacyjnymi).   </a:t>
            </a:r>
            <a:br>
              <a:rPr lang="pl-PL" sz="2400" dirty="0"/>
            </a:br>
            <a:r>
              <a:rPr lang="pl-PL" sz="2400" dirty="0" smtClean="0"/>
              <a:t/>
            </a:r>
            <a:br>
              <a:rPr lang="pl-PL" sz="2400" dirty="0" smtClean="0"/>
            </a:br>
            <a:r>
              <a:rPr lang="pl-PL" sz="2400" dirty="0" smtClean="0"/>
              <a:t>Preparat powinien być szybko przeniesiony do pracowni histologicznej (położonej możliwie blisko).</a:t>
            </a:r>
            <a:r>
              <a:rPr lang="pl-PL" sz="2400" dirty="0"/>
              <a:t> </a:t>
            </a:r>
            <a:r>
              <a:rPr lang="pl-PL" sz="2400" dirty="0" smtClean="0"/>
              <a:t/>
            </a:r>
            <a:br>
              <a:rPr lang="pl-PL" sz="2400" dirty="0" smtClean="0"/>
            </a:br>
            <a:r>
              <a:rPr lang="pl-PL" sz="2400" dirty="0" smtClean="0"/>
              <a:t/>
            </a:r>
            <a:br>
              <a:rPr lang="pl-PL" sz="2400" dirty="0" smtClean="0"/>
            </a:br>
            <a:r>
              <a:rPr lang="pl-PL" sz="2400" dirty="0" smtClean="0"/>
              <a:t>Obrócenie preparatu stwarza </a:t>
            </a:r>
            <a:r>
              <a:rPr lang="pl-PL" sz="2400" dirty="0"/>
              <a:t>ryzyko utraty orientacji </a:t>
            </a:r>
            <a:r>
              <a:rPr lang="pl-PL" sz="2400" dirty="0" smtClean="0"/>
              <a:t>kierunkowej (wyjaśnienia </a:t>
            </a:r>
            <a:r>
              <a:rPr lang="pl-PL" sz="2400" dirty="0"/>
              <a:t>chiruga </a:t>
            </a:r>
            <a:r>
              <a:rPr lang="pl-PL" sz="2400" dirty="0" smtClean="0"/>
              <a:t>często  </a:t>
            </a:r>
            <a:r>
              <a:rPr lang="pl-PL" sz="2400" dirty="0"/>
              <a:t>pozwalają rozwiać </a:t>
            </a:r>
            <a:r>
              <a:rPr lang="pl-PL" sz="2400" dirty="0" smtClean="0"/>
              <a:t>wątpliwości). </a:t>
            </a:r>
            <a:r>
              <a:rPr lang="pl-PL" sz="2400" dirty="0"/>
              <a:t/>
            </a:r>
            <a:br>
              <a:rPr lang="pl-PL" sz="2400" dirty="0"/>
            </a:br>
            <a:r>
              <a:rPr lang="pl-PL" sz="3200" dirty="0" smtClean="0"/>
              <a:t/>
            </a:r>
            <a:br>
              <a:rPr lang="pl-PL" sz="3200" dirty="0" smtClean="0"/>
            </a:br>
            <a:r>
              <a:rPr lang="pl-PL" sz="3200" dirty="0" smtClean="0"/>
              <a:t/>
            </a:r>
            <a:br>
              <a:rPr lang="pl-PL" sz="3200" dirty="0" smtClean="0"/>
            </a:br>
            <a:r>
              <a:rPr lang="pl-PL" sz="3200" dirty="0" smtClean="0"/>
              <a:t>	</a:t>
            </a:r>
            <a:br>
              <a:rPr lang="pl-PL" sz="3200" dirty="0" smtClean="0"/>
            </a:br>
            <a:r>
              <a:rPr lang="pl-PL" sz="3200" dirty="0" smtClean="0"/>
              <a:t>	</a:t>
            </a:r>
            <a:endParaRPr lang="pl-PL" sz="3600" dirty="0"/>
          </a:p>
        </p:txBody>
      </p:sp>
      <p:pic>
        <p:nvPicPr>
          <p:cNvPr id="5"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6" name="TextBox 5"/>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5733693" y="1864874"/>
            <a:ext cx="3715423" cy="2870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07504" y="87015"/>
            <a:ext cx="5688632" cy="461665"/>
          </a:xfrm>
          <a:prstGeom prst="rect">
            <a:avLst/>
          </a:prstGeom>
          <a:noFill/>
        </p:spPr>
        <p:txBody>
          <a:bodyPr wrap="square" rtlCol="0">
            <a:spAutoFit/>
          </a:bodyPr>
          <a:lstStyle/>
          <a:p>
            <a:r>
              <a:rPr lang="pl-PL" sz="2400" b="1" dirty="0" smtClean="0"/>
              <a:t>Błędy w chirurgii mikrograficznej Mohsa </a:t>
            </a:r>
            <a:endParaRPr lang="pl-PL" sz="2400" b="1" dirty="0"/>
          </a:p>
        </p:txBody>
      </p:sp>
    </p:spTree>
    <p:extLst>
      <p:ext uri="{BB962C8B-B14F-4D97-AF65-F5344CB8AC3E}">
        <p14:creationId xmlns:p14="http://schemas.microsoft.com/office/powerpoint/2010/main" val="143990691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8008"/>
            <a:ext cx="8229600" cy="1143000"/>
          </a:xfrm>
        </p:spPr>
        <p:txBody>
          <a:bodyPr>
            <a:normAutofit fontScale="90000"/>
          </a:bodyPr>
          <a:lstStyle/>
          <a:p>
            <a:pPr algn="l">
              <a:defRPr/>
            </a:pPr>
            <a:r>
              <a:rPr lang="pl-PL" sz="4400" kern="1200" dirty="0" smtClean="0">
                <a:solidFill>
                  <a:schemeClr val="tx1"/>
                </a:solidFill>
                <a:effectLst/>
                <a:latin typeface="+mj-lt"/>
                <a:ea typeface="+mj-ea"/>
                <a:cs typeface="+mj-cs"/>
              </a:rPr>
              <a:t>	</a:t>
            </a:r>
            <a:br>
              <a:rPr lang="pl-PL" sz="4400" kern="1200" dirty="0" smtClean="0">
                <a:solidFill>
                  <a:schemeClr val="tx1"/>
                </a:solidFill>
                <a:effectLst/>
                <a:latin typeface="+mj-lt"/>
                <a:ea typeface="+mj-ea"/>
                <a:cs typeface="+mj-cs"/>
              </a:rPr>
            </a:br>
            <a:r>
              <a:rPr lang="pl-PL" sz="4400" kern="1200" dirty="0" smtClean="0">
                <a:solidFill>
                  <a:schemeClr val="tx1"/>
                </a:solidFill>
                <a:effectLst/>
                <a:latin typeface="+mj-lt"/>
                <a:ea typeface="+mj-ea"/>
                <a:cs typeface="+mj-cs"/>
              </a:rPr>
              <a:t/>
            </a:r>
            <a:br>
              <a:rPr lang="pl-PL" sz="4400" kern="1200" dirty="0" smtClean="0">
                <a:solidFill>
                  <a:schemeClr val="tx1"/>
                </a:solidFill>
                <a:effectLst/>
                <a:latin typeface="+mj-lt"/>
                <a:ea typeface="+mj-ea"/>
                <a:cs typeface="+mj-cs"/>
              </a:rPr>
            </a:br>
            <a:r>
              <a:rPr lang="pl-PL" dirty="0"/>
              <a:t/>
            </a:r>
            <a:br>
              <a:rPr lang="pl-PL" dirty="0"/>
            </a:br>
            <a:r>
              <a:rPr lang="pl-PL" sz="4000" dirty="0"/>
              <a:t>	Przesuszenie </a:t>
            </a:r>
            <a:r>
              <a:rPr lang="pl-PL" sz="4000" dirty="0" smtClean="0"/>
              <a:t>tkanki zwiększa </a:t>
            </a:r>
            <a:r>
              <a:rPr lang="pl-PL" sz="4000" dirty="0"/>
              <a:t>trudnosci </a:t>
            </a:r>
            <a:r>
              <a:rPr lang="pl-PL" sz="4000" dirty="0" smtClean="0"/>
              <a:t>jej formowania </a:t>
            </a:r>
            <a:r>
              <a:rPr lang="pl-PL" sz="4000" dirty="0"/>
              <a:t>i obróbki tkanki i pogarsza jakość obrazu histologicznego.</a:t>
            </a:r>
            <a:br>
              <a:rPr lang="pl-PL" sz="4000" dirty="0"/>
            </a:br>
            <a:r>
              <a:rPr lang="pl-PL" sz="4000" dirty="0" smtClean="0"/>
              <a:t/>
            </a:r>
            <a:br>
              <a:rPr lang="pl-PL" sz="4000" dirty="0" smtClean="0"/>
            </a:br>
            <a:r>
              <a:rPr lang="pl-PL" sz="4000" dirty="0" smtClean="0"/>
              <a:t>	Pokrycie wilgotnym </a:t>
            </a:r>
            <a:r>
              <a:rPr lang="pl-PL" sz="4000" dirty="0"/>
              <a:t>gazikiem zapobiega </a:t>
            </a:r>
            <a:r>
              <a:rPr lang="pl-PL" sz="4000" dirty="0" smtClean="0"/>
              <a:t>wysychaniu. </a:t>
            </a:r>
            <a:br>
              <a:rPr lang="pl-PL" sz="4000" dirty="0" smtClean="0"/>
            </a:br>
            <a:r>
              <a:rPr lang="pl-PL" sz="4000" dirty="0" smtClean="0"/>
              <a:t/>
            </a:r>
            <a:br>
              <a:rPr lang="pl-PL" sz="4000" dirty="0" smtClean="0"/>
            </a:br>
            <a:r>
              <a:rPr lang="pl-PL" sz="4000" dirty="0" smtClean="0"/>
              <a:t>	</a:t>
            </a:r>
            <a:endParaRPr lang="pl-PL" sz="40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107504" y="87015"/>
            <a:ext cx="5688632" cy="461665"/>
          </a:xfrm>
          <a:prstGeom prst="rect">
            <a:avLst/>
          </a:prstGeom>
          <a:noFill/>
        </p:spPr>
        <p:txBody>
          <a:bodyPr wrap="square" rtlCol="0">
            <a:spAutoFit/>
          </a:bodyPr>
          <a:lstStyle/>
          <a:p>
            <a:r>
              <a:rPr lang="pl-PL" sz="2400" b="1" dirty="0" smtClean="0"/>
              <a:t>Błędy w chirurgii mikrograficznej Mohsa </a:t>
            </a:r>
            <a:endParaRPr lang="pl-PL" sz="2400" b="1" dirty="0"/>
          </a:p>
        </p:txBody>
      </p:sp>
    </p:spTree>
    <p:extLst>
      <p:ext uri="{BB962C8B-B14F-4D97-AF65-F5344CB8AC3E}">
        <p14:creationId xmlns:p14="http://schemas.microsoft.com/office/powerpoint/2010/main" val="352855503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493912"/>
            <a:ext cx="8229600" cy="1143000"/>
          </a:xfrm>
        </p:spPr>
        <p:txBody>
          <a:bodyPr>
            <a:normAutofit fontScale="90000"/>
          </a:bodyPr>
          <a:lstStyle/>
          <a:p>
            <a:pPr marL="0" marR="0" indent="0" algn="l" defTabSz="914400" rtl="0" eaLnBrk="1" fontAlgn="auto" latinLnBrk="0" hangingPunct="1">
              <a:lnSpc>
                <a:spcPct val="100000"/>
              </a:lnSpc>
              <a:spcBef>
                <a:spcPct val="0"/>
              </a:spcBef>
              <a:spcAft>
                <a:spcPts val="0"/>
              </a:spcAft>
              <a:buClrTx/>
              <a:buSzTx/>
              <a:buFontTx/>
              <a:buNone/>
              <a:tabLst/>
              <a:defRPr/>
            </a:pPr>
            <a:r>
              <a:rPr lang="pl-PL" sz="3600" kern="1200" dirty="0" smtClean="0">
                <a:solidFill>
                  <a:schemeClr val="tx1"/>
                </a:solidFill>
                <a:effectLst/>
                <a:latin typeface="+mj-lt"/>
                <a:ea typeface="+mj-ea"/>
                <a:cs typeface="+mj-cs"/>
              </a:rPr>
              <a:t>	Podczas „kodowania” tkanki barwnikami w pracowni histologicznej należy zastosowac taką ich ilość, by były wyraźnie widoczne w skrawkach, ale należy unikać ich „rozlewania” (nadmiar odsączać gazikiem).</a:t>
            </a:r>
          </a:p>
          <a:p>
            <a:pPr algn="l"/>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5347" y="2996952"/>
            <a:ext cx="4662917" cy="349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07504" y="87015"/>
            <a:ext cx="5688632" cy="461665"/>
          </a:xfrm>
          <a:prstGeom prst="rect">
            <a:avLst/>
          </a:prstGeom>
          <a:noFill/>
        </p:spPr>
        <p:txBody>
          <a:bodyPr wrap="square" rtlCol="0">
            <a:spAutoFit/>
          </a:bodyPr>
          <a:lstStyle/>
          <a:p>
            <a:r>
              <a:rPr lang="pl-PL" sz="2400" b="1" dirty="0" smtClean="0"/>
              <a:t>Błędy w chirurgii mikrograficznej Mohsa </a:t>
            </a:r>
            <a:endParaRPr lang="pl-PL" sz="2400" b="1" dirty="0"/>
          </a:p>
        </p:txBody>
      </p:sp>
    </p:spTree>
    <p:extLst>
      <p:ext uri="{BB962C8B-B14F-4D97-AF65-F5344CB8AC3E}">
        <p14:creationId xmlns:p14="http://schemas.microsoft.com/office/powerpoint/2010/main" val="72471814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l-PL"/>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04174" y="2780928"/>
            <a:ext cx="4460314" cy="334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107504" y="1205880"/>
            <a:ext cx="864096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800" dirty="0" smtClean="0"/>
              <a:t>	</a:t>
            </a:r>
            <a:r>
              <a:rPr lang="pl-PL" sz="3200" dirty="0" smtClean="0"/>
              <a:t>Zbyt mocne dociskanie brzegów przekrojów preparatów może wypychać tkankę nowotworu (na powierzchnię bloczka) i powodować wyniki fałszywie dodatnie. </a:t>
            </a:r>
            <a:br>
              <a:rPr lang="pl-PL" sz="3200" dirty="0" smtClean="0"/>
            </a:br>
            <a:r>
              <a:rPr lang="pl-PL" sz="3200" dirty="0" smtClean="0"/>
              <a:t>	</a:t>
            </a:r>
            <a:endParaRPr lang="pl-PL" sz="5400" dirty="0"/>
          </a:p>
        </p:txBody>
      </p:sp>
      <p:pic>
        <p:nvPicPr>
          <p:cNvPr id="6"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
        <p:nvSpPr>
          <p:cNvPr id="7" name="TextBox 6"/>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8" name="Rectangle 7" descr="Mohs 0165, 09"/>
          <p:cNvSpPr>
            <a:spLocks noGrp="1" noChangeAspect="1" noChangeArrowheads="1"/>
          </p:cNvSpPr>
          <p:nvPr/>
        </p:nvSpPr>
        <p:spPr bwMode="auto">
          <a:xfrm>
            <a:off x="35496" y="2780928"/>
            <a:ext cx="4635911" cy="3384376"/>
          </a:xfrm>
          <a:prstGeom prst="rect">
            <a:avLst/>
          </a:prstGeom>
          <a:blipFill dpi="0" rotWithShape="1">
            <a:blip r:embed="rId4" cstate="print"/>
            <a:srcRect/>
            <a:stretch>
              <a:fillRect/>
            </a:stretch>
          </a:blipFill>
          <a:ln w="9525">
            <a:solidFill>
              <a:schemeClr val="tx1"/>
            </a:solidFill>
            <a:miter lim="800000"/>
            <a:headEnd/>
            <a:tailEnd/>
          </a:ln>
        </p:spPr>
        <p:txBody>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SzTx/>
              <a:buFontTx/>
              <a:buNone/>
            </a:pPr>
            <a:endParaRPr lang="pl-PL" altLang="pl-PL" sz="1800"/>
          </a:p>
        </p:txBody>
      </p:sp>
      <p:sp>
        <p:nvSpPr>
          <p:cNvPr id="9" name="TextBox 8"/>
          <p:cNvSpPr txBox="1"/>
          <p:nvPr/>
        </p:nvSpPr>
        <p:spPr>
          <a:xfrm>
            <a:off x="107504" y="87015"/>
            <a:ext cx="5688632" cy="461665"/>
          </a:xfrm>
          <a:prstGeom prst="rect">
            <a:avLst/>
          </a:prstGeom>
          <a:noFill/>
        </p:spPr>
        <p:txBody>
          <a:bodyPr wrap="square" rtlCol="0">
            <a:spAutoFit/>
          </a:bodyPr>
          <a:lstStyle/>
          <a:p>
            <a:r>
              <a:rPr lang="pl-PL" sz="2400" b="1" dirty="0" smtClean="0"/>
              <a:t>Błędy w chirurgii mikrograficznej Mohsa </a:t>
            </a:r>
            <a:endParaRPr lang="pl-PL" sz="2400" b="1" dirty="0"/>
          </a:p>
        </p:txBody>
      </p:sp>
    </p:spTree>
    <p:extLst>
      <p:ext uri="{BB962C8B-B14F-4D97-AF65-F5344CB8AC3E}">
        <p14:creationId xmlns:p14="http://schemas.microsoft.com/office/powerpoint/2010/main" val="275527185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277888"/>
            <a:ext cx="8640960" cy="1143000"/>
          </a:xfrm>
        </p:spPr>
        <p:txBody>
          <a:bodyPr>
            <a:noAutofit/>
          </a:bodyPr>
          <a:lstStyle/>
          <a:p>
            <a:pPr algn="l"/>
            <a:r>
              <a:rPr lang="pl-PL" sz="3600" dirty="0" smtClean="0"/>
              <a:t/>
            </a:r>
            <a:br>
              <a:rPr lang="pl-PL" sz="3600" dirty="0" smtClean="0"/>
            </a:br>
            <a:r>
              <a:rPr lang="pl-PL" sz="3600" dirty="0" smtClean="0"/>
              <a:t>	</a:t>
            </a:r>
            <a:r>
              <a:rPr lang="pl-PL" sz="2800" dirty="0"/>
              <a:t>Zamrażanie tkanki </a:t>
            </a:r>
            <a:r>
              <a:rPr lang="pl-PL" sz="2800" dirty="0" smtClean="0"/>
              <a:t>mokrej lub </a:t>
            </a:r>
            <a:br>
              <a:rPr lang="pl-PL" sz="2800" dirty="0" smtClean="0"/>
            </a:br>
            <a:r>
              <a:rPr lang="pl-PL" sz="2800" dirty="0" smtClean="0"/>
              <a:t>zamrażanie nieciagłe (z chwilowym rozmrożeniem) powodują uszkodzenia termiczne (duże kryształy lodu rozrywają tkanki, niszcząc ich strukturę). </a:t>
            </a:r>
            <a:br>
              <a:rPr lang="pl-PL" sz="2800" dirty="0" smtClean="0"/>
            </a:br>
            <a:r>
              <a:rPr lang="pl-PL" sz="2800" dirty="0" smtClean="0"/>
              <a:t>	Zamrażanie tkanki powinno się odbywać w sposób nieprzerwany (uwaga na wklejanie zamrożonej tkanki w ciepłe medium !).</a:t>
            </a:r>
            <a:endParaRPr lang="pl-PL" sz="2000" dirty="0"/>
          </a:p>
        </p:txBody>
      </p:sp>
      <p:pic>
        <p:nvPicPr>
          <p:cNvPr id="3"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4" name="TextBox 3"/>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3936630"/>
            <a:ext cx="3311432" cy="2466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3936630"/>
            <a:ext cx="3499976" cy="2607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07504" y="87015"/>
            <a:ext cx="5688632" cy="461665"/>
          </a:xfrm>
          <a:prstGeom prst="rect">
            <a:avLst/>
          </a:prstGeom>
          <a:noFill/>
        </p:spPr>
        <p:txBody>
          <a:bodyPr wrap="square" rtlCol="0">
            <a:spAutoFit/>
          </a:bodyPr>
          <a:lstStyle/>
          <a:p>
            <a:r>
              <a:rPr lang="pl-PL" sz="2400" b="1" dirty="0" smtClean="0"/>
              <a:t>Błędy w chirurgii mikrograficznej Mohsa </a:t>
            </a:r>
            <a:endParaRPr lang="pl-PL" sz="2400" b="1" dirty="0"/>
          </a:p>
        </p:txBody>
      </p:sp>
    </p:spTree>
    <p:extLst>
      <p:ext uri="{BB962C8B-B14F-4D97-AF65-F5344CB8AC3E}">
        <p14:creationId xmlns:p14="http://schemas.microsoft.com/office/powerpoint/2010/main" val="28046178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48680"/>
            <a:ext cx="8784976" cy="1143000"/>
          </a:xfrm>
        </p:spPr>
        <p:txBody>
          <a:bodyPr>
            <a:noAutofit/>
          </a:bodyPr>
          <a:lstStyle/>
          <a:p>
            <a:pPr algn="l"/>
            <a:r>
              <a:rPr lang="pl-PL" sz="2800" kern="1200" dirty="0" smtClean="0">
                <a:solidFill>
                  <a:schemeClr val="tx1"/>
                </a:solidFill>
                <a:effectLst/>
              </a:rPr>
              <a:t>	</a:t>
            </a:r>
            <a:br>
              <a:rPr lang="pl-PL" sz="2800" kern="1200" dirty="0" smtClean="0">
                <a:solidFill>
                  <a:schemeClr val="tx1"/>
                </a:solidFill>
                <a:effectLst/>
              </a:rPr>
            </a:br>
            <a:r>
              <a:rPr lang="pl-PL" sz="2800" dirty="0"/>
              <a:t/>
            </a:r>
            <a:br>
              <a:rPr lang="pl-PL" sz="2800" dirty="0"/>
            </a:br>
            <a:r>
              <a:rPr lang="pl-PL" sz="2800" dirty="0" smtClean="0"/>
              <a:t/>
            </a:r>
            <a:br>
              <a:rPr lang="pl-PL" sz="2800" dirty="0" smtClean="0"/>
            </a:br>
            <a:r>
              <a:rPr lang="pl-PL" sz="2800" dirty="0" smtClean="0"/>
              <a:t/>
            </a:r>
            <a:br>
              <a:rPr lang="pl-PL" sz="2800" dirty="0" smtClean="0"/>
            </a:br>
            <a:r>
              <a:rPr lang="pl-PL" sz="2800" dirty="0"/>
              <a:t>	</a:t>
            </a:r>
            <a:r>
              <a:rPr lang="pl-PL" sz="2800" kern="1200" dirty="0" smtClean="0">
                <a:solidFill>
                  <a:schemeClr val="tx1"/>
                </a:solidFill>
                <a:effectLst/>
              </a:rPr>
              <a:t>Krojenie skrawków w CMM powinno odbywać </a:t>
            </a:r>
            <a:br>
              <a:rPr lang="pl-PL" sz="2800" kern="1200" dirty="0" smtClean="0">
                <a:solidFill>
                  <a:schemeClr val="tx1"/>
                </a:solidFill>
                <a:effectLst/>
              </a:rPr>
            </a:br>
            <a:r>
              <a:rPr lang="pl-PL" sz="2800" kern="1200" dirty="0" smtClean="0">
                <a:solidFill>
                  <a:schemeClr val="tx1"/>
                </a:solidFill>
                <a:effectLst/>
              </a:rPr>
              <a:t>się w temperaturze -22</a:t>
            </a:r>
            <a:r>
              <a:rPr lang="pl-PL" sz="2800" kern="1200" baseline="30000" dirty="0" smtClean="0">
                <a:solidFill>
                  <a:schemeClr val="tx1"/>
                </a:solidFill>
                <a:effectLst/>
              </a:rPr>
              <a:t>0</a:t>
            </a:r>
            <a:r>
              <a:rPr lang="pl-PL" sz="2800" kern="1200" dirty="0" smtClean="0">
                <a:solidFill>
                  <a:schemeClr val="tx1"/>
                </a:solidFill>
                <a:effectLst/>
              </a:rPr>
              <a:t>C do -24</a:t>
            </a:r>
            <a:r>
              <a:rPr lang="pl-PL" sz="2800" kern="1200" baseline="30000" dirty="0" smtClean="0">
                <a:solidFill>
                  <a:schemeClr val="tx1"/>
                </a:solidFill>
                <a:effectLst/>
              </a:rPr>
              <a:t>0</a:t>
            </a:r>
            <a:r>
              <a:rPr lang="pl-PL" sz="2800" kern="1200" dirty="0" smtClean="0">
                <a:solidFill>
                  <a:schemeClr val="tx1"/>
                </a:solidFill>
                <a:effectLst/>
              </a:rPr>
              <a:t>C (tłuszcz - do -30</a:t>
            </a:r>
            <a:r>
              <a:rPr lang="pl-PL" sz="2800" baseline="30000" dirty="0" smtClean="0"/>
              <a:t>0</a:t>
            </a:r>
            <a:r>
              <a:rPr lang="pl-PL" sz="2800" dirty="0" smtClean="0"/>
              <a:t>C) </a:t>
            </a:r>
            <a:r>
              <a:rPr lang="pl-PL" sz="2800" kern="1200" dirty="0" smtClean="0">
                <a:solidFill>
                  <a:schemeClr val="tx1"/>
                </a:solidFill>
                <a:effectLst/>
              </a:rPr>
              <a:t/>
            </a:r>
            <a:br>
              <a:rPr lang="pl-PL" sz="2800" kern="1200" dirty="0" smtClean="0">
                <a:solidFill>
                  <a:schemeClr val="tx1"/>
                </a:solidFill>
                <a:effectLst/>
              </a:rPr>
            </a:br>
            <a:r>
              <a:rPr lang="pl-PL" sz="2800" dirty="0"/>
              <a:t>	</a:t>
            </a:r>
            <a:r>
              <a:rPr lang="pl-PL" sz="2800" kern="1200" dirty="0" smtClean="0">
                <a:solidFill>
                  <a:schemeClr val="tx1"/>
                </a:solidFill>
                <a:effectLst/>
              </a:rPr>
              <a:t>W wyższej -  tkanka jest zbyt miękka, marszczy się i „rozsmarowuje” (</a:t>
            </a:r>
            <a:r>
              <a:rPr lang="pl-PL" sz="2800" dirty="0" smtClean="0"/>
              <a:t>można obniżyć temperaturę sprayem, np sprężonym powietrzem)</a:t>
            </a:r>
            <a:r>
              <a:rPr lang="pl-PL" sz="2800" dirty="0"/>
              <a:t/>
            </a:r>
            <a:br>
              <a:rPr lang="pl-PL" sz="2800" dirty="0"/>
            </a:br>
            <a:r>
              <a:rPr lang="pl-PL" sz="2800" dirty="0"/>
              <a:t>	</a:t>
            </a:r>
            <a:r>
              <a:rPr lang="pl-PL" sz="2800" dirty="0" smtClean="0"/>
              <a:t>W </a:t>
            </a:r>
            <a:r>
              <a:rPr lang="pl-PL" sz="2800" kern="1200" dirty="0" smtClean="0">
                <a:solidFill>
                  <a:schemeClr val="tx1"/>
                </a:solidFill>
                <a:effectLst/>
              </a:rPr>
              <a:t>niższej – zbyt twarda i się kruszy (po zamrożeniu azotem - ocieplenie bloczka w komorze kriostatu).</a:t>
            </a:r>
            <a:r>
              <a:rPr lang="pl-PL" sz="2800" dirty="0" smtClean="0"/>
              <a:t> </a:t>
            </a:r>
            <a:endParaRPr lang="pl-PL" sz="2800" dirty="0"/>
          </a:p>
        </p:txBody>
      </p:sp>
      <p:pic>
        <p:nvPicPr>
          <p:cNvPr id="3"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4" name="TextBox 3"/>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3501008"/>
            <a:ext cx="3998548" cy="2998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07504" y="87015"/>
            <a:ext cx="5688632" cy="461665"/>
          </a:xfrm>
          <a:prstGeom prst="rect">
            <a:avLst/>
          </a:prstGeom>
          <a:noFill/>
        </p:spPr>
        <p:txBody>
          <a:bodyPr wrap="square" rtlCol="0">
            <a:spAutoFit/>
          </a:bodyPr>
          <a:lstStyle/>
          <a:p>
            <a:r>
              <a:rPr lang="pl-PL" sz="2400" b="1" dirty="0" smtClean="0"/>
              <a:t>Błędy w chirurgii mikrograficznej Mohsa </a:t>
            </a:r>
            <a:endParaRPr lang="pl-PL" sz="2400" b="1" dirty="0"/>
          </a:p>
        </p:txBody>
      </p:sp>
    </p:spTree>
    <p:extLst>
      <p:ext uri="{BB962C8B-B14F-4D97-AF65-F5344CB8AC3E}">
        <p14:creationId xmlns:p14="http://schemas.microsoft.com/office/powerpoint/2010/main" val="191819820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1984"/>
            <a:ext cx="8229600" cy="1143000"/>
          </a:xfrm>
        </p:spPr>
        <p:txBody>
          <a:bodyPr>
            <a:normAutofit fontScale="90000"/>
          </a:bodyPr>
          <a:lstStyle/>
          <a:p>
            <a:pPr algn="l"/>
            <a:r>
              <a:rPr lang="pl-PL" sz="4400" kern="1200" dirty="0" smtClean="0">
                <a:solidFill>
                  <a:schemeClr val="tx1"/>
                </a:solidFill>
                <a:effectLst/>
                <a:latin typeface="+mj-lt"/>
                <a:ea typeface="+mj-ea"/>
                <a:cs typeface="+mj-cs"/>
              </a:rPr>
              <a:t/>
            </a:r>
            <a:br>
              <a:rPr lang="pl-PL" sz="4400" kern="1200" dirty="0" smtClean="0">
                <a:solidFill>
                  <a:schemeClr val="tx1"/>
                </a:solidFill>
                <a:effectLst/>
                <a:latin typeface="+mj-lt"/>
                <a:ea typeface="+mj-ea"/>
                <a:cs typeface="+mj-cs"/>
              </a:rPr>
            </a:br>
            <a:r>
              <a:rPr lang="pl-PL" dirty="0"/>
              <a:t/>
            </a:r>
            <a:br>
              <a:rPr lang="pl-PL" dirty="0"/>
            </a:br>
            <a:r>
              <a:rPr lang="pl-PL" dirty="0" smtClean="0"/>
              <a:t>	</a:t>
            </a:r>
            <a:r>
              <a:rPr lang="pl-PL" sz="4400" kern="1200" dirty="0" smtClean="0">
                <a:solidFill>
                  <a:schemeClr val="tx1"/>
                </a:solidFill>
                <a:effectLst/>
                <a:latin typeface="+mj-lt"/>
                <a:ea typeface="+mj-ea"/>
                <a:cs typeface="+mj-cs"/>
              </a:rPr>
              <a:t>Ważne jest bardzo dobre przygotowanie techniczne kriostatu. </a:t>
            </a:r>
            <a:br>
              <a:rPr lang="pl-PL" sz="4400" kern="1200" dirty="0" smtClean="0">
                <a:solidFill>
                  <a:schemeClr val="tx1"/>
                </a:solidFill>
                <a:effectLst/>
                <a:latin typeface="+mj-lt"/>
                <a:ea typeface="+mj-ea"/>
                <a:cs typeface="+mj-cs"/>
              </a:rPr>
            </a:br>
            <a:r>
              <a:rPr lang="pl-PL" sz="4400" kern="1200" dirty="0" smtClean="0">
                <a:solidFill>
                  <a:schemeClr val="tx1"/>
                </a:solidFill>
                <a:effectLst/>
                <a:latin typeface="+mj-lt"/>
                <a:ea typeface="+mj-ea"/>
                <a:cs typeface="+mj-cs"/>
              </a:rPr>
              <a:t/>
            </a:r>
            <a:br>
              <a:rPr lang="pl-PL" sz="4400" kern="1200" dirty="0" smtClean="0">
                <a:solidFill>
                  <a:schemeClr val="tx1"/>
                </a:solidFill>
                <a:effectLst/>
                <a:latin typeface="+mj-lt"/>
                <a:ea typeface="+mj-ea"/>
                <a:cs typeface="+mj-cs"/>
              </a:rPr>
            </a:br>
            <a:r>
              <a:rPr lang="pl-PL" sz="4400" kern="1200" dirty="0" smtClean="0">
                <a:solidFill>
                  <a:schemeClr val="tx1"/>
                </a:solidFill>
                <a:effectLst/>
                <a:latin typeface="+mj-lt"/>
                <a:ea typeface="+mj-ea"/>
                <a:cs typeface="+mj-cs"/>
              </a:rPr>
              <a:t>- regularne serwisowanie </a:t>
            </a:r>
            <a:br>
              <a:rPr lang="pl-PL" sz="4400" kern="1200" dirty="0" smtClean="0">
                <a:solidFill>
                  <a:schemeClr val="tx1"/>
                </a:solidFill>
                <a:effectLst/>
                <a:latin typeface="+mj-lt"/>
                <a:ea typeface="+mj-ea"/>
                <a:cs typeface="+mj-cs"/>
              </a:rPr>
            </a:br>
            <a:r>
              <a:rPr lang="pl-PL" dirty="0" smtClean="0"/>
              <a:t>- </a:t>
            </a:r>
            <a:r>
              <a:rPr lang="pl-PL" sz="4400" kern="1200" dirty="0" smtClean="0">
                <a:solidFill>
                  <a:schemeClr val="tx1"/>
                </a:solidFill>
                <a:effectLst/>
                <a:latin typeface="+mj-lt"/>
                <a:ea typeface="+mj-ea"/>
                <a:cs typeface="+mj-cs"/>
              </a:rPr>
              <a:t>czyszczenie, </a:t>
            </a:r>
            <a:br>
              <a:rPr lang="pl-PL" sz="4400" kern="1200" dirty="0" smtClean="0">
                <a:solidFill>
                  <a:schemeClr val="tx1"/>
                </a:solidFill>
                <a:effectLst/>
                <a:latin typeface="+mj-lt"/>
                <a:ea typeface="+mj-ea"/>
                <a:cs typeface="+mj-cs"/>
              </a:rPr>
            </a:br>
            <a:r>
              <a:rPr lang="pl-PL" dirty="0" smtClean="0"/>
              <a:t>- niwelowanie </a:t>
            </a:r>
            <a:r>
              <a:rPr lang="pl-PL" sz="4400" kern="1200" dirty="0" smtClean="0">
                <a:solidFill>
                  <a:schemeClr val="tx1"/>
                </a:solidFill>
                <a:effectLst/>
                <a:latin typeface="+mj-lt"/>
                <a:ea typeface="+mj-ea"/>
                <a:cs typeface="+mj-cs"/>
              </a:rPr>
              <a:t>luzów</a:t>
            </a:r>
            <a:br>
              <a:rPr lang="pl-PL" sz="4400" kern="1200" dirty="0" smtClean="0">
                <a:solidFill>
                  <a:schemeClr val="tx1"/>
                </a:solidFill>
                <a:effectLst/>
                <a:latin typeface="+mj-lt"/>
                <a:ea typeface="+mj-ea"/>
                <a:cs typeface="+mj-cs"/>
              </a:rPr>
            </a:br>
            <a:r>
              <a:rPr lang="pl-PL" sz="4400" kern="1200" dirty="0" smtClean="0">
                <a:solidFill>
                  <a:schemeClr val="tx1"/>
                </a:solidFill>
                <a:effectLst/>
                <a:latin typeface="+mj-lt"/>
                <a:ea typeface="+mj-ea"/>
                <a:cs typeface="+mj-cs"/>
              </a:rPr>
              <a:t>- świeże ostrza</a:t>
            </a:r>
            <a:br>
              <a:rPr lang="pl-PL" sz="4400" kern="1200" dirty="0" smtClean="0">
                <a:solidFill>
                  <a:schemeClr val="tx1"/>
                </a:solidFill>
                <a:effectLst/>
                <a:latin typeface="+mj-lt"/>
                <a:ea typeface="+mj-ea"/>
                <a:cs typeface="+mj-cs"/>
              </a:rPr>
            </a:br>
            <a:r>
              <a:rPr lang="pl-PL" dirty="0" smtClean="0"/>
              <a:t>- wydajny agregat</a:t>
            </a:r>
            <a:endParaRPr lang="pl-PL" dirty="0"/>
          </a:p>
        </p:txBody>
      </p:sp>
      <p:pic>
        <p:nvPicPr>
          <p:cNvPr id="3"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4" name="TextBox 3"/>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5" name="TextBox 4"/>
          <p:cNvSpPr txBox="1"/>
          <p:nvPr/>
        </p:nvSpPr>
        <p:spPr>
          <a:xfrm>
            <a:off x="107504" y="87015"/>
            <a:ext cx="5688632" cy="461665"/>
          </a:xfrm>
          <a:prstGeom prst="rect">
            <a:avLst/>
          </a:prstGeom>
          <a:noFill/>
        </p:spPr>
        <p:txBody>
          <a:bodyPr wrap="square" rtlCol="0">
            <a:spAutoFit/>
          </a:bodyPr>
          <a:lstStyle/>
          <a:p>
            <a:r>
              <a:rPr lang="pl-PL" sz="2400" b="1" dirty="0" smtClean="0"/>
              <a:t>Błędy w chirurgii mikrograficznej Mohsa </a:t>
            </a:r>
            <a:endParaRPr lang="pl-PL" sz="2400" b="1" dirty="0"/>
          </a:p>
        </p:txBody>
      </p:sp>
    </p:spTree>
    <p:extLst>
      <p:ext uri="{BB962C8B-B14F-4D97-AF65-F5344CB8AC3E}">
        <p14:creationId xmlns:p14="http://schemas.microsoft.com/office/powerpoint/2010/main" val="281922738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2276872"/>
            <a:ext cx="8229600" cy="1143000"/>
          </a:xfrm>
        </p:spPr>
        <p:txBody>
          <a:bodyPr>
            <a:normAutofit fontScale="90000"/>
          </a:bodyPr>
          <a:lstStyle/>
          <a:p>
            <a:pPr algn="l"/>
            <a:r>
              <a:rPr lang="pl-PL" sz="3600" kern="1200" dirty="0" smtClean="0">
                <a:solidFill>
                  <a:schemeClr val="tx1"/>
                </a:solidFill>
                <a:effectLst/>
                <a:latin typeface="+mj-lt"/>
                <a:ea typeface="+mj-ea"/>
                <a:cs typeface="+mj-cs"/>
              </a:rPr>
              <a:t>	</a:t>
            </a:r>
            <a:br>
              <a:rPr lang="pl-PL" sz="3600" kern="1200" dirty="0" smtClean="0">
                <a:solidFill>
                  <a:schemeClr val="tx1"/>
                </a:solidFill>
                <a:effectLst/>
                <a:latin typeface="+mj-lt"/>
                <a:ea typeface="+mj-ea"/>
                <a:cs typeface="+mj-cs"/>
              </a:rPr>
            </a:br>
            <a:r>
              <a:rPr lang="pl-PL" sz="3600" dirty="0"/>
              <a:t/>
            </a:r>
            <a:br>
              <a:rPr lang="pl-PL" sz="3600" dirty="0"/>
            </a:br>
            <a:r>
              <a:rPr lang="pl-PL" sz="3600" dirty="0" smtClean="0"/>
              <a:t>	</a:t>
            </a:r>
            <a:r>
              <a:rPr lang="pl-PL" sz="3600" kern="1200" dirty="0" smtClean="0">
                <a:solidFill>
                  <a:schemeClr val="tx1"/>
                </a:solidFill>
                <a:effectLst/>
                <a:latin typeface="+mj-lt"/>
                <a:ea typeface="+mj-ea"/>
                <a:cs typeface="+mj-cs"/>
              </a:rPr>
              <a:t>Tępy nóż - </a:t>
            </a:r>
            <a:r>
              <a:rPr lang="pl-PL" sz="3600" dirty="0" smtClean="0"/>
              <a:t>uszkodzenia mechaniczne, krojenie </a:t>
            </a:r>
            <a:r>
              <a:rPr lang="pl-PL" sz="3600" dirty="0"/>
              <a:t>w </a:t>
            </a:r>
            <a:r>
              <a:rPr lang="pl-PL" sz="3600" dirty="0" smtClean="0"/>
              <a:t>„prążki”. </a:t>
            </a:r>
            <a:r>
              <a:rPr lang="pl-PL" sz="3600" kern="1200" dirty="0" smtClean="0">
                <a:solidFill>
                  <a:schemeClr val="tx1"/>
                </a:solidFill>
                <a:effectLst/>
                <a:latin typeface="+mj-lt"/>
                <a:ea typeface="+mj-ea"/>
                <a:cs typeface="+mj-cs"/>
              </a:rPr>
              <a:t/>
            </a:r>
            <a:br>
              <a:rPr lang="pl-PL" sz="3600" kern="1200" dirty="0" smtClean="0">
                <a:solidFill>
                  <a:schemeClr val="tx1"/>
                </a:solidFill>
                <a:effectLst/>
                <a:latin typeface="+mj-lt"/>
                <a:ea typeface="+mj-ea"/>
                <a:cs typeface="+mj-cs"/>
              </a:rPr>
            </a:br>
            <a:r>
              <a:rPr lang="pl-PL" sz="3600" dirty="0"/>
              <a:t>	</a:t>
            </a:r>
            <a:r>
              <a:rPr lang="pl-PL" sz="3600" dirty="0" smtClean="0"/>
              <a:t/>
            </a:r>
            <a:br>
              <a:rPr lang="pl-PL" sz="3600" dirty="0" smtClean="0"/>
            </a:br>
            <a:r>
              <a:rPr lang="pl-PL" sz="3600" dirty="0" smtClean="0"/>
              <a:t>	</a:t>
            </a:r>
            <a:r>
              <a:rPr lang="pl-PL" sz="3600" kern="1200" dirty="0" smtClean="0">
                <a:solidFill>
                  <a:schemeClr val="tx1"/>
                </a:solidFill>
                <a:effectLst/>
                <a:latin typeface="+mj-lt"/>
                <a:ea typeface="+mj-ea"/>
                <a:cs typeface="+mj-cs"/>
              </a:rPr>
              <a:t>Wyszczerbiona krawędź płytki anti-roll -  rozrywanie i zwijanie tkanki.  </a:t>
            </a:r>
            <a:br>
              <a:rPr lang="pl-PL" sz="3600" kern="1200" dirty="0" smtClean="0">
                <a:solidFill>
                  <a:schemeClr val="tx1"/>
                </a:solidFill>
                <a:effectLst/>
                <a:latin typeface="+mj-lt"/>
                <a:ea typeface="+mj-ea"/>
                <a:cs typeface="+mj-cs"/>
              </a:rPr>
            </a:br>
            <a:r>
              <a:rPr lang="pl-PL" sz="3600" kern="1200" dirty="0" smtClean="0">
                <a:solidFill>
                  <a:schemeClr val="tx1"/>
                </a:solidFill>
                <a:effectLst/>
                <a:latin typeface="+mj-lt"/>
                <a:ea typeface="+mj-ea"/>
                <a:cs typeface="+mj-cs"/>
              </a:rPr>
              <a:t>	</a:t>
            </a:r>
            <a:br>
              <a:rPr lang="pl-PL" sz="3600" kern="1200" dirty="0" smtClean="0">
                <a:solidFill>
                  <a:schemeClr val="tx1"/>
                </a:solidFill>
                <a:effectLst/>
                <a:latin typeface="+mj-lt"/>
                <a:ea typeface="+mj-ea"/>
                <a:cs typeface="+mj-cs"/>
              </a:rPr>
            </a:br>
            <a:r>
              <a:rPr lang="pl-PL" sz="3600" dirty="0"/>
              <a:t>	</a:t>
            </a:r>
            <a:r>
              <a:rPr lang="pl-PL" sz="3600" kern="1200" dirty="0" smtClean="0">
                <a:solidFill>
                  <a:schemeClr val="tx1"/>
                </a:solidFill>
                <a:effectLst/>
                <a:latin typeface="+mj-lt"/>
                <a:ea typeface="+mj-ea"/>
                <a:cs typeface="+mj-cs"/>
              </a:rPr>
              <a:t>Luzy na gnieździe stolika lub w mocowaniu noża – skrawki o niejednorodnej grubości. </a:t>
            </a:r>
            <a:br>
              <a:rPr lang="pl-PL" sz="3600" kern="1200" dirty="0" smtClean="0">
                <a:solidFill>
                  <a:schemeClr val="tx1"/>
                </a:solidFill>
                <a:effectLst/>
                <a:latin typeface="+mj-lt"/>
                <a:ea typeface="+mj-ea"/>
                <a:cs typeface="+mj-cs"/>
              </a:rPr>
            </a:br>
            <a:r>
              <a:rPr lang="pl-PL" sz="3600" kern="1200" dirty="0" smtClean="0">
                <a:solidFill>
                  <a:schemeClr val="tx1"/>
                </a:solidFill>
                <a:effectLst/>
                <a:latin typeface="+mj-lt"/>
                <a:ea typeface="+mj-ea"/>
                <a:cs typeface="+mj-cs"/>
              </a:rPr>
              <a:t>	</a:t>
            </a:r>
            <a:br>
              <a:rPr lang="pl-PL" sz="3600" kern="1200" dirty="0" smtClean="0">
                <a:solidFill>
                  <a:schemeClr val="tx1"/>
                </a:solidFill>
                <a:effectLst/>
                <a:latin typeface="+mj-lt"/>
                <a:ea typeface="+mj-ea"/>
                <a:cs typeface="+mj-cs"/>
              </a:rPr>
            </a:br>
            <a:r>
              <a:rPr lang="pl-PL" sz="3600" dirty="0"/>
              <a:t>	</a:t>
            </a:r>
            <a:r>
              <a:rPr lang="pl-PL" sz="3600" kern="1200" dirty="0" smtClean="0">
                <a:solidFill>
                  <a:schemeClr val="tx1"/>
                </a:solidFill>
                <a:effectLst/>
                <a:latin typeface="+mj-lt"/>
                <a:ea typeface="+mj-ea"/>
                <a:cs typeface="+mj-cs"/>
              </a:rPr>
              <a:t>Zły kąt mocowania noża – niepełne, trudne cięcie z „wżerami” równoległymi do ostrza. </a:t>
            </a:r>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107504" y="87015"/>
            <a:ext cx="5688632" cy="461665"/>
          </a:xfrm>
          <a:prstGeom prst="rect">
            <a:avLst/>
          </a:prstGeom>
          <a:noFill/>
        </p:spPr>
        <p:txBody>
          <a:bodyPr wrap="square" rtlCol="0">
            <a:spAutoFit/>
          </a:bodyPr>
          <a:lstStyle/>
          <a:p>
            <a:r>
              <a:rPr lang="pl-PL" sz="2400" b="1" dirty="0" smtClean="0"/>
              <a:t>Błędy w chirurgii mikrograficznej Mohsa </a:t>
            </a:r>
            <a:endParaRPr lang="pl-PL" sz="2400" b="1" dirty="0"/>
          </a:p>
        </p:txBody>
      </p:sp>
    </p:spTree>
    <p:extLst>
      <p:ext uri="{BB962C8B-B14F-4D97-AF65-F5344CB8AC3E}">
        <p14:creationId xmlns:p14="http://schemas.microsoft.com/office/powerpoint/2010/main" val="296918223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862064"/>
            <a:ext cx="8229600" cy="1143000"/>
          </a:xfrm>
        </p:spPr>
        <p:txBody>
          <a:bodyPr>
            <a:normAutofit fontScale="90000"/>
          </a:bodyPr>
          <a:lstStyle/>
          <a:p>
            <a:pPr algn="l"/>
            <a:r>
              <a:rPr lang="pl-PL" dirty="0" smtClean="0"/>
              <a:t>	</a:t>
            </a:r>
            <a:r>
              <a:rPr lang="pl-PL" sz="4000" dirty="0" smtClean="0"/>
              <a:t>Chrząstki, blizny, zwapnienia, duża ilość tkanki tłuszczowej mogą być przyczyną trudności </a:t>
            </a:r>
            <a:r>
              <a:rPr lang="pl-PL" sz="4000" dirty="0"/>
              <a:t>w </a:t>
            </a:r>
            <a:r>
              <a:rPr lang="pl-PL" sz="4000" dirty="0" smtClean="0"/>
              <a:t>skrajaniu preparatu.</a:t>
            </a:r>
            <a:r>
              <a:rPr lang="pl-PL" sz="4800" dirty="0"/>
              <a:t> </a:t>
            </a:r>
            <a:br>
              <a:rPr lang="pl-PL" sz="4800" dirty="0"/>
            </a:br>
            <a:r>
              <a:rPr lang="pl-PL" sz="4800" dirty="0"/>
              <a:t>	</a:t>
            </a:r>
            <a:r>
              <a:rPr lang="pl-PL" sz="4800" dirty="0" smtClean="0"/>
              <a:t/>
            </a:r>
            <a:br>
              <a:rPr lang="pl-PL" sz="4800" dirty="0" smtClean="0"/>
            </a:br>
            <a:r>
              <a:rPr lang="pl-PL" sz="4800" dirty="0"/>
              <a:t>	</a:t>
            </a:r>
            <a:r>
              <a:rPr lang="pl-PL" sz="4000" dirty="0" smtClean="0"/>
              <a:t>Zużyte </a:t>
            </a:r>
            <a:r>
              <a:rPr lang="pl-PL" sz="4000" dirty="0"/>
              <a:t>(zanieczyszczone) substancje szeregu barwienia – złe zabarwienie i kontrastowość preparatu </a:t>
            </a:r>
            <a:br>
              <a:rPr lang="pl-PL" sz="4000" dirty="0"/>
            </a:br>
            <a:r>
              <a:rPr lang="pl-PL" sz="4000" kern="1200" baseline="0" dirty="0" smtClean="0">
                <a:solidFill>
                  <a:schemeClr val="tx1"/>
                </a:solidFill>
                <a:effectLst/>
                <a:latin typeface="+mj-lt"/>
                <a:ea typeface="+mj-ea"/>
                <a:cs typeface="+mj-cs"/>
              </a:rPr>
              <a:t> 	</a:t>
            </a:r>
            <a:endParaRPr lang="pl-PL" sz="40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107504" y="87015"/>
            <a:ext cx="5688632" cy="461665"/>
          </a:xfrm>
          <a:prstGeom prst="rect">
            <a:avLst/>
          </a:prstGeom>
          <a:noFill/>
        </p:spPr>
        <p:txBody>
          <a:bodyPr wrap="square" rtlCol="0">
            <a:spAutoFit/>
          </a:bodyPr>
          <a:lstStyle/>
          <a:p>
            <a:r>
              <a:rPr lang="pl-PL" sz="2400" b="1" dirty="0" smtClean="0"/>
              <a:t>Błędy w chirurgii mikrograficznej Mohsa </a:t>
            </a:r>
            <a:endParaRPr lang="pl-PL" sz="2400" b="1" dirty="0"/>
          </a:p>
        </p:txBody>
      </p:sp>
    </p:spTree>
    <p:extLst>
      <p:ext uri="{BB962C8B-B14F-4D97-AF65-F5344CB8AC3E}">
        <p14:creationId xmlns:p14="http://schemas.microsoft.com/office/powerpoint/2010/main" val="426180360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5920"/>
            <a:ext cx="8229600" cy="1143000"/>
          </a:xfrm>
        </p:spPr>
        <p:txBody>
          <a:bodyPr>
            <a:normAutofit fontScale="90000"/>
          </a:bodyPr>
          <a:lstStyle/>
          <a:p>
            <a:pPr algn="l"/>
            <a:r>
              <a:rPr lang="pl-PL" sz="4000" dirty="0" smtClean="0"/>
              <a:t>	</a:t>
            </a:r>
            <a:br>
              <a:rPr lang="pl-PL" sz="4000" dirty="0" smtClean="0"/>
            </a:br>
            <a:r>
              <a:rPr lang="pl-PL" sz="4000" dirty="0"/>
              <a:t/>
            </a:r>
            <a:br>
              <a:rPr lang="pl-PL" sz="4000" dirty="0"/>
            </a:br>
            <a:r>
              <a:rPr lang="pl-PL" sz="4000" dirty="0" smtClean="0"/>
              <a:t>	</a:t>
            </a:r>
            <a:br>
              <a:rPr lang="pl-PL" sz="4000" dirty="0" smtClean="0"/>
            </a:br>
            <a:r>
              <a:rPr lang="pl-PL" sz="4000" dirty="0"/>
              <a:t>	</a:t>
            </a:r>
            <a:r>
              <a:rPr lang="pl-PL" sz="4000" dirty="0" smtClean="0"/>
              <a:t>Nieumiejętne zamykanie szkiełkiem nakrywkowym </a:t>
            </a:r>
            <a:br>
              <a:rPr lang="pl-PL" sz="4000" dirty="0" smtClean="0"/>
            </a:br>
            <a:r>
              <a:rPr lang="pl-PL" sz="4000" dirty="0" smtClean="0"/>
              <a:t/>
            </a:r>
            <a:br>
              <a:rPr lang="pl-PL" sz="4000" dirty="0" smtClean="0"/>
            </a:br>
            <a:r>
              <a:rPr lang="pl-PL" sz="4000" dirty="0" smtClean="0"/>
              <a:t>- odkryty skrawek</a:t>
            </a:r>
            <a:br>
              <a:rPr lang="pl-PL" sz="4000" dirty="0" smtClean="0"/>
            </a:br>
            <a:r>
              <a:rPr lang="pl-PL" sz="4000" dirty="0" smtClean="0"/>
              <a:t>- obecność pęcherzyków powietrza</a:t>
            </a:r>
            <a:br>
              <a:rPr lang="pl-PL" sz="4000" dirty="0" smtClean="0"/>
            </a:br>
            <a:r>
              <a:rPr lang="pl-PL" sz="4000" dirty="0" smtClean="0"/>
              <a:t>- klejenie preparatu do półki mikroskopu</a:t>
            </a:r>
            <a:endParaRPr lang="pl-PL" dirty="0"/>
          </a:p>
        </p:txBody>
      </p:sp>
      <p:sp>
        <p:nvSpPr>
          <p:cNvPr id="3" name="Content Placeholder 2"/>
          <p:cNvSpPr>
            <a:spLocks noGrp="1"/>
          </p:cNvSpPr>
          <p:nvPr>
            <p:ph idx="1"/>
          </p:nvPr>
        </p:nvSpPr>
        <p:spPr/>
        <p:txBody>
          <a:bodyPr/>
          <a:lstStyle/>
          <a:p>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107504" y="87015"/>
            <a:ext cx="5688632" cy="461665"/>
          </a:xfrm>
          <a:prstGeom prst="rect">
            <a:avLst/>
          </a:prstGeom>
          <a:noFill/>
        </p:spPr>
        <p:txBody>
          <a:bodyPr wrap="square" rtlCol="0">
            <a:spAutoFit/>
          </a:bodyPr>
          <a:lstStyle/>
          <a:p>
            <a:r>
              <a:rPr lang="pl-PL" sz="2400" b="1" dirty="0" smtClean="0"/>
              <a:t>Błędy w chirurgii mikrograficznej Mohsa </a:t>
            </a:r>
            <a:endParaRPr lang="pl-PL" sz="2400" b="1" dirty="0"/>
          </a:p>
        </p:txBody>
      </p:sp>
    </p:spTree>
    <p:extLst>
      <p:ext uri="{BB962C8B-B14F-4D97-AF65-F5344CB8AC3E}">
        <p14:creationId xmlns:p14="http://schemas.microsoft.com/office/powerpoint/2010/main" val="3811276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Obraz 223" descr="M0298 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937" y="3414489"/>
            <a:ext cx="36845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Prostokąt 7"/>
          <p:cNvSpPr>
            <a:spLocks noChangeArrowheads="1"/>
          </p:cNvSpPr>
          <p:nvPr/>
        </p:nvSpPr>
        <p:spPr bwMode="auto">
          <a:xfrm>
            <a:off x="395288" y="260350"/>
            <a:ext cx="8569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pl-PL" altLang="pl-PL" sz="2400">
              <a:solidFill>
                <a:schemeClr val="tx2"/>
              </a:solidFill>
              <a:latin typeface="Arial" pitchFamily="34" charset="0"/>
            </a:endParaRPr>
          </a:p>
        </p:txBody>
      </p:sp>
      <p:sp>
        <p:nvSpPr>
          <p:cNvPr id="7" name="Tytuł 1"/>
          <p:cNvSpPr txBox="1">
            <a:spLocks/>
          </p:cNvSpPr>
          <p:nvPr/>
        </p:nvSpPr>
        <p:spPr bwMode="auto">
          <a:xfrm>
            <a:off x="252413" y="1422400"/>
            <a:ext cx="88566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defRPr/>
            </a:pPr>
            <a:endParaRPr lang="pl-PL" altLang="pl-PL" sz="2800" dirty="0" smtClean="0">
              <a:latin typeface="+mn-lt"/>
            </a:endParaRPr>
          </a:p>
          <a:p>
            <a:pPr algn="l" eaLnBrk="1" hangingPunct="1">
              <a:defRPr/>
            </a:pPr>
            <a:r>
              <a:rPr lang="pl-PL" altLang="pl-PL" sz="2800" dirty="0" smtClean="0">
                <a:latin typeface="+mn-lt"/>
              </a:rPr>
              <a:t>Przykład 2</a:t>
            </a:r>
            <a:r>
              <a:rPr lang="pl-PL" altLang="pl-PL" sz="2800" dirty="0">
                <a:latin typeface="+mn-lt"/>
              </a:rPr>
              <a:t>: Nawrotowy rak </a:t>
            </a:r>
            <a:r>
              <a:rPr lang="pl-PL" altLang="pl-PL" sz="2800" dirty="0" smtClean="0">
                <a:latin typeface="+mn-lt"/>
              </a:rPr>
              <a:t>podstawnokomórkowy - </a:t>
            </a:r>
          </a:p>
          <a:p>
            <a:pPr algn="l" eaLnBrk="1" hangingPunct="1">
              <a:defRPr/>
            </a:pPr>
            <a:r>
              <a:rPr lang="pl-PL" altLang="pl-PL" sz="2800" dirty="0" smtClean="0">
                <a:latin typeface="+mn-lt"/>
              </a:rPr>
              <a:t>postać naciekająca powieki dolnej.  </a:t>
            </a:r>
            <a:r>
              <a:rPr lang="pl-PL" altLang="pl-PL" sz="2800" dirty="0">
                <a:latin typeface="+mn-lt"/>
              </a:rPr>
              <a:t/>
            </a:r>
            <a:br>
              <a:rPr lang="pl-PL" altLang="pl-PL" sz="2800" dirty="0">
                <a:latin typeface="+mn-lt"/>
              </a:rPr>
            </a:br>
            <a:endParaRPr lang="pl-PL" altLang="pl-PL" sz="2800" dirty="0" smtClean="0">
              <a:latin typeface="+mn-lt"/>
            </a:endParaRPr>
          </a:p>
          <a:p>
            <a:pPr algn="l" eaLnBrk="1" hangingPunct="1">
              <a:defRPr/>
            </a:pPr>
            <a:r>
              <a:rPr lang="pl-PL" altLang="pl-PL" sz="2800" dirty="0" smtClean="0">
                <a:latin typeface="+mn-lt"/>
              </a:rPr>
              <a:t>Jak szeroki margines wycięcia zastosować?</a:t>
            </a:r>
          </a:p>
          <a:p>
            <a:pPr algn="l" eaLnBrk="1" hangingPunct="1">
              <a:defRPr/>
            </a:pPr>
            <a:r>
              <a:rPr lang="pl-PL" altLang="pl-PL" sz="2800" dirty="0" smtClean="0">
                <a:latin typeface="+mn-lt"/>
              </a:rPr>
              <a:t>Margines „klasyczny” ok 4-6 mm prowadzi do wycięcia większej części powieki i zniekształceń.</a:t>
            </a:r>
            <a:r>
              <a:rPr lang="pl-PL" altLang="pl-PL" sz="2400" dirty="0" smtClean="0">
                <a:latin typeface="+mn-lt"/>
              </a:rPr>
              <a:t> </a:t>
            </a:r>
          </a:p>
          <a:p>
            <a:pPr algn="l" eaLnBrk="1" hangingPunct="1">
              <a:defRPr/>
            </a:pPr>
            <a:r>
              <a:rPr lang="pl-PL" altLang="pl-PL" sz="2400" dirty="0" smtClean="0">
                <a:solidFill>
                  <a:schemeClr val="tx2"/>
                </a:solidFill>
                <a:effectLst>
                  <a:outerShdw blurRad="38100" dist="38100" dir="2700000" algn="tl">
                    <a:srgbClr val="000000">
                      <a:alpha val="43137"/>
                    </a:srgbClr>
                  </a:outerShdw>
                </a:effectLst>
              </a:rPr>
              <a:t/>
            </a:r>
            <a:br>
              <a:rPr lang="pl-PL" altLang="pl-PL" sz="2400" dirty="0" smtClean="0">
                <a:solidFill>
                  <a:schemeClr val="tx2"/>
                </a:solidFill>
                <a:effectLst>
                  <a:outerShdw blurRad="38100" dist="38100" dir="2700000" algn="tl">
                    <a:srgbClr val="000000">
                      <a:alpha val="43137"/>
                    </a:srgbClr>
                  </a:outerShdw>
                </a:effectLst>
              </a:rPr>
            </a:br>
            <a:endParaRPr lang="pl-PL" sz="2400" dirty="0"/>
          </a:p>
        </p:txBody>
      </p:sp>
      <p:pic>
        <p:nvPicPr>
          <p:cNvPr id="1229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9562" y="3414167"/>
            <a:ext cx="3652838" cy="2751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4" name="pole tekstowe 2"/>
          <p:cNvSpPr txBox="1">
            <a:spLocks noChangeArrowheads="1"/>
          </p:cNvSpPr>
          <p:nvPr/>
        </p:nvSpPr>
        <p:spPr bwMode="auto">
          <a:xfrm>
            <a:off x="179388" y="14288"/>
            <a:ext cx="30972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400"/>
              <a:t>Wprowadzenie</a:t>
            </a:r>
          </a:p>
        </p:txBody>
      </p:sp>
      <p:pic>
        <p:nvPicPr>
          <p:cNvPr id="8" name="Obraz 1" descr="C:\Documents and Settings\Ewa\Pulpit\logo centrum medyczne Bieniek.jpg"/>
          <p:cNvPicPr/>
          <p:nvPr/>
        </p:nvPicPr>
        <p:blipFill>
          <a:blip r:embed="rId4" cstate="print"/>
          <a:srcRect/>
          <a:stretch>
            <a:fillRect/>
          </a:stretch>
        </p:blipFill>
        <p:spPr bwMode="auto">
          <a:xfrm>
            <a:off x="6753051" y="188640"/>
            <a:ext cx="2211437" cy="432048"/>
          </a:xfrm>
          <a:prstGeom prst="rect">
            <a:avLst/>
          </a:prstGeom>
          <a:noFill/>
          <a:ln w="9525">
            <a:noFill/>
            <a:miter lim="800000"/>
            <a:headEnd/>
            <a:tailEnd/>
          </a:ln>
        </p:spPr>
      </p:pic>
      <p:sp>
        <p:nvSpPr>
          <p:cNvPr id="9" name="TextBox 8"/>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55662995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700808"/>
            <a:ext cx="8085584" cy="1143000"/>
          </a:xfrm>
        </p:spPr>
        <p:txBody>
          <a:bodyPr>
            <a:normAutofit fontScale="90000"/>
          </a:bodyPr>
          <a:lstStyle/>
          <a:p>
            <a:pPr algn="l"/>
            <a:r>
              <a:rPr lang="pl-PL" sz="4400" kern="1200" dirty="0" smtClean="0">
                <a:solidFill>
                  <a:schemeClr val="tx1"/>
                </a:solidFill>
                <a:effectLst/>
                <a:latin typeface="+mj-lt"/>
                <a:ea typeface="+mj-ea"/>
                <a:cs typeface="+mj-cs"/>
              </a:rPr>
              <a:t>	</a:t>
            </a:r>
            <a:r>
              <a:rPr lang="pl-PL" sz="4000" kern="1200" dirty="0" smtClean="0">
                <a:solidFill>
                  <a:schemeClr val="tx1"/>
                </a:solidFill>
                <a:effectLst/>
                <a:latin typeface="+mj-lt"/>
                <a:ea typeface="+mj-ea"/>
                <a:cs typeface="+mj-cs"/>
              </a:rPr>
              <a:t>Przekroje przydatków naskórkowych mogą imitować npl (przeglądnięcie kilku skrawków pozwala na właściwe rozpoznanie). </a:t>
            </a:r>
            <a:br>
              <a:rPr lang="pl-PL" sz="4000" kern="1200" dirty="0" smtClean="0">
                <a:solidFill>
                  <a:schemeClr val="tx1"/>
                </a:solidFill>
                <a:effectLst/>
                <a:latin typeface="+mj-lt"/>
                <a:ea typeface="+mj-ea"/>
                <a:cs typeface="+mj-cs"/>
              </a:rPr>
            </a:br>
            <a:r>
              <a:rPr lang="pl-PL" sz="4000" kern="1200" dirty="0" smtClean="0">
                <a:solidFill>
                  <a:schemeClr val="tx1"/>
                </a:solidFill>
                <a:effectLst/>
                <a:latin typeface="+mj-lt"/>
                <a:ea typeface="+mj-ea"/>
                <a:cs typeface="+mj-cs"/>
              </a:rPr>
              <a:t>	Nowotwór może być maskowany przez naciek zapalny. </a:t>
            </a:r>
            <a:r>
              <a:rPr lang="pl-PL" sz="4000" dirty="0" smtClean="0"/>
              <a:t/>
            </a:r>
            <a:br>
              <a:rPr lang="pl-PL" sz="4000" dirty="0" smtClean="0"/>
            </a:br>
            <a:r>
              <a:rPr lang="pl-PL" sz="4000" dirty="0" smtClean="0"/>
              <a:t>	</a:t>
            </a:r>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336" y="3417160"/>
            <a:ext cx="31328" cy="2368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7133" y="3560172"/>
            <a:ext cx="49734" cy="37656"/>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2544" y="3782876"/>
            <a:ext cx="3621013" cy="2737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6081" y="3772870"/>
            <a:ext cx="3501052" cy="2650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07504" y="87015"/>
            <a:ext cx="5688632" cy="461665"/>
          </a:xfrm>
          <a:prstGeom prst="rect">
            <a:avLst/>
          </a:prstGeom>
          <a:noFill/>
        </p:spPr>
        <p:txBody>
          <a:bodyPr wrap="square" rtlCol="0">
            <a:spAutoFit/>
          </a:bodyPr>
          <a:lstStyle/>
          <a:p>
            <a:r>
              <a:rPr lang="pl-PL" sz="2400" b="1" dirty="0" smtClean="0"/>
              <a:t>Błędy w chirurgii mikrograficznej Mohsa </a:t>
            </a:r>
            <a:endParaRPr lang="pl-PL" sz="2400" b="1" dirty="0"/>
          </a:p>
        </p:txBody>
      </p:sp>
    </p:spTree>
    <p:extLst>
      <p:ext uri="{BB962C8B-B14F-4D97-AF65-F5344CB8AC3E}">
        <p14:creationId xmlns:p14="http://schemas.microsoft.com/office/powerpoint/2010/main" val="66457777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8760"/>
            <a:ext cx="8229600" cy="1143000"/>
          </a:xfrm>
        </p:spPr>
        <p:txBody>
          <a:bodyPr>
            <a:normAutofit fontScale="90000"/>
          </a:bodyPr>
          <a:lstStyle/>
          <a:p>
            <a:pPr algn="l"/>
            <a:r>
              <a:rPr lang="pl-PL" dirty="0" smtClean="0"/>
              <a:t>	</a:t>
            </a:r>
            <a:r>
              <a:rPr lang="pl-PL" sz="4000" kern="1200" baseline="0" dirty="0" smtClean="0">
                <a:solidFill>
                  <a:schemeClr val="tx1"/>
                </a:solidFill>
                <a:effectLst/>
                <a:latin typeface="+mj-lt"/>
                <a:ea typeface="+mj-ea"/>
                <a:cs typeface="+mj-cs"/>
              </a:rPr>
              <a:t>Przypadkowe n</a:t>
            </a:r>
            <a:r>
              <a:rPr lang="pl-PL" sz="4000" kern="1200" dirty="0" smtClean="0">
                <a:solidFill>
                  <a:schemeClr val="tx1"/>
                </a:solidFill>
                <a:effectLst/>
                <a:latin typeface="+mj-lt"/>
                <a:ea typeface="+mj-ea"/>
                <a:cs typeface="+mj-cs"/>
              </a:rPr>
              <a:t>aniesienie (w procesie obróbki) na tkankę zgrupowanych komórek raka może imitować naciek nowotworu w marginesie (wynik fałszywie dodatni).</a:t>
            </a:r>
            <a:endParaRPr lang="pl-PL" sz="40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5714" y="3167839"/>
            <a:ext cx="6226646" cy="335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07504" y="87015"/>
            <a:ext cx="5688632" cy="461665"/>
          </a:xfrm>
          <a:prstGeom prst="rect">
            <a:avLst/>
          </a:prstGeom>
          <a:noFill/>
        </p:spPr>
        <p:txBody>
          <a:bodyPr wrap="square" rtlCol="0">
            <a:spAutoFit/>
          </a:bodyPr>
          <a:lstStyle/>
          <a:p>
            <a:r>
              <a:rPr lang="pl-PL" sz="2400" b="1" dirty="0" smtClean="0"/>
              <a:t>Błędy w chirurgii mikrograficznej Mohsa </a:t>
            </a:r>
            <a:endParaRPr lang="pl-PL" sz="2400" b="1" dirty="0"/>
          </a:p>
        </p:txBody>
      </p:sp>
    </p:spTree>
    <p:extLst>
      <p:ext uri="{BB962C8B-B14F-4D97-AF65-F5344CB8AC3E}">
        <p14:creationId xmlns:p14="http://schemas.microsoft.com/office/powerpoint/2010/main" val="97921683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1637928"/>
            <a:ext cx="8229600" cy="1143000"/>
          </a:xfrm>
        </p:spPr>
        <p:txBody>
          <a:bodyPr>
            <a:noAutofit/>
          </a:bodyPr>
          <a:lstStyle/>
          <a:p>
            <a:pPr algn="l"/>
            <a:r>
              <a:rPr lang="pl-PL" sz="2800" dirty="0" smtClean="0"/>
              <a:t>	Rekonstrukcja płatowa opóźnia często  rozpoznanie nawrotu. </a:t>
            </a:r>
            <a:br>
              <a:rPr lang="pl-PL" sz="2800" dirty="0" smtClean="0"/>
            </a:br>
            <a:r>
              <a:rPr lang="pl-PL" sz="2800" dirty="0" smtClean="0"/>
              <a:t>	W  nowotworach najbardziej agresywnych należy rozważyć rekonstrukcję nie utrudniającą obserwacji blizny (gojenie samoistne, przeszczepy, egzoprotezy).  </a:t>
            </a:r>
            <a:br>
              <a:rPr lang="pl-PL" sz="2800" dirty="0" smtClean="0"/>
            </a:br>
            <a:r>
              <a:rPr lang="pl-PL" sz="2800" dirty="0"/>
              <a:t>	</a:t>
            </a:r>
            <a:r>
              <a:rPr lang="pl-PL" sz="2800" dirty="0" smtClean="0"/>
              <a:t>Po zmniejszeniu ryzyka ( 1- 2 lata) można rozważyć płatową rekonstrukcję ostateczną.  </a:t>
            </a:r>
            <a:endParaRPr lang="pl-PL" sz="2800" dirty="0"/>
          </a:p>
        </p:txBody>
      </p:sp>
      <p:sp>
        <p:nvSpPr>
          <p:cNvPr id="4" name="TextBox 3"/>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5"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62" y="4005064"/>
            <a:ext cx="3038443" cy="2278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4005064"/>
            <a:ext cx="3411649" cy="2310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07504" y="87015"/>
            <a:ext cx="5688632" cy="461665"/>
          </a:xfrm>
          <a:prstGeom prst="rect">
            <a:avLst/>
          </a:prstGeom>
          <a:noFill/>
        </p:spPr>
        <p:txBody>
          <a:bodyPr wrap="square" rtlCol="0">
            <a:spAutoFit/>
          </a:bodyPr>
          <a:lstStyle/>
          <a:p>
            <a:r>
              <a:rPr lang="pl-PL" sz="2400" b="1" dirty="0" smtClean="0"/>
              <a:t>Błędy w chirurgii mikrograficznej Mohsa </a:t>
            </a:r>
            <a:endParaRPr lang="pl-PL" sz="2400" b="1" dirty="0"/>
          </a:p>
        </p:txBody>
      </p:sp>
    </p:spTree>
    <p:extLst>
      <p:ext uri="{BB962C8B-B14F-4D97-AF65-F5344CB8AC3E}">
        <p14:creationId xmlns:p14="http://schemas.microsoft.com/office/powerpoint/2010/main" val="1951940369"/>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5192" y="836712"/>
            <a:ext cx="8507288" cy="5256584"/>
          </a:xfrm>
        </p:spPr>
        <p:txBody>
          <a:bodyPr>
            <a:normAutofit fontScale="70000" lnSpcReduction="20000"/>
          </a:bodyPr>
          <a:lstStyle/>
          <a:p>
            <a:pPr marL="0" indent="0">
              <a:buNone/>
            </a:pPr>
            <a:r>
              <a:rPr lang="pl-PL" sz="2800" dirty="0" smtClean="0"/>
              <a:t>	</a:t>
            </a:r>
          </a:p>
          <a:p>
            <a:pPr marL="0" indent="0">
              <a:buNone/>
            </a:pPr>
            <a:r>
              <a:rPr lang="pl-PL" sz="2800" dirty="0"/>
              <a:t>	</a:t>
            </a:r>
            <a:r>
              <a:rPr lang="pl-PL" sz="4000" dirty="0" smtClean="0"/>
              <a:t>Błędy techniczne sa najczęstszą przyczyną niepowodzeń leczniczych (nawrotów). </a:t>
            </a:r>
          </a:p>
          <a:p>
            <a:pPr marL="0" indent="0">
              <a:buNone/>
            </a:pPr>
            <a:r>
              <a:rPr lang="pl-PL" sz="4000" dirty="0" smtClean="0"/>
              <a:t>	</a:t>
            </a:r>
          </a:p>
          <a:p>
            <a:pPr marL="0" indent="0">
              <a:buNone/>
            </a:pPr>
            <a:r>
              <a:rPr lang="pl-PL" sz="4000" dirty="0"/>
              <a:t>	</a:t>
            </a:r>
            <a:r>
              <a:rPr lang="pl-PL" sz="4000" dirty="0" smtClean="0"/>
              <a:t>W pewnej części przypadków nawroty występują jednak także bez uchwytnej przyczyny.</a:t>
            </a:r>
          </a:p>
          <a:p>
            <a:pPr marL="0" indent="0">
              <a:buNone/>
            </a:pPr>
            <a:r>
              <a:rPr lang="pl-PL" sz="4000" dirty="0" smtClean="0"/>
              <a:t> 	</a:t>
            </a:r>
          </a:p>
          <a:p>
            <a:pPr marL="0" indent="0">
              <a:buNone/>
            </a:pPr>
            <a:r>
              <a:rPr lang="pl-PL" sz="4000" dirty="0" smtClean="0"/>
              <a:t>	Najwyższe wskaźniki wyleczalności zgłaszał sam Mohs (ze względu na dodatkową warstwę ablacji chemicznej poza granicami wyciętych tkanek).</a:t>
            </a:r>
            <a:r>
              <a:rPr lang="pl-PL" sz="4000" dirty="0"/>
              <a:t> </a:t>
            </a:r>
            <a:endParaRPr lang="pl-PL" sz="4000" dirty="0" smtClean="0"/>
          </a:p>
          <a:p>
            <a:pPr marL="0" indent="0">
              <a:buNone/>
            </a:pPr>
            <a:endParaRPr lang="pl-PL" sz="4000" dirty="0"/>
          </a:p>
          <a:p>
            <a:pPr marL="0" indent="0">
              <a:buNone/>
            </a:pPr>
            <a:r>
              <a:rPr lang="pl-PL" sz="4000" dirty="0" smtClean="0"/>
              <a:t>	</a:t>
            </a:r>
            <a:endParaRPr lang="pl-PL" sz="40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107504" y="87015"/>
            <a:ext cx="5688632" cy="461665"/>
          </a:xfrm>
          <a:prstGeom prst="rect">
            <a:avLst/>
          </a:prstGeom>
          <a:noFill/>
        </p:spPr>
        <p:txBody>
          <a:bodyPr wrap="square" rtlCol="0">
            <a:spAutoFit/>
          </a:bodyPr>
          <a:lstStyle/>
          <a:p>
            <a:r>
              <a:rPr lang="pl-PL" sz="2400" b="1" dirty="0" smtClean="0"/>
              <a:t>Błędy w chirurgii mikrograficznej Mohsa </a:t>
            </a:r>
            <a:endParaRPr lang="pl-PL" sz="2400" b="1" dirty="0"/>
          </a:p>
        </p:txBody>
      </p:sp>
    </p:spTree>
    <p:extLst>
      <p:ext uri="{BB962C8B-B14F-4D97-AF65-F5344CB8AC3E}">
        <p14:creationId xmlns:p14="http://schemas.microsoft.com/office/powerpoint/2010/main" val="26714044"/>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l-PL"/>
          </a:p>
        </p:txBody>
      </p:sp>
      <p:sp>
        <p:nvSpPr>
          <p:cNvPr id="3" name="Content Placeholder 2"/>
          <p:cNvSpPr>
            <a:spLocks noGrp="1"/>
          </p:cNvSpPr>
          <p:nvPr>
            <p:ph idx="1"/>
          </p:nvPr>
        </p:nvSpPr>
        <p:spPr>
          <a:xfrm>
            <a:off x="467544" y="1423317"/>
            <a:ext cx="8568952" cy="4525963"/>
          </a:xfrm>
        </p:spPr>
        <p:txBody>
          <a:bodyPr>
            <a:normAutofit/>
          </a:bodyPr>
          <a:lstStyle/>
          <a:p>
            <a:pPr marL="0" indent="0">
              <a:buNone/>
            </a:pPr>
            <a:r>
              <a:rPr lang="pl-PL" sz="2800" dirty="0" smtClean="0"/>
              <a:t>	</a:t>
            </a:r>
            <a:r>
              <a:rPr lang="pl-PL" sz="2800" dirty="0"/>
              <a:t>5 letnia nawrotowość BCC po CMM wynosi </a:t>
            </a:r>
            <a:r>
              <a:rPr lang="pl-PL" sz="2800" dirty="0" smtClean="0"/>
              <a:t>wg. </a:t>
            </a:r>
            <a:r>
              <a:rPr lang="pl-PL" sz="2800" dirty="0"/>
              <a:t>różnych badań  0,7- 16%</a:t>
            </a:r>
          </a:p>
          <a:p>
            <a:pPr marL="0" indent="0">
              <a:buNone/>
            </a:pPr>
            <a:r>
              <a:rPr lang="pl-PL" sz="2800" dirty="0" smtClean="0"/>
              <a:t>	Zgłaszane wskaźniki nawrotowości zależą od:</a:t>
            </a:r>
          </a:p>
          <a:p>
            <a:pPr>
              <a:buFontTx/>
              <a:buChar char="-"/>
            </a:pPr>
            <a:r>
              <a:rPr lang="pl-PL" sz="2800" dirty="0" smtClean="0"/>
              <a:t>radykalności (jakości) leczenia stosowanego w </a:t>
            </a:r>
            <a:r>
              <a:rPr lang="pl-PL" sz="2800" dirty="0" smtClean="0"/>
              <a:t>danym 	ośrodku</a:t>
            </a:r>
            <a:endParaRPr lang="pl-PL" sz="2800" dirty="0" smtClean="0"/>
          </a:p>
          <a:p>
            <a:pPr>
              <a:buFontTx/>
              <a:buChar char="-"/>
            </a:pPr>
            <a:r>
              <a:rPr lang="pl-PL" sz="2800" dirty="0" smtClean="0"/>
              <a:t>charakteru (przekroju) leczonych przypadków </a:t>
            </a:r>
          </a:p>
          <a:p>
            <a:pPr>
              <a:buFontTx/>
              <a:buChar char="-"/>
            </a:pPr>
            <a:r>
              <a:rPr lang="pl-PL" sz="2800" dirty="0" smtClean="0"/>
              <a:t>sposobu gromadzenia i analizy danych. </a:t>
            </a:r>
            <a:endParaRPr lang="pl-PL" sz="2800" dirty="0" smtClean="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107504" y="87015"/>
            <a:ext cx="6840760" cy="461665"/>
          </a:xfrm>
          <a:prstGeom prst="rect">
            <a:avLst/>
          </a:prstGeom>
          <a:noFill/>
        </p:spPr>
        <p:txBody>
          <a:bodyPr wrap="square" rtlCol="0">
            <a:spAutoFit/>
          </a:bodyPr>
          <a:lstStyle/>
          <a:p>
            <a:r>
              <a:rPr lang="pl-PL" sz="2400" b="1" dirty="0" smtClean="0"/>
              <a:t>Niepowodzenia w chirurgii mikrograficznej Mohsa </a:t>
            </a:r>
            <a:endParaRPr lang="pl-PL" sz="2400" b="1" dirty="0"/>
          </a:p>
        </p:txBody>
      </p:sp>
    </p:spTree>
    <p:extLst>
      <p:ext uri="{BB962C8B-B14F-4D97-AF65-F5344CB8AC3E}">
        <p14:creationId xmlns:p14="http://schemas.microsoft.com/office/powerpoint/2010/main" val="4124600791"/>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35626967"/>
              </p:ext>
            </p:extLst>
          </p:nvPr>
        </p:nvGraphicFramePr>
        <p:xfrm>
          <a:off x="251520" y="-99392"/>
          <a:ext cx="8568952" cy="6709259"/>
        </p:xfrm>
        <a:graphic>
          <a:graphicData uri="http://schemas.openxmlformats.org/drawingml/2006/table">
            <a:tbl>
              <a:tblPr firstRow="1" firstCol="1" lastRow="1" lastCol="1" bandRow="1" bandCol="1">
                <a:tableStyleId>{5C22544A-7EE6-4342-B048-85BDC9FD1C3A}</a:tableStyleId>
              </a:tblPr>
              <a:tblGrid>
                <a:gridCol w="3744416"/>
                <a:gridCol w="1512168"/>
                <a:gridCol w="1584176"/>
                <a:gridCol w="1728192"/>
              </a:tblGrid>
              <a:tr h="981622">
                <a:tc>
                  <a:txBody>
                    <a:bodyPr/>
                    <a:lstStyle/>
                    <a:p>
                      <a:pPr algn="l">
                        <a:lnSpc>
                          <a:spcPct val="100000"/>
                        </a:lnSpc>
                        <a:spcAft>
                          <a:spcPts val="0"/>
                        </a:spcAft>
                      </a:pPr>
                      <a:endParaRPr lang="pl-PL" sz="1400" dirty="0" smtClean="0">
                        <a:effectLst/>
                        <a:latin typeface="Calibri"/>
                        <a:ea typeface="Times New Roman"/>
                        <a:cs typeface="Times New Roman"/>
                      </a:endParaRPr>
                    </a:p>
                    <a:p>
                      <a:pPr algn="l">
                        <a:lnSpc>
                          <a:spcPct val="100000"/>
                        </a:lnSpc>
                        <a:spcAft>
                          <a:spcPts val="0"/>
                        </a:spcAft>
                      </a:pPr>
                      <a:endParaRPr lang="pl-PL" sz="1400" dirty="0" smtClean="0">
                        <a:effectLst/>
                        <a:latin typeface="Calibri"/>
                        <a:ea typeface="Times New Roman"/>
                        <a:cs typeface="Times New Roman"/>
                      </a:endParaRPr>
                    </a:p>
                    <a:p>
                      <a:pPr algn="l">
                        <a:lnSpc>
                          <a:spcPct val="100000"/>
                        </a:lnSpc>
                        <a:spcAft>
                          <a:spcPts val="0"/>
                        </a:spcAft>
                      </a:pPr>
                      <a:endParaRPr lang="pl-PL" sz="1800" dirty="0" smtClean="0">
                        <a:effectLst/>
                        <a:latin typeface="Calibri"/>
                        <a:ea typeface="Times New Roman"/>
                        <a:cs typeface="Times New Roman"/>
                      </a:endParaRPr>
                    </a:p>
                    <a:p>
                      <a:pPr algn="l">
                        <a:lnSpc>
                          <a:spcPct val="100000"/>
                        </a:lnSpc>
                        <a:spcAft>
                          <a:spcPts val="0"/>
                        </a:spcAft>
                      </a:pPr>
                      <a:r>
                        <a:rPr lang="pl-PL" sz="1800" dirty="0" smtClean="0">
                          <a:effectLst/>
                          <a:latin typeface="Calibri"/>
                          <a:ea typeface="Times New Roman"/>
                          <a:cs typeface="Times New Roman"/>
                        </a:rPr>
                        <a:t>Nawrotowość 5 letnia ( Autor )</a:t>
                      </a:r>
                      <a:endParaRPr lang="pl-PL" sz="1800" dirty="0">
                        <a:effectLst/>
                        <a:latin typeface="Calibri"/>
                        <a:ea typeface="Times New Roman"/>
                        <a:cs typeface="Times New Roman"/>
                      </a:endParaRPr>
                    </a:p>
                  </a:txBody>
                  <a:tcPr marL="22663" marR="22663" marT="0" marB="0" anchor="ctr"/>
                </a:tc>
                <a:tc>
                  <a:txBody>
                    <a:bodyPr/>
                    <a:lstStyle/>
                    <a:p>
                      <a:pPr algn="l">
                        <a:lnSpc>
                          <a:spcPct val="100000"/>
                        </a:lnSpc>
                        <a:spcAft>
                          <a:spcPts val="0"/>
                        </a:spcAft>
                      </a:pPr>
                      <a:endParaRPr lang="pl-PL" sz="1400" dirty="0" smtClean="0">
                        <a:effectLst/>
                      </a:endParaRPr>
                    </a:p>
                    <a:p>
                      <a:pPr algn="l">
                        <a:lnSpc>
                          <a:spcPct val="100000"/>
                        </a:lnSpc>
                        <a:spcAft>
                          <a:spcPts val="0"/>
                        </a:spcAft>
                      </a:pPr>
                      <a:endParaRPr lang="pl-PL" sz="1400" dirty="0" smtClean="0">
                        <a:effectLst/>
                      </a:endParaRPr>
                    </a:p>
                    <a:p>
                      <a:pPr algn="l">
                        <a:lnSpc>
                          <a:spcPct val="100000"/>
                        </a:lnSpc>
                        <a:spcAft>
                          <a:spcPts val="0"/>
                        </a:spcAft>
                      </a:pPr>
                      <a:endParaRPr lang="pl-PL" sz="1400" dirty="0" smtClean="0">
                        <a:effectLst/>
                      </a:endParaRPr>
                    </a:p>
                    <a:p>
                      <a:pPr algn="l">
                        <a:lnSpc>
                          <a:spcPct val="100000"/>
                        </a:lnSpc>
                        <a:spcAft>
                          <a:spcPts val="0"/>
                        </a:spcAft>
                      </a:pPr>
                      <a:r>
                        <a:rPr lang="pl-PL" sz="1400" dirty="0" smtClean="0">
                          <a:effectLst/>
                        </a:rPr>
                        <a:t>BCC wszystkie</a:t>
                      </a:r>
                      <a:endParaRPr lang="pl-PL" sz="1400" dirty="0">
                        <a:effectLst/>
                        <a:latin typeface="Calibri"/>
                        <a:ea typeface="Times New Roman"/>
                        <a:cs typeface="Times New Roman"/>
                      </a:endParaRPr>
                    </a:p>
                  </a:txBody>
                  <a:tcPr marL="22663" marR="22663" marT="0" marB="0" anchor="ctr"/>
                </a:tc>
                <a:tc>
                  <a:txBody>
                    <a:bodyPr/>
                    <a:lstStyle/>
                    <a:p>
                      <a:pPr algn="l">
                        <a:lnSpc>
                          <a:spcPct val="100000"/>
                        </a:lnSpc>
                        <a:spcAft>
                          <a:spcPts val="0"/>
                        </a:spcAft>
                      </a:pPr>
                      <a:endParaRPr lang="pl-PL" sz="1400" dirty="0" smtClean="0">
                        <a:effectLst/>
                      </a:endParaRPr>
                    </a:p>
                    <a:p>
                      <a:pPr algn="l">
                        <a:lnSpc>
                          <a:spcPct val="100000"/>
                        </a:lnSpc>
                        <a:spcAft>
                          <a:spcPts val="0"/>
                        </a:spcAft>
                      </a:pPr>
                      <a:endParaRPr lang="pl-PL" sz="1400" dirty="0" smtClean="0">
                        <a:effectLst/>
                      </a:endParaRPr>
                    </a:p>
                    <a:p>
                      <a:pPr algn="l">
                        <a:lnSpc>
                          <a:spcPct val="100000"/>
                        </a:lnSpc>
                        <a:spcAft>
                          <a:spcPts val="0"/>
                        </a:spcAft>
                      </a:pPr>
                      <a:endParaRPr lang="pl-PL" sz="1400" dirty="0" smtClean="0">
                        <a:effectLst/>
                      </a:endParaRPr>
                    </a:p>
                    <a:p>
                      <a:pPr algn="l">
                        <a:lnSpc>
                          <a:spcPct val="100000"/>
                        </a:lnSpc>
                        <a:spcAft>
                          <a:spcPts val="0"/>
                        </a:spcAft>
                      </a:pPr>
                      <a:r>
                        <a:rPr lang="pl-PL" sz="1400" dirty="0" smtClean="0">
                          <a:effectLst/>
                        </a:rPr>
                        <a:t>BCC </a:t>
                      </a:r>
                      <a:r>
                        <a:rPr lang="pl-PL" sz="1400" dirty="0" smtClean="0">
                          <a:effectLst/>
                        </a:rPr>
                        <a:t>high risk</a:t>
                      </a:r>
                      <a:endParaRPr lang="pl-PL" sz="1400" dirty="0">
                        <a:effectLst/>
                        <a:latin typeface="Calibri"/>
                        <a:ea typeface="Times New Roman"/>
                        <a:cs typeface="Times New Roman"/>
                      </a:endParaRPr>
                    </a:p>
                  </a:txBody>
                  <a:tcPr marL="22663" marR="22663" marT="0" marB="0"/>
                </a:tc>
                <a:tc>
                  <a:txBody>
                    <a:bodyPr/>
                    <a:lstStyle/>
                    <a:p>
                      <a:pPr algn="l">
                        <a:lnSpc>
                          <a:spcPct val="100000"/>
                        </a:lnSpc>
                        <a:spcAft>
                          <a:spcPts val="0"/>
                        </a:spcAft>
                      </a:pPr>
                      <a:endParaRPr lang="pl-PL" sz="1400" dirty="0" smtClean="0">
                        <a:effectLst/>
                      </a:endParaRPr>
                    </a:p>
                    <a:p>
                      <a:pPr algn="l">
                        <a:lnSpc>
                          <a:spcPct val="100000"/>
                        </a:lnSpc>
                        <a:spcAft>
                          <a:spcPts val="0"/>
                        </a:spcAft>
                      </a:pPr>
                      <a:endParaRPr lang="pl-PL" sz="1400" dirty="0" smtClean="0">
                        <a:effectLst/>
                      </a:endParaRPr>
                    </a:p>
                    <a:p>
                      <a:pPr algn="l">
                        <a:lnSpc>
                          <a:spcPct val="100000"/>
                        </a:lnSpc>
                        <a:spcAft>
                          <a:spcPts val="0"/>
                        </a:spcAft>
                      </a:pPr>
                      <a:endParaRPr lang="pl-PL" sz="1400" dirty="0" smtClean="0">
                        <a:effectLst/>
                      </a:endParaRPr>
                    </a:p>
                    <a:p>
                      <a:pPr algn="l">
                        <a:lnSpc>
                          <a:spcPct val="100000"/>
                        </a:lnSpc>
                        <a:spcAft>
                          <a:spcPts val="0"/>
                        </a:spcAft>
                      </a:pPr>
                      <a:r>
                        <a:rPr lang="pl-PL" sz="1400" dirty="0" smtClean="0">
                          <a:effectLst/>
                        </a:rPr>
                        <a:t>BCC pierwotne</a:t>
                      </a:r>
                      <a:endParaRPr lang="pl-PL" sz="1400" dirty="0">
                        <a:effectLst/>
                        <a:latin typeface="Calibri"/>
                        <a:ea typeface="Times New Roman"/>
                        <a:cs typeface="Times New Roman"/>
                      </a:endParaRPr>
                    </a:p>
                  </a:txBody>
                  <a:tcPr marL="22663" marR="22663" marT="0" marB="0" anchor="ctr"/>
                </a:tc>
              </a:tr>
              <a:tr h="294487">
                <a:tc>
                  <a:txBody>
                    <a:bodyPr/>
                    <a:lstStyle/>
                    <a:p>
                      <a:pPr algn="just">
                        <a:lnSpc>
                          <a:spcPct val="150000"/>
                        </a:lnSpc>
                        <a:spcAft>
                          <a:spcPts val="1000"/>
                        </a:spcAft>
                      </a:pPr>
                      <a:r>
                        <a:rPr lang="pl-PL" sz="1400" dirty="0">
                          <a:effectLst/>
                        </a:rPr>
                        <a:t>Mohs</a:t>
                      </a:r>
                      <a:endParaRPr lang="pl-PL" sz="1400" dirty="0">
                        <a:effectLst/>
                        <a:latin typeface="Calibri"/>
                        <a:ea typeface="Times New Roman"/>
                        <a:cs typeface="Times New Roman"/>
                      </a:endParaRPr>
                    </a:p>
                  </a:txBody>
                  <a:tcPr marL="22663" marR="22663" marT="0" marB="0"/>
                </a:tc>
                <a:tc>
                  <a:txBody>
                    <a:bodyPr/>
                    <a:lstStyle/>
                    <a:p>
                      <a:pPr algn="just">
                        <a:lnSpc>
                          <a:spcPct val="150000"/>
                        </a:lnSpc>
                        <a:spcAft>
                          <a:spcPts val="1000"/>
                        </a:spcAft>
                      </a:pPr>
                      <a:r>
                        <a:rPr lang="pl-PL" sz="1400">
                          <a:effectLst/>
                        </a:rPr>
                        <a:t>–</a:t>
                      </a:r>
                      <a:endParaRPr lang="pl-PL" sz="140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dirty="0">
                          <a:effectLst/>
                        </a:rPr>
                        <a:t>2</a:t>
                      </a:r>
                      <a:endParaRPr lang="pl-PL" sz="1400" dirty="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a:effectLst/>
                        </a:rPr>
                        <a:t>0,7</a:t>
                      </a:r>
                      <a:endParaRPr lang="pl-PL" sz="1400">
                        <a:effectLst/>
                        <a:latin typeface="Calibri"/>
                        <a:ea typeface="Times New Roman"/>
                        <a:cs typeface="Times New Roman"/>
                      </a:endParaRPr>
                    </a:p>
                  </a:txBody>
                  <a:tcPr marL="22663" marR="22663" marT="0" marB="0" anchor="ctr"/>
                </a:tc>
              </a:tr>
              <a:tr h="294487">
                <a:tc>
                  <a:txBody>
                    <a:bodyPr/>
                    <a:lstStyle/>
                    <a:p>
                      <a:pPr algn="just">
                        <a:lnSpc>
                          <a:spcPct val="150000"/>
                        </a:lnSpc>
                        <a:spcAft>
                          <a:spcPts val="1000"/>
                        </a:spcAft>
                      </a:pPr>
                      <a:r>
                        <a:rPr lang="pl-PL" sz="1400" dirty="0">
                          <a:effectLst/>
                        </a:rPr>
                        <a:t>Rowe </a:t>
                      </a:r>
                      <a:endParaRPr lang="pl-PL" sz="1400" dirty="0">
                        <a:effectLst/>
                        <a:latin typeface="Calibri"/>
                        <a:ea typeface="Times New Roman"/>
                        <a:cs typeface="Times New Roman"/>
                      </a:endParaRPr>
                    </a:p>
                  </a:txBody>
                  <a:tcPr marL="22663" marR="22663" marT="0" marB="0"/>
                </a:tc>
                <a:tc>
                  <a:txBody>
                    <a:bodyPr/>
                    <a:lstStyle/>
                    <a:p>
                      <a:pPr algn="just">
                        <a:lnSpc>
                          <a:spcPct val="150000"/>
                        </a:lnSpc>
                        <a:spcAft>
                          <a:spcPts val="1000"/>
                        </a:spcAft>
                      </a:pPr>
                      <a:r>
                        <a:rPr lang="pl-PL" sz="1400">
                          <a:effectLst/>
                        </a:rPr>
                        <a:t>–</a:t>
                      </a:r>
                      <a:endParaRPr lang="pl-PL" sz="140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dirty="0">
                          <a:effectLst/>
                        </a:rPr>
                        <a:t>5,6</a:t>
                      </a:r>
                      <a:endParaRPr lang="pl-PL" sz="1400" dirty="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a:effectLst/>
                        </a:rPr>
                        <a:t>1</a:t>
                      </a:r>
                      <a:endParaRPr lang="pl-PL" sz="1400">
                        <a:effectLst/>
                        <a:latin typeface="Calibri"/>
                        <a:ea typeface="Times New Roman"/>
                        <a:cs typeface="Times New Roman"/>
                      </a:endParaRPr>
                    </a:p>
                  </a:txBody>
                  <a:tcPr marL="22663" marR="22663" marT="0" marB="0" anchor="ctr"/>
                </a:tc>
              </a:tr>
              <a:tr h="294487">
                <a:tc>
                  <a:txBody>
                    <a:bodyPr/>
                    <a:lstStyle/>
                    <a:p>
                      <a:pPr algn="just">
                        <a:lnSpc>
                          <a:spcPct val="150000"/>
                        </a:lnSpc>
                        <a:spcAft>
                          <a:spcPts val="1000"/>
                        </a:spcAft>
                      </a:pPr>
                      <a:r>
                        <a:rPr lang="pl-PL" sz="1400">
                          <a:effectLst/>
                        </a:rPr>
                        <a:t>Robins</a:t>
                      </a:r>
                      <a:endParaRPr lang="pl-PL" sz="1400">
                        <a:effectLst/>
                        <a:latin typeface="Calibri"/>
                        <a:ea typeface="Times New Roman"/>
                        <a:cs typeface="Times New Roman"/>
                      </a:endParaRPr>
                    </a:p>
                  </a:txBody>
                  <a:tcPr marL="22663" marR="22663" marT="0" marB="0"/>
                </a:tc>
                <a:tc>
                  <a:txBody>
                    <a:bodyPr/>
                    <a:lstStyle/>
                    <a:p>
                      <a:pPr algn="just">
                        <a:lnSpc>
                          <a:spcPct val="150000"/>
                        </a:lnSpc>
                        <a:spcAft>
                          <a:spcPts val="1000"/>
                        </a:spcAft>
                      </a:pPr>
                      <a:r>
                        <a:rPr lang="pl-PL" sz="1400">
                          <a:effectLst/>
                        </a:rPr>
                        <a:t>–</a:t>
                      </a:r>
                      <a:endParaRPr lang="pl-PL" sz="140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a:effectLst/>
                        </a:rPr>
                        <a:t>6,4</a:t>
                      </a:r>
                      <a:endParaRPr lang="pl-PL" sz="140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a:effectLst/>
                        </a:rPr>
                        <a:t>1,9</a:t>
                      </a:r>
                      <a:endParaRPr lang="pl-PL" sz="1400">
                        <a:effectLst/>
                        <a:latin typeface="Calibri"/>
                        <a:ea typeface="Times New Roman"/>
                        <a:cs typeface="Times New Roman"/>
                      </a:endParaRPr>
                    </a:p>
                  </a:txBody>
                  <a:tcPr marL="22663" marR="22663" marT="0" marB="0" anchor="ctr"/>
                </a:tc>
              </a:tr>
              <a:tr h="294487">
                <a:tc>
                  <a:txBody>
                    <a:bodyPr/>
                    <a:lstStyle/>
                    <a:p>
                      <a:pPr algn="just">
                        <a:lnSpc>
                          <a:spcPct val="150000"/>
                        </a:lnSpc>
                        <a:spcAft>
                          <a:spcPts val="1000"/>
                        </a:spcAft>
                      </a:pPr>
                      <a:r>
                        <a:rPr lang="pl-PL" sz="1400">
                          <a:effectLst/>
                        </a:rPr>
                        <a:t>Roenigk</a:t>
                      </a:r>
                      <a:endParaRPr lang="pl-PL" sz="1400">
                        <a:effectLst/>
                        <a:latin typeface="Calibri"/>
                        <a:ea typeface="Times New Roman"/>
                        <a:cs typeface="Times New Roman"/>
                      </a:endParaRPr>
                    </a:p>
                  </a:txBody>
                  <a:tcPr marL="22663" marR="22663" marT="0" marB="0"/>
                </a:tc>
                <a:tc>
                  <a:txBody>
                    <a:bodyPr/>
                    <a:lstStyle/>
                    <a:p>
                      <a:pPr algn="just">
                        <a:lnSpc>
                          <a:spcPct val="150000"/>
                        </a:lnSpc>
                        <a:spcAft>
                          <a:spcPts val="1000"/>
                        </a:spcAft>
                      </a:pPr>
                      <a:r>
                        <a:rPr lang="pl-PL" sz="1400">
                          <a:effectLst/>
                        </a:rPr>
                        <a:t>–</a:t>
                      </a:r>
                      <a:endParaRPr lang="pl-PL" sz="140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a:effectLst/>
                        </a:rPr>
                        <a:t>4,2</a:t>
                      </a:r>
                      <a:endParaRPr lang="pl-PL" sz="140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a:effectLst/>
                        </a:rPr>
                        <a:t>1,4</a:t>
                      </a:r>
                      <a:endParaRPr lang="pl-PL" sz="1400">
                        <a:effectLst/>
                        <a:latin typeface="Calibri"/>
                        <a:ea typeface="Times New Roman"/>
                        <a:cs typeface="Times New Roman"/>
                      </a:endParaRPr>
                    </a:p>
                  </a:txBody>
                  <a:tcPr marL="22663" marR="22663" marT="0" marB="0" anchor="ctr"/>
                </a:tc>
              </a:tr>
              <a:tr h="294487">
                <a:tc>
                  <a:txBody>
                    <a:bodyPr/>
                    <a:lstStyle/>
                    <a:p>
                      <a:pPr algn="just">
                        <a:lnSpc>
                          <a:spcPct val="150000"/>
                        </a:lnSpc>
                        <a:spcAft>
                          <a:spcPts val="1000"/>
                        </a:spcAft>
                      </a:pPr>
                      <a:r>
                        <a:rPr lang="pl-PL" sz="1400" dirty="0">
                          <a:effectLst/>
                        </a:rPr>
                        <a:t>Julian</a:t>
                      </a:r>
                      <a:endParaRPr lang="pl-PL" sz="1400" dirty="0">
                        <a:effectLst/>
                        <a:latin typeface="Calibri"/>
                        <a:ea typeface="Times New Roman"/>
                        <a:cs typeface="Times New Roman"/>
                      </a:endParaRPr>
                    </a:p>
                  </a:txBody>
                  <a:tcPr marL="22663" marR="22663" marT="0" marB="0"/>
                </a:tc>
                <a:tc>
                  <a:txBody>
                    <a:bodyPr/>
                    <a:lstStyle/>
                    <a:p>
                      <a:pPr algn="just">
                        <a:lnSpc>
                          <a:spcPct val="150000"/>
                        </a:lnSpc>
                        <a:spcAft>
                          <a:spcPts val="1000"/>
                        </a:spcAft>
                      </a:pPr>
                      <a:r>
                        <a:rPr lang="pl-PL" sz="1400">
                          <a:effectLst/>
                        </a:rPr>
                        <a:t>3,8</a:t>
                      </a:r>
                      <a:endParaRPr lang="pl-PL" sz="140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a:effectLst/>
                        </a:rPr>
                        <a:t>–</a:t>
                      </a:r>
                      <a:endParaRPr lang="pl-PL" sz="140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a:effectLst/>
                        </a:rPr>
                        <a:t>–</a:t>
                      </a:r>
                      <a:endParaRPr lang="pl-PL" sz="1400">
                        <a:effectLst/>
                        <a:latin typeface="Calibri"/>
                        <a:ea typeface="Times New Roman"/>
                        <a:cs typeface="Times New Roman"/>
                      </a:endParaRPr>
                    </a:p>
                  </a:txBody>
                  <a:tcPr marL="22663" marR="22663" marT="0" marB="0" anchor="ctr"/>
                </a:tc>
              </a:tr>
              <a:tr h="294487">
                <a:tc>
                  <a:txBody>
                    <a:bodyPr/>
                    <a:lstStyle/>
                    <a:p>
                      <a:pPr algn="just">
                        <a:lnSpc>
                          <a:spcPct val="150000"/>
                        </a:lnSpc>
                        <a:spcAft>
                          <a:spcPts val="1000"/>
                        </a:spcAft>
                      </a:pPr>
                      <a:r>
                        <a:rPr lang="pl-PL" sz="1400">
                          <a:effectLst/>
                        </a:rPr>
                        <a:t>Collison</a:t>
                      </a:r>
                      <a:endParaRPr lang="pl-PL" sz="1400">
                        <a:effectLst/>
                        <a:latin typeface="Calibri"/>
                        <a:ea typeface="Times New Roman"/>
                        <a:cs typeface="Times New Roman"/>
                      </a:endParaRPr>
                    </a:p>
                  </a:txBody>
                  <a:tcPr marL="22663" marR="22663" marT="0" marB="0"/>
                </a:tc>
                <a:tc>
                  <a:txBody>
                    <a:bodyPr/>
                    <a:lstStyle/>
                    <a:p>
                      <a:pPr algn="just">
                        <a:lnSpc>
                          <a:spcPct val="150000"/>
                        </a:lnSpc>
                        <a:spcAft>
                          <a:spcPts val="1000"/>
                        </a:spcAft>
                      </a:pPr>
                      <a:r>
                        <a:rPr lang="pl-PL" sz="1400">
                          <a:effectLst/>
                        </a:rPr>
                        <a:t>–</a:t>
                      </a:r>
                      <a:endParaRPr lang="pl-PL" sz="140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dirty="0">
                          <a:effectLst/>
                        </a:rPr>
                        <a:t>5,3</a:t>
                      </a:r>
                      <a:endParaRPr lang="pl-PL" sz="1400" dirty="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dirty="0">
                          <a:effectLst/>
                        </a:rPr>
                        <a:t>10,0</a:t>
                      </a:r>
                      <a:endParaRPr lang="pl-PL" sz="1400" dirty="0">
                        <a:effectLst/>
                        <a:latin typeface="Calibri"/>
                        <a:ea typeface="Times New Roman"/>
                        <a:cs typeface="Times New Roman"/>
                      </a:endParaRPr>
                    </a:p>
                  </a:txBody>
                  <a:tcPr marL="22663" marR="22663" marT="0" marB="0" anchor="ctr"/>
                </a:tc>
              </a:tr>
              <a:tr h="294487">
                <a:tc>
                  <a:txBody>
                    <a:bodyPr/>
                    <a:lstStyle/>
                    <a:p>
                      <a:pPr algn="just">
                        <a:lnSpc>
                          <a:spcPct val="150000"/>
                        </a:lnSpc>
                        <a:spcAft>
                          <a:spcPts val="1000"/>
                        </a:spcAft>
                      </a:pPr>
                      <a:r>
                        <a:rPr lang="pl-PL" sz="1400">
                          <a:effectLst/>
                        </a:rPr>
                        <a:t>Smeets</a:t>
                      </a:r>
                      <a:endParaRPr lang="pl-PL" sz="1400">
                        <a:effectLst/>
                        <a:latin typeface="Calibri"/>
                        <a:ea typeface="Times New Roman"/>
                        <a:cs typeface="Times New Roman"/>
                      </a:endParaRPr>
                    </a:p>
                  </a:txBody>
                  <a:tcPr marL="22663" marR="22663" marT="0" marB="0"/>
                </a:tc>
                <a:tc>
                  <a:txBody>
                    <a:bodyPr/>
                    <a:lstStyle/>
                    <a:p>
                      <a:pPr algn="just">
                        <a:lnSpc>
                          <a:spcPct val="150000"/>
                        </a:lnSpc>
                        <a:spcAft>
                          <a:spcPts val="1000"/>
                        </a:spcAft>
                      </a:pPr>
                      <a:r>
                        <a:rPr lang="pl-PL" sz="1400">
                          <a:effectLst/>
                        </a:rPr>
                        <a:t>4,5</a:t>
                      </a:r>
                      <a:endParaRPr lang="pl-PL" sz="140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dirty="0">
                          <a:effectLst/>
                        </a:rPr>
                        <a:t>6,7–16</a:t>
                      </a:r>
                      <a:endParaRPr lang="pl-PL" sz="1400" dirty="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a:effectLst/>
                        </a:rPr>
                        <a:t>2,5–3,2</a:t>
                      </a:r>
                      <a:endParaRPr lang="pl-PL" sz="1400">
                        <a:effectLst/>
                        <a:latin typeface="Calibri"/>
                        <a:ea typeface="Times New Roman"/>
                        <a:cs typeface="Times New Roman"/>
                      </a:endParaRPr>
                    </a:p>
                  </a:txBody>
                  <a:tcPr marL="22663" marR="22663" marT="0" marB="0" anchor="ctr"/>
                </a:tc>
              </a:tr>
              <a:tr h="294487">
                <a:tc>
                  <a:txBody>
                    <a:bodyPr/>
                    <a:lstStyle/>
                    <a:p>
                      <a:pPr algn="just">
                        <a:lnSpc>
                          <a:spcPct val="150000"/>
                        </a:lnSpc>
                        <a:spcAft>
                          <a:spcPts val="1000"/>
                        </a:spcAft>
                      </a:pPr>
                      <a:r>
                        <a:rPr lang="pl-PL" sz="1400">
                          <a:effectLst/>
                        </a:rPr>
                        <a:t>Picoto</a:t>
                      </a:r>
                      <a:endParaRPr lang="pl-PL" sz="1400">
                        <a:effectLst/>
                        <a:latin typeface="Calibri"/>
                        <a:ea typeface="Times New Roman"/>
                        <a:cs typeface="Times New Roman"/>
                      </a:endParaRPr>
                    </a:p>
                  </a:txBody>
                  <a:tcPr marL="22663" marR="22663" marT="0" marB="0"/>
                </a:tc>
                <a:tc>
                  <a:txBody>
                    <a:bodyPr/>
                    <a:lstStyle/>
                    <a:p>
                      <a:pPr algn="just">
                        <a:lnSpc>
                          <a:spcPct val="150000"/>
                        </a:lnSpc>
                        <a:spcAft>
                          <a:spcPts val="1000"/>
                        </a:spcAft>
                      </a:pPr>
                      <a:r>
                        <a:rPr lang="pl-PL" sz="1400">
                          <a:effectLst/>
                        </a:rPr>
                        <a:t>–</a:t>
                      </a:r>
                      <a:endParaRPr lang="pl-PL" sz="140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dirty="0">
                          <a:effectLst/>
                        </a:rPr>
                        <a:t>1,3</a:t>
                      </a:r>
                      <a:endParaRPr lang="pl-PL" sz="1400" dirty="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a:effectLst/>
                        </a:rPr>
                        <a:t> </a:t>
                      </a:r>
                      <a:endParaRPr lang="pl-PL" sz="1400">
                        <a:effectLst/>
                        <a:latin typeface="Calibri"/>
                        <a:ea typeface="Times New Roman"/>
                        <a:cs typeface="Times New Roman"/>
                      </a:endParaRPr>
                    </a:p>
                  </a:txBody>
                  <a:tcPr marL="22663" marR="22663" marT="0" marB="0" anchor="ctr"/>
                </a:tc>
              </a:tr>
              <a:tr h="294487">
                <a:tc>
                  <a:txBody>
                    <a:bodyPr/>
                    <a:lstStyle/>
                    <a:p>
                      <a:pPr algn="just">
                        <a:lnSpc>
                          <a:spcPct val="150000"/>
                        </a:lnSpc>
                        <a:spcAft>
                          <a:spcPts val="1000"/>
                        </a:spcAft>
                      </a:pPr>
                      <a:r>
                        <a:rPr lang="pl-PL" sz="1400">
                          <a:effectLst/>
                        </a:rPr>
                        <a:t>Mosterd</a:t>
                      </a:r>
                      <a:endParaRPr lang="pl-PL" sz="1400">
                        <a:effectLst/>
                        <a:latin typeface="Calibri"/>
                        <a:ea typeface="Times New Roman"/>
                        <a:cs typeface="Times New Roman"/>
                      </a:endParaRPr>
                    </a:p>
                  </a:txBody>
                  <a:tcPr marL="22663" marR="22663" marT="0" marB="0"/>
                </a:tc>
                <a:tc>
                  <a:txBody>
                    <a:bodyPr/>
                    <a:lstStyle/>
                    <a:p>
                      <a:pPr algn="just">
                        <a:lnSpc>
                          <a:spcPct val="150000"/>
                        </a:lnSpc>
                        <a:spcAft>
                          <a:spcPts val="1000"/>
                        </a:spcAft>
                      </a:pPr>
                      <a:r>
                        <a:rPr lang="pl-PL" sz="1400">
                          <a:effectLst/>
                        </a:rPr>
                        <a:t>–</a:t>
                      </a:r>
                      <a:endParaRPr lang="pl-PL" sz="140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dirty="0">
                          <a:effectLst/>
                        </a:rPr>
                        <a:t>2,4</a:t>
                      </a:r>
                      <a:endParaRPr lang="pl-PL" sz="1400" dirty="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a:effectLst/>
                        </a:rPr>
                        <a:t>2,5</a:t>
                      </a:r>
                      <a:endParaRPr lang="pl-PL" sz="1400">
                        <a:effectLst/>
                        <a:latin typeface="Calibri"/>
                        <a:ea typeface="Times New Roman"/>
                        <a:cs typeface="Times New Roman"/>
                      </a:endParaRPr>
                    </a:p>
                  </a:txBody>
                  <a:tcPr marL="22663" marR="22663" marT="0" marB="0" anchor="ctr"/>
                </a:tc>
              </a:tr>
              <a:tr h="294487">
                <a:tc>
                  <a:txBody>
                    <a:bodyPr/>
                    <a:lstStyle/>
                    <a:p>
                      <a:pPr algn="just">
                        <a:lnSpc>
                          <a:spcPct val="150000"/>
                        </a:lnSpc>
                        <a:spcAft>
                          <a:spcPts val="1000"/>
                        </a:spcAft>
                      </a:pPr>
                      <a:r>
                        <a:rPr lang="pl-PL" sz="1400">
                          <a:effectLst/>
                        </a:rPr>
                        <a:t>Leibovitch</a:t>
                      </a:r>
                      <a:endParaRPr lang="pl-PL" sz="1400">
                        <a:effectLst/>
                        <a:latin typeface="Calibri"/>
                        <a:ea typeface="Times New Roman"/>
                        <a:cs typeface="Times New Roman"/>
                      </a:endParaRPr>
                    </a:p>
                  </a:txBody>
                  <a:tcPr marL="22663" marR="22663" marT="0" marB="0"/>
                </a:tc>
                <a:tc>
                  <a:txBody>
                    <a:bodyPr/>
                    <a:lstStyle/>
                    <a:p>
                      <a:pPr algn="just">
                        <a:lnSpc>
                          <a:spcPct val="150000"/>
                        </a:lnSpc>
                        <a:spcAft>
                          <a:spcPts val="1000"/>
                        </a:spcAft>
                      </a:pPr>
                      <a:r>
                        <a:rPr lang="pl-PL" sz="1400">
                          <a:effectLst/>
                        </a:rPr>
                        <a:t>–</a:t>
                      </a:r>
                      <a:endParaRPr lang="pl-PL" sz="140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a:effectLst/>
                        </a:rPr>
                        <a:t>4</a:t>
                      </a:r>
                      <a:endParaRPr lang="pl-PL" sz="140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a:effectLst/>
                        </a:rPr>
                        <a:t>1,4</a:t>
                      </a:r>
                      <a:endParaRPr lang="pl-PL" sz="1400">
                        <a:effectLst/>
                        <a:latin typeface="Calibri"/>
                        <a:ea typeface="Times New Roman"/>
                        <a:cs typeface="Times New Roman"/>
                      </a:endParaRPr>
                    </a:p>
                  </a:txBody>
                  <a:tcPr marL="22663" marR="22663" marT="0" marB="0" anchor="ctr"/>
                </a:tc>
              </a:tr>
              <a:tr h="294487">
                <a:tc>
                  <a:txBody>
                    <a:bodyPr/>
                    <a:lstStyle/>
                    <a:p>
                      <a:pPr algn="just">
                        <a:lnSpc>
                          <a:spcPct val="150000"/>
                        </a:lnSpc>
                        <a:spcAft>
                          <a:spcPts val="1000"/>
                        </a:spcAft>
                      </a:pPr>
                      <a:r>
                        <a:rPr lang="pl-PL" sz="1400">
                          <a:effectLst/>
                        </a:rPr>
                        <a:t>Hűsler</a:t>
                      </a:r>
                      <a:endParaRPr lang="pl-PL" sz="1400">
                        <a:effectLst/>
                        <a:latin typeface="Calibri"/>
                        <a:ea typeface="Times New Roman"/>
                        <a:cs typeface="Times New Roman"/>
                      </a:endParaRPr>
                    </a:p>
                  </a:txBody>
                  <a:tcPr marL="22663" marR="22663" marT="0" marB="0"/>
                </a:tc>
                <a:tc>
                  <a:txBody>
                    <a:bodyPr/>
                    <a:lstStyle/>
                    <a:p>
                      <a:pPr algn="just">
                        <a:lnSpc>
                          <a:spcPct val="150000"/>
                        </a:lnSpc>
                        <a:spcAft>
                          <a:spcPts val="1000"/>
                        </a:spcAft>
                      </a:pPr>
                      <a:r>
                        <a:rPr lang="pl-PL" sz="1400">
                          <a:effectLst/>
                        </a:rPr>
                        <a:t>3,6</a:t>
                      </a:r>
                      <a:endParaRPr lang="pl-PL" sz="140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a:effectLst/>
                        </a:rPr>
                        <a:t>–</a:t>
                      </a:r>
                      <a:endParaRPr lang="pl-PL" sz="140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a:effectLst/>
                        </a:rPr>
                        <a:t>–</a:t>
                      </a:r>
                      <a:endParaRPr lang="pl-PL" sz="1400">
                        <a:effectLst/>
                        <a:latin typeface="Calibri"/>
                        <a:ea typeface="Times New Roman"/>
                        <a:cs typeface="Times New Roman"/>
                      </a:endParaRPr>
                    </a:p>
                  </a:txBody>
                  <a:tcPr marL="22663" marR="22663" marT="0" marB="0" anchor="ctr"/>
                </a:tc>
              </a:tr>
              <a:tr h="294487">
                <a:tc>
                  <a:txBody>
                    <a:bodyPr/>
                    <a:lstStyle/>
                    <a:p>
                      <a:pPr algn="just">
                        <a:lnSpc>
                          <a:spcPct val="150000"/>
                        </a:lnSpc>
                        <a:spcAft>
                          <a:spcPts val="1000"/>
                        </a:spcAft>
                      </a:pPr>
                      <a:r>
                        <a:rPr lang="pl-PL" sz="1400">
                          <a:effectLst/>
                        </a:rPr>
                        <a:t>Lawrence</a:t>
                      </a:r>
                      <a:endParaRPr lang="pl-PL" sz="1400">
                        <a:effectLst/>
                        <a:latin typeface="Calibri"/>
                        <a:ea typeface="Times New Roman"/>
                        <a:cs typeface="Times New Roman"/>
                      </a:endParaRPr>
                    </a:p>
                  </a:txBody>
                  <a:tcPr marL="22663" marR="22663" marT="0" marB="0"/>
                </a:tc>
                <a:tc>
                  <a:txBody>
                    <a:bodyPr/>
                    <a:lstStyle/>
                    <a:p>
                      <a:pPr algn="just">
                        <a:lnSpc>
                          <a:spcPct val="150000"/>
                        </a:lnSpc>
                        <a:spcAft>
                          <a:spcPts val="1000"/>
                        </a:spcAft>
                      </a:pPr>
                      <a:r>
                        <a:rPr lang="pl-PL" sz="1400" dirty="0">
                          <a:effectLst/>
                        </a:rPr>
                        <a:t>2,8</a:t>
                      </a:r>
                      <a:endParaRPr lang="pl-PL" sz="1400" dirty="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dirty="0">
                          <a:effectLst/>
                        </a:rPr>
                        <a:t>3,5–4,7</a:t>
                      </a:r>
                      <a:endParaRPr lang="pl-PL" sz="1400" dirty="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a:effectLst/>
                        </a:rPr>
                        <a:t>1,7–2,2</a:t>
                      </a:r>
                      <a:endParaRPr lang="pl-PL" sz="1400">
                        <a:effectLst/>
                        <a:latin typeface="Calibri"/>
                        <a:ea typeface="Times New Roman"/>
                        <a:cs typeface="Times New Roman"/>
                      </a:endParaRPr>
                    </a:p>
                  </a:txBody>
                  <a:tcPr marL="22663" marR="22663" marT="0" marB="0" anchor="ctr"/>
                </a:tc>
              </a:tr>
              <a:tr h="294487">
                <a:tc>
                  <a:txBody>
                    <a:bodyPr/>
                    <a:lstStyle/>
                    <a:p>
                      <a:pPr algn="just">
                        <a:lnSpc>
                          <a:spcPct val="150000"/>
                        </a:lnSpc>
                        <a:spcAft>
                          <a:spcPts val="1000"/>
                        </a:spcAft>
                      </a:pPr>
                      <a:r>
                        <a:rPr lang="pl-PL" sz="1400">
                          <a:effectLst/>
                        </a:rPr>
                        <a:t>Niederhagen</a:t>
                      </a:r>
                      <a:endParaRPr lang="pl-PL" sz="1400">
                        <a:effectLst/>
                        <a:latin typeface="Calibri"/>
                        <a:ea typeface="Times New Roman"/>
                        <a:cs typeface="Times New Roman"/>
                      </a:endParaRPr>
                    </a:p>
                  </a:txBody>
                  <a:tcPr marL="22663" marR="22663" marT="0" marB="0"/>
                </a:tc>
                <a:tc>
                  <a:txBody>
                    <a:bodyPr/>
                    <a:lstStyle/>
                    <a:p>
                      <a:pPr algn="just">
                        <a:lnSpc>
                          <a:spcPct val="150000"/>
                        </a:lnSpc>
                        <a:spcAft>
                          <a:spcPts val="1000"/>
                        </a:spcAft>
                      </a:pPr>
                      <a:r>
                        <a:rPr lang="pl-PL" sz="1400">
                          <a:effectLst/>
                        </a:rPr>
                        <a:t>–</a:t>
                      </a:r>
                      <a:endParaRPr lang="pl-PL" sz="140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a:effectLst/>
                        </a:rPr>
                        <a:t>3</a:t>
                      </a:r>
                      <a:endParaRPr lang="pl-PL" sz="140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a:effectLst/>
                        </a:rPr>
                        <a:t>2</a:t>
                      </a:r>
                      <a:endParaRPr lang="pl-PL" sz="1400">
                        <a:effectLst/>
                        <a:latin typeface="Calibri"/>
                        <a:ea typeface="Times New Roman"/>
                        <a:cs typeface="Times New Roman"/>
                      </a:endParaRPr>
                    </a:p>
                  </a:txBody>
                  <a:tcPr marL="22663" marR="22663" marT="0" marB="0" anchor="ctr"/>
                </a:tc>
              </a:tr>
              <a:tr h="294487">
                <a:tc>
                  <a:txBody>
                    <a:bodyPr/>
                    <a:lstStyle/>
                    <a:p>
                      <a:pPr algn="just">
                        <a:lnSpc>
                          <a:spcPct val="150000"/>
                        </a:lnSpc>
                        <a:spcAft>
                          <a:spcPts val="1000"/>
                        </a:spcAft>
                      </a:pPr>
                      <a:r>
                        <a:rPr lang="pl-PL" sz="1400">
                          <a:effectLst/>
                        </a:rPr>
                        <a:t>Malhotra</a:t>
                      </a:r>
                      <a:endParaRPr lang="pl-PL" sz="1400">
                        <a:effectLst/>
                        <a:latin typeface="Calibri"/>
                        <a:ea typeface="Times New Roman"/>
                        <a:cs typeface="Times New Roman"/>
                      </a:endParaRPr>
                    </a:p>
                  </a:txBody>
                  <a:tcPr marL="22663" marR="22663" marT="0" marB="0"/>
                </a:tc>
                <a:tc>
                  <a:txBody>
                    <a:bodyPr/>
                    <a:lstStyle/>
                    <a:p>
                      <a:pPr algn="just">
                        <a:lnSpc>
                          <a:spcPct val="150000"/>
                        </a:lnSpc>
                        <a:spcAft>
                          <a:spcPts val="1000"/>
                        </a:spcAft>
                      </a:pPr>
                      <a:r>
                        <a:rPr lang="pl-PL" sz="1400">
                          <a:effectLst/>
                        </a:rPr>
                        <a:t>–</a:t>
                      </a:r>
                      <a:endParaRPr lang="pl-PL" sz="140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a:effectLst/>
                        </a:rPr>
                        <a:t>7,8</a:t>
                      </a:r>
                      <a:endParaRPr lang="pl-PL" sz="140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a:effectLst/>
                        </a:rPr>
                        <a:t>0</a:t>
                      </a:r>
                      <a:endParaRPr lang="pl-PL" sz="1400">
                        <a:effectLst/>
                        <a:latin typeface="Calibri"/>
                        <a:ea typeface="Times New Roman"/>
                        <a:cs typeface="Times New Roman"/>
                      </a:endParaRPr>
                    </a:p>
                  </a:txBody>
                  <a:tcPr marL="22663" marR="22663" marT="0" marB="0" anchor="ctr"/>
                </a:tc>
              </a:tr>
              <a:tr h="294487">
                <a:tc>
                  <a:txBody>
                    <a:bodyPr/>
                    <a:lstStyle/>
                    <a:p>
                      <a:pPr algn="just">
                        <a:lnSpc>
                          <a:spcPct val="150000"/>
                        </a:lnSpc>
                        <a:spcAft>
                          <a:spcPts val="1000"/>
                        </a:spcAft>
                      </a:pPr>
                      <a:r>
                        <a:rPr lang="pl-PL" sz="1400">
                          <a:effectLst/>
                        </a:rPr>
                        <a:t>Wennberg</a:t>
                      </a:r>
                      <a:endParaRPr lang="pl-PL" sz="1400">
                        <a:effectLst/>
                        <a:latin typeface="Calibri"/>
                        <a:ea typeface="Times New Roman"/>
                        <a:cs typeface="Times New Roman"/>
                      </a:endParaRPr>
                    </a:p>
                  </a:txBody>
                  <a:tcPr marL="22663" marR="22663" marT="0" marB="0"/>
                </a:tc>
                <a:tc>
                  <a:txBody>
                    <a:bodyPr/>
                    <a:lstStyle/>
                    <a:p>
                      <a:pPr algn="just">
                        <a:lnSpc>
                          <a:spcPct val="150000"/>
                        </a:lnSpc>
                        <a:spcAft>
                          <a:spcPts val="1000"/>
                        </a:spcAft>
                      </a:pPr>
                      <a:r>
                        <a:rPr lang="pl-PL" sz="1400">
                          <a:effectLst/>
                        </a:rPr>
                        <a:t>–</a:t>
                      </a:r>
                      <a:endParaRPr lang="pl-PL" sz="140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a:effectLst/>
                        </a:rPr>
                        <a:t>10</a:t>
                      </a:r>
                      <a:endParaRPr lang="pl-PL" sz="140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a:effectLst/>
                        </a:rPr>
                        <a:t>6,6</a:t>
                      </a:r>
                      <a:endParaRPr lang="pl-PL" sz="1400">
                        <a:effectLst/>
                        <a:latin typeface="Calibri"/>
                        <a:ea typeface="Times New Roman"/>
                        <a:cs typeface="Times New Roman"/>
                      </a:endParaRPr>
                    </a:p>
                  </a:txBody>
                  <a:tcPr marL="22663" marR="22663" marT="0" marB="0" anchor="ctr"/>
                </a:tc>
              </a:tr>
              <a:tr h="294487">
                <a:tc>
                  <a:txBody>
                    <a:bodyPr/>
                    <a:lstStyle/>
                    <a:p>
                      <a:pPr algn="just">
                        <a:lnSpc>
                          <a:spcPct val="150000"/>
                        </a:lnSpc>
                        <a:spcAft>
                          <a:spcPts val="1000"/>
                        </a:spcAft>
                      </a:pPr>
                      <a:r>
                        <a:rPr lang="pl-PL" sz="1400" dirty="0">
                          <a:effectLst/>
                        </a:rPr>
                        <a:t>Sakura</a:t>
                      </a:r>
                      <a:endParaRPr lang="pl-PL" sz="1400" dirty="0">
                        <a:effectLst/>
                        <a:latin typeface="Calibri"/>
                        <a:ea typeface="Times New Roman"/>
                        <a:cs typeface="Times New Roman"/>
                      </a:endParaRPr>
                    </a:p>
                  </a:txBody>
                  <a:tcPr marL="22663" marR="22663" marT="0" marB="0"/>
                </a:tc>
                <a:tc>
                  <a:txBody>
                    <a:bodyPr/>
                    <a:lstStyle/>
                    <a:p>
                      <a:pPr algn="just">
                        <a:lnSpc>
                          <a:spcPct val="150000"/>
                        </a:lnSpc>
                        <a:spcAft>
                          <a:spcPts val="1000"/>
                        </a:spcAft>
                      </a:pPr>
                      <a:r>
                        <a:rPr lang="pl-PL" sz="1400">
                          <a:effectLst/>
                        </a:rPr>
                        <a:t>–</a:t>
                      </a:r>
                      <a:endParaRPr lang="pl-PL" sz="140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dirty="0">
                          <a:effectLst/>
                        </a:rPr>
                        <a:t>12</a:t>
                      </a:r>
                      <a:endParaRPr lang="pl-PL" sz="1400" dirty="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a:effectLst/>
                        </a:rPr>
                        <a:t> </a:t>
                      </a:r>
                      <a:endParaRPr lang="pl-PL" sz="1400">
                        <a:effectLst/>
                        <a:latin typeface="Calibri"/>
                        <a:ea typeface="Times New Roman"/>
                        <a:cs typeface="Times New Roman"/>
                      </a:endParaRPr>
                    </a:p>
                  </a:txBody>
                  <a:tcPr marL="22663" marR="22663" marT="0" marB="0" anchor="ctr"/>
                </a:tc>
              </a:tr>
              <a:tr h="475243">
                <a:tc>
                  <a:txBody>
                    <a:bodyPr/>
                    <a:lstStyle/>
                    <a:p>
                      <a:pPr algn="just">
                        <a:lnSpc>
                          <a:spcPct val="150000"/>
                        </a:lnSpc>
                        <a:spcAft>
                          <a:spcPts val="1000"/>
                        </a:spcAft>
                      </a:pPr>
                      <a:r>
                        <a:rPr lang="pl-PL" sz="1400" dirty="0" smtClean="0">
                          <a:effectLst/>
                        </a:rPr>
                        <a:t>Bieniek - badania </a:t>
                      </a:r>
                      <a:r>
                        <a:rPr lang="pl-PL" sz="1400" dirty="0">
                          <a:effectLst/>
                        </a:rPr>
                        <a:t>własne – metoda „świeżej tkanki”</a:t>
                      </a:r>
                      <a:endParaRPr lang="pl-PL" sz="1400" dirty="0">
                        <a:effectLst/>
                        <a:latin typeface="Calibri"/>
                        <a:ea typeface="Times New Roman"/>
                        <a:cs typeface="Times New Roman"/>
                      </a:endParaRPr>
                    </a:p>
                  </a:txBody>
                  <a:tcPr marL="22663" marR="22663" marT="0" marB="0"/>
                </a:tc>
                <a:tc>
                  <a:txBody>
                    <a:bodyPr/>
                    <a:lstStyle/>
                    <a:p>
                      <a:pPr algn="just">
                        <a:lnSpc>
                          <a:spcPct val="150000"/>
                        </a:lnSpc>
                        <a:spcAft>
                          <a:spcPts val="1000"/>
                        </a:spcAft>
                      </a:pPr>
                      <a:r>
                        <a:rPr lang="pl-PL" sz="1400" dirty="0">
                          <a:effectLst/>
                        </a:rPr>
                        <a:t>3,01</a:t>
                      </a:r>
                      <a:endParaRPr lang="pl-PL" sz="1400" dirty="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a:effectLst/>
                        </a:rPr>
                        <a:t>6,46</a:t>
                      </a:r>
                      <a:endParaRPr lang="pl-PL" sz="1400">
                        <a:effectLst/>
                        <a:latin typeface="Calibri"/>
                        <a:ea typeface="Times New Roman"/>
                        <a:cs typeface="Times New Roman"/>
                      </a:endParaRPr>
                    </a:p>
                  </a:txBody>
                  <a:tcPr marL="22663" marR="22663" marT="0" marB="0" anchor="ctr"/>
                </a:tc>
                <a:tc>
                  <a:txBody>
                    <a:bodyPr/>
                    <a:lstStyle/>
                    <a:p>
                      <a:pPr algn="just">
                        <a:lnSpc>
                          <a:spcPct val="150000"/>
                        </a:lnSpc>
                        <a:spcAft>
                          <a:spcPts val="1000"/>
                        </a:spcAft>
                      </a:pPr>
                      <a:r>
                        <a:rPr lang="pl-PL" sz="1400" dirty="0">
                          <a:effectLst/>
                        </a:rPr>
                        <a:t>2,06</a:t>
                      </a:r>
                      <a:endParaRPr lang="pl-PL" sz="1400" dirty="0">
                        <a:effectLst/>
                        <a:latin typeface="Calibri"/>
                        <a:ea typeface="Times New Roman"/>
                        <a:cs typeface="Times New Roman"/>
                      </a:endParaRPr>
                    </a:p>
                  </a:txBody>
                  <a:tcPr marL="22663" marR="22663" marT="0" marB="0" anchor="ctr"/>
                </a:tc>
              </a:tr>
            </a:tbl>
          </a:graphicData>
        </a:graphic>
      </p:graphicFrame>
      <p:pic>
        <p:nvPicPr>
          <p:cNvPr id="5" name="Obraz 1" descr="C:\Documents and Settings\Ewa\Pulpit\logo centrum medyczne Bieniek.jpg"/>
          <p:cNvPicPr/>
          <p:nvPr/>
        </p:nvPicPr>
        <p:blipFill>
          <a:blip r:embed="rId2" cstate="print"/>
          <a:srcRect/>
          <a:stretch>
            <a:fillRect/>
          </a:stretch>
        </p:blipFill>
        <p:spPr bwMode="auto">
          <a:xfrm>
            <a:off x="7020272" y="-27384"/>
            <a:ext cx="2211437" cy="432048"/>
          </a:xfrm>
          <a:prstGeom prst="rect">
            <a:avLst/>
          </a:prstGeom>
          <a:noFill/>
          <a:ln w="9525">
            <a:noFill/>
            <a:miter lim="800000"/>
            <a:headEnd/>
            <a:tailEnd/>
          </a:ln>
        </p:spPr>
      </p:pic>
      <p:sp>
        <p:nvSpPr>
          <p:cNvPr id="6" name="TextBox 5"/>
          <p:cNvSpPr txBox="1"/>
          <p:nvPr/>
        </p:nvSpPr>
        <p:spPr>
          <a:xfrm>
            <a:off x="827584" y="6525344"/>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7" name="TextBox 6"/>
          <p:cNvSpPr txBox="1"/>
          <p:nvPr/>
        </p:nvSpPr>
        <p:spPr>
          <a:xfrm>
            <a:off x="107504" y="87015"/>
            <a:ext cx="6696744" cy="461665"/>
          </a:xfrm>
          <a:prstGeom prst="rect">
            <a:avLst/>
          </a:prstGeom>
          <a:solidFill>
            <a:schemeClr val="bg1"/>
          </a:solidFill>
        </p:spPr>
        <p:txBody>
          <a:bodyPr wrap="square" rtlCol="0">
            <a:spAutoFit/>
          </a:bodyPr>
          <a:lstStyle/>
          <a:p>
            <a:r>
              <a:rPr lang="pl-PL" sz="2400" b="1" dirty="0" smtClean="0"/>
              <a:t>Niepowodzenia w chirurgii mikrograficznej Mohsa </a:t>
            </a:r>
            <a:endParaRPr lang="pl-PL" sz="2400" b="1" dirty="0"/>
          </a:p>
        </p:txBody>
      </p:sp>
    </p:spTree>
    <p:extLst>
      <p:ext uri="{BB962C8B-B14F-4D97-AF65-F5344CB8AC3E}">
        <p14:creationId xmlns:p14="http://schemas.microsoft.com/office/powerpoint/2010/main" val="136675346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40768"/>
            <a:ext cx="8640960" cy="1143000"/>
          </a:xfrm>
        </p:spPr>
        <p:txBody>
          <a:bodyPr>
            <a:noAutofit/>
          </a:bodyPr>
          <a:lstStyle/>
          <a:p>
            <a:pPr algn="l"/>
            <a:r>
              <a:rPr lang="pl-PL" sz="3200" kern="1200" dirty="0" smtClean="0">
                <a:effectLst/>
              </a:rPr>
              <a:t>	</a:t>
            </a:r>
            <a:r>
              <a:rPr lang="pl-PL" sz="2400" kern="1200" dirty="0" smtClean="0">
                <a:effectLst/>
              </a:rPr>
              <a:t>Po stwierdzeniu we własnym materiale wysokiego współczynnika nawrotów po leczeniu </a:t>
            </a:r>
            <a:r>
              <a:rPr lang="pl-PL" sz="2400" kern="1200" dirty="0" smtClean="0">
                <a:effectLst/>
              </a:rPr>
              <a:t>szczególnie rozległych </a:t>
            </a:r>
            <a:r>
              <a:rPr lang="pl-PL" sz="2400" kern="1200" dirty="0" smtClean="0">
                <a:effectLst/>
              </a:rPr>
              <a:t>nawrotowych BCC </a:t>
            </a:r>
            <a:r>
              <a:rPr lang="pl-PL" sz="2400" dirty="0"/>
              <a:t>z wysokim ryzykiem nacieku podłoża </a:t>
            </a:r>
            <a:r>
              <a:rPr lang="pl-PL" sz="2400" dirty="0" smtClean="0"/>
              <a:t>kostnego sposobem </a:t>
            </a:r>
            <a:r>
              <a:rPr lang="pl-PL" sz="2400" kern="1200" dirty="0" smtClean="0">
                <a:solidFill>
                  <a:schemeClr val="tx1"/>
                </a:solidFill>
                <a:effectLst/>
              </a:rPr>
              <a:t>CMM </a:t>
            </a:r>
            <a:r>
              <a:rPr lang="pl-PL" sz="2400" kern="1200" dirty="0" smtClean="0">
                <a:solidFill>
                  <a:schemeClr val="tx1"/>
                </a:solidFill>
                <a:effectLst/>
              </a:rPr>
              <a:t>(w </a:t>
            </a:r>
            <a:r>
              <a:rPr lang="pl-PL" sz="2400" kern="1200" dirty="0" smtClean="0">
                <a:solidFill>
                  <a:schemeClr val="tx1"/>
                </a:solidFill>
                <a:effectLst/>
              </a:rPr>
              <a:t>pierwszych 3 latach </a:t>
            </a:r>
            <a:r>
              <a:rPr lang="pl-PL" sz="2400" kern="1200" dirty="0" smtClean="0">
                <a:solidFill>
                  <a:schemeClr val="tx1"/>
                </a:solidFill>
                <a:effectLst/>
              </a:rPr>
              <a:t>działalności – blisko 15 %) </a:t>
            </a:r>
            <a:r>
              <a:rPr lang="pl-PL" sz="2400" kern="1200" dirty="0" smtClean="0">
                <a:solidFill>
                  <a:schemeClr val="tx1"/>
                </a:solidFill>
                <a:effectLst/>
              </a:rPr>
              <a:t>zaprzestano </a:t>
            </a:r>
            <a:r>
              <a:rPr lang="pl-PL" sz="2400" kern="1200" dirty="0" smtClean="0">
                <a:solidFill>
                  <a:schemeClr val="tx1"/>
                </a:solidFill>
                <a:effectLst/>
              </a:rPr>
              <a:t>ich kwalifikacji do leczenia tą metodą.</a:t>
            </a:r>
            <a:r>
              <a:rPr lang="pl-PL" sz="2400" kern="1200" dirty="0" smtClean="0">
                <a:solidFill>
                  <a:schemeClr val="tx1"/>
                </a:solidFill>
                <a:effectLst/>
              </a:rPr>
              <a:t/>
            </a:r>
            <a:br>
              <a:rPr lang="pl-PL" sz="2400" kern="1200" dirty="0" smtClean="0">
                <a:solidFill>
                  <a:schemeClr val="tx1"/>
                </a:solidFill>
                <a:effectLst/>
              </a:rPr>
            </a:br>
            <a:endParaRPr lang="pl-PL" sz="24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068960"/>
            <a:ext cx="4644008" cy="3027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3137719"/>
            <a:ext cx="4195734" cy="3027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Obraz 1" descr="C:\Documents and Settings\Ewa\Pulpit\logo centrum medyczne Bieniek.jpg"/>
          <p:cNvPicPr/>
          <p:nvPr/>
        </p:nvPicPr>
        <p:blipFill>
          <a:blip r:embed="rId4" cstate="print"/>
          <a:srcRect/>
          <a:stretch>
            <a:fillRect/>
          </a:stretch>
        </p:blipFill>
        <p:spPr bwMode="auto">
          <a:xfrm>
            <a:off x="6753051" y="188640"/>
            <a:ext cx="2211437" cy="432048"/>
          </a:xfrm>
          <a:prstGeom prst="rect">
            <a:avLst/>
          </a:prstGeom>
          <a:noFill/>
          <a:ln w="9525">
            <a:noFill/>
            <a:miter lim="800000"/>
            <a:headEnd/>
            <a:tailEnd/>
          </a:ln>
        </p:spPr>
      </p:pic>
      <p:sp>
        <p:nvSpPr>
          <p:cNvPr id="10" name="TextBox 9"/>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7" name="TextBox 6"/>
          <p:cNvSpPr txBox="1"/>
          <p:nvPr/>
        </p:nvSpPr>
        <p:spPr>
          <a:xfrm>
            <a:off x="107504" y="87015"/>
            <a:ext cx="6840760" cy="461665"/>
          </a:xfrm>
          <a:prstGeom prst="rect">
            <a:avLst/>
          </a:prstGeom>
          <a:noFill/>
        </p:spPr>
        <p:txBody>
          <a:bodyPr wrap="square" rtlCol="0">
            <a:spAutoFit/>
          </a:bodyPr>
          <a:lstStyle/>
          <a:p>
            <a:r>
              <a:rPr lang="pl-PL" sz="2400" b="1" dirty="0" smtClean="0"/>
              <a:t>Niepowodzenia w chirurgii mikrograficznej Mohsa </a:t>
            </a:r>
            <a:endParaRPr lang="pl-PL" sz="2400" b="1" dirty="0"/>
          </a:p>
        </p:txBody>
      </p:sp>
    </p:spTree>
    <p:extLst>
      <p:ext uri="{BB962C8B-B14F-4D97-AF65-F5344CB8AC3E}">
        <p14:creationId xmlns:p14="http://schemas.microsoft.com/office/powerpoint/2010/main" val="17664035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3952"/>
            <a:ext cx="8229600" cy="1143000"/>
          </a:xfrm>
        </p:spPr>
        <p:txBody>
          <a:bodyPr>
            <a:noAutofit/>
          </a:bodyPr>
          <a:lstStyle/>
          <a:p>
            <a:pPr algn="l"/>
            <a:r>
              <a:rPr lang="pl-PL" sz="2400" dirty="0" smtClean="0"/>
              <a:t>W trakcie zabiegu może okazać się, że nie </a:t>
            </a:r>
            <a:r>
              <a:rPr lang="pl-PL" sz="2400" dirty="0"/>
              <a:t>ma </a:t>
            </a:r>
            <a:r>
              <a:rPr lang="pl-PL" sz="2400" dirty="0" smtClean="0"/>
              <a:t>możliwości </a:t>
            </a:r>
            <a:r>
              <a:rPr lang="pl-PL" sz="2400" dirty="0"/>
              <a:t>selektywnego poszerzenia </a:t>
            </a:r>
            <a:r>
              <a:rPr lang="pl-PL" sz="2400" dirty="0" smtClean="0"/>
              <a:t>wycięcia (z </a:t>
            </a:r>
            <a:r>
              <a:rPr lang="pl-PL" sz="2400" dirty="0"/>
              <a:t>powodu </a:t>
            </a:r>
            <a:r>
              <a:rPr lang="pl-PL" sz="2400" dirty="0" smtClean="0"/>
              <a:t>nacieku np </a:t>
            </a:r>
            <a:r>
              <a:rPr lang="pl-PL" sz="2400" dirty="0"/>
              <a:t>wewnątrz oczodołu lub na </a:t>
            </a:r>
            <a:r>
              <a:rPr lang="pl-PL" sz="2400" dirty="0" smtClean="0"/>
              <a:t>kości)– </a:t>
            </a:r>
            <a:r>
              <a:rPr lang="pl-PL" sz="2400" dirty="0"/>
              <a:t>leczenie </a:t>
            </a:r>
            <a:r>
              <a:rPr lang="pl-PL" sz="2400" dirty="0" smtClean="0"/>
              <a:t>CMM jest wówczas kończone </a:t>
            </a:r>
            <a:r>
              <a:rPr lang="pl-PL" sz="2400" dirty="0"/>
              <a:t>w sposób </a:t>
            </a:r>
            <a:r>
              <a:rPr lang="pl-PL" sz="2400" dirty="0" smtClean="0"/>
              <a:t>nieplanowany. </a:t>
            </a:r>
            <a:br>
              <a:rPr lang="pl-PL" sz="2400" dirty="0" smtClean="0"/>
            </a:br>
            <a:r>
              <a:rPr lang="pl-PL" sz="2400" dirty="0"/>
              <a:t>	</a:t>
            </a:r>
            <a:r>
              <a:rPr lang="pl-PL" sz="2400" dirty="0" smtClean="0"/>
              <a:t>Pacjent jest kierowany do innych form leczenia (szerokie wycięcie chirurgiczne, radioterapia, chemioterapia vismodegibem, itp)</a:t>
            </a:r>
            <a:r>
              <a:rPr lang="pl-PL" sz="2800" dirty="0" smtClean="0"/>
              <a:t>.</a:t>
            </a:r>
            <a:endParaRPr lang="pl-PL" sz="2800" dirty="0"/>
          </a:p>
        </p:txBody>
      </p:sp>
      <p:pic>
        <p:nvPicPr>
          <p:cNvPr id="4" name="Obraz 12" descr="Ryc marg dodatnie enukl 000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4137895"/>
            <a:ext cx="3045103" cy="2315441"/>
          </a:xfrm>
          <a:prstGeom prst="rect">
            <a:avLst/>
          </a:prstGeom>
          <a:noFill/>
          <a:ln>
            <a:noFill/>
          </a:ln>
        </p:spPr>
      </p:pic>
      <p:pic>
        <p:nvPicPr>
          <p:cNvPr id="5" name="Obraz 11" descr="Ryc marg dodatnie enukl 0002"/>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4118109"/>
            <a:ext cx="3056489" cy="2348469"/>
          </a:xfrm>
          <a:prstGeom prst="rect">
            <a:avLst/>
          </a:prstGeom>
          <a:noFill/>
          <a:ln>
            <a:noFill/>
          </a:ln>
        </p:spPr>
      </p:pic>
      <p:pic>
        <p:nvPicPr>
          <p:cNvPr id="6" name="Obraz 10" descr="Ryc marg dodatnie enukl 000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2501" y="4077072"/>
            <a:ext cx="2978011" cy="2348880"/>
          </a:xfrm>
          <a:prstGeom prst="rect">
            <a:avLst/>
          </a:prstGeom>
          <a:noFill/>
          <a:ln>
            <a:noFill/>
          </a:ln>
        </p:spPr>
      </p:pic>
      <p:pic>
        <p:nvPicPr>
          <p:cNvPr id="7" name="Obraz 1" descr="C:\Documents and Settings\Ewa\Pulpit\logo centrum medyczne Bieniek.jpg"/>
          <p:cNvPicPr/>
          <p:nvPr/>
        </p:nvPicPr>
        <p:blipFill>
          <a:blip r:embed="rId5" cstate="print"/>
          <a:srcRect/>
          <a:stretch>
            <a:fillRect/>
          </a:stretch>
        </p:blipFill>
        <p:spPr bwMode="auto">
          <a:xfrm>
            <a:off x="6753051" y="188640"/>
            <a:ext cx="2211437" cy="432048"/>
          </a:xfrm>
          <a:prstGeom prst="rect">
            <a:avLst/>
          </a:prstGeom>
          <a:noFill/>
          <a:ln w="9525">
            <a:noFill/>
            <a:miter lim="800000"/>
            <a:headEnd/>
            <a:tailEnd/>
          </a:ln>
        </p:spPr>
      </p:pic>
      <p:sp>
        <p:nvSpPr>
          <p:cNvPr id="8" name="TextBox 7"/>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3" name="TextBox 2"/>
          <p:cNvSpPr txBox="1"/>
          <p:nvPr/>
        </p:nvSpPr>
        <p:spPr>
          <a:xfrm>
            <a:off x="172163" y="591071"/>
            <a:ext cx="5839997" cy="461665"/>
          </a:xfrm>
          <a:prstGeom prst="rect">
            <a:avLst/>
          </a:prstGeom>
          <a:noFill/>
        </p:spPr>
        <p:txBody>
          <a:bodyPr wrap="none" rtlCol="0">
            <a:spAutoFit/>
          </a:bodyPr>
          <a:lstStyle/>
          <a:p>
            <a:r>
              <a:rPr lang="pl-PL" sz="2400" dirty="0" smtClean="0"/>
              <a:t>Nieplanowane „dodatnie marginesy” w CMM</a:t>
            </a:r>
            <a:endParaRPr lang="pl-PL" sz="2400" dirty="0"/>
          </a:p>
        </p:txBody>
      </p:sp>
      <p:sp>
        <p:nvSpPr>
          <p:cNvPr id="9" name="TextBox 8"/>
          <p:cNvSpPr txBox="1"/>
          <p:nvPr/>
        </p:nvSpPr>
        <p:spPr>
          <a:xfrm>
            <a:off x="107504" y="87015"/>
            <a:ext cx="6840760" cy="461665"/>
          </a:xfrm>
          <a:prstGeom prst="rect">
            <a:avLst/>
          </a:prstGeom>
          <a:noFill/>
        </p:spPr>
        <p:txBody>
          <a:bodyPr wrap="square" rtlCol="0">
            <a:spAutoFit/>
          </a:bodyPr>
          <a:lstStyle/>
          <a:p>
            <a:r>
              <a:rPr lang="pl-PL" sz="2400" b="1" dirty="0" smtClean="0"/>
              <a:t>Niepowodzenia w chirurgii mikrograficznej Mohsa </a:t>
            </a:r>
            <a:endParaRPr lang="pl-PL" sz="2400" b="1" dirty="0"/>
          </a:p>
        </p:txBody>
      </p:sp>
    </p:spTree>
    <p:extLst>
      <p:ext uri="{BB962C8B-B14F-4D97-AF65-F5344CB8AC3E}">
        <p14:creationId xmlns:p14="http://schemas.microsoft.com/office/powerpoint/2010/main" val="199761555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661" y="2574032"/>
            <a:ext cx="8545827" cy="1143000"/>
          </a:xfrm>
        </p:spPr>
        <p:txBody>
          <a:bodyPr>
            <a:noAutofit/>
          </a:bodyPr>
          <a:lstStyle/>
          <a:p>
            <a:pPr algn="l"/>
            <a:r>
              <a:rPr lang="pl-PL" sz="3200" dirty="0" smtClean="0"/>
              <a:t/>
            </a:r>
            <a:br>
              <a:rPr lang="pl-PL" sz="3200" dirty="0" smtClean="0"/>
            </a:br>
            <a:r>
              <a:rPr lang="pl-PL" sz="2800" b="1" dirty="0" smtClean="0"/>
              <a:t>Metoda „parafinowa” CMM  vs. „skrawków mrożonych”.</a:t>
            </a:r>
            <a:br>
              <a:rPr lang="pl-PL" sz="2800" b="1" dirty="0" smtClean="0"/>
            </a:br>
            <a:r>
              <a:rPr lang="pl-PL" sz="2800" dirty="0" smtClean="0"/>
              <a:t/>
            </a:r>
            <a:br>
              <a:rPr lang="pl-PL" sz="2800" dirty="0" smtClean="0"/>
            </a:br>
            <a:r>
              <a:rPr lang="pl-PL" sz="2800" dirty="0" smtClean="0"/>
              <a:t>	CMM z badaniem histologicznym w skrawkach parafinowych powoduje wydłużenie leczenia. </a:t>
            </a:r>
            <a:br>
              <a:rPr lang="pl-PL" sz="2800" dirty="0" smtClean="0"/>
            </a:br>
            <a:r>
              <a:rPr lang="pl-PL" sz="2800" dirty="0" smtClean="0"/>
              <a:t>	</a:t>
            </a:r>
            <a:br>
              <a:rPr lang="pl-PL" sz="2800" dirty="0" smtClean="0"/>
            </a:br>
            <a:r>
              <a:rPr lang="pl-PL" sz="2800" dirty="0"/>
              <a:t>	</a:t>
            </a:r>
            <a:r>
              <a:rPr lang="pl-PL" sz="2800" dirty="0" smtClean="0"/>
              <a:t>Brak udziału lekarza operujacego w preparatyce i diagnostyce histologicznej zwiększa ryzyko błędów (orientacja kierunkowa, niekompletność skrawków, analiza wyników fałszywie dodatnich lub ujemnych).</a:t>
            </a:r>
            <a:br>
              <a:rPr lang="pl-PL" sz="2800" dirty="0" smtClean="0"/>
            </a:br>
            <a:r>
              <a:rPr lang="pl-PL" sz="2800" dirty="0" smtClean="0"/>
              <a:t>	</a:t>
            </a:r>
            <a:br>
              <a:rPr lang="pl-PL" sz="2800" dirty="0" smtClean="0"/>
            </a:br>
            <a:r>
              <a:rPr lang="pl-PL" sz="2800" dirty="0" smtClean="0"/>
              <a:t>	Z tych względów preferujemy szybką metodę „fresh tissue”, zaś metodę „ slow Mohs” stosujemy obecnie jedynie w rzadkich przypadkach, np DFSP. </a:t>
            </a:r>
            <a:endParaRPr lang="pl-PL" sz="28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1274751390"/>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92" y="2646040"/>
            <a:ext cx="8507288" cy="1143000"/>
          </a:xfrm>
        </p:spPr>
        <p:txBody>
          <a:bodyPr>
            <a:normAutofit fontScale="90000"/>
          </a:bodyPr>
          <a:lstStyle/>
          <a:p>
            <a:pPr algn="l"/>
            <a:r>
              <a:rPr lang="pl-PL" sz="4400" kern="1200" dirty="0" smtClean="0">
                <a:solidFill>
                  <a:schemeClr val="tx1"/>
                </a:solidFill>
                <a:effectLst/>
                <a:latin typeface="+mj-lt"/>
                <a:ea typeface="+mj-ea"/>
                <a:cs typeface="+mj-cs"/>
              </a:rPr>
              <a:t>	</a:t>
            </a:r>
            <a:r>
              <a:rPr lang="pl-PL" sz="4000" kern="1200" dirty="0" smtClean="0">
                <a:solidFill>
                  <a:schemeClr val="tx1"/>
                </a:solidFill>
                <a:effectLst/>
                <a:latin typeface="+mj-lt"/>
                <a:ea typeface="+mj-ea"/>
                <a:cs typeface="+mj-cs"/>
              </a:rPr>
              <a:t>CMM opiera się głównie na zastosowaniu skrawków mrożonych - </a:t>
            </a:r>
            <a:r>
              <a:rPr lang="pl-PL" sz="4000" dirty="0" smtClean="0"/>
              <a:t>gorszej </a:t>
            </a:r>
            <a:r>
              <a:rPr lang="pl-PL" sz="4000" dirty="0"/>
              <a:t>jakości w </a:t>
            </a:r>
            <a:r>
              <a:rPr lang="pl-PL" sz="4000" kern="1200" dirty="0" smtClean="0">
                <a:effectLst/>
                <a:latin typeface="+mj-lt"/>
                <a:ea typeface="+mj-ea"/>
                <a:cs typeface="+mj-cs"/>
              </a:rPr>
              <a:t>stosunku do parafinowych.</a:t>
            </a:r>
            <a:br>
              <a:rPr lang="pl-PL" sz="4000" kern="1200" dirty="0" smtClean="0">
                <a:effectLst/>
                <a:latin typeface="+mj-lt"/>
                <a:ea typeface="+mj-ea"/>
                <a:cs typeface="+mj-cs"/>
              </a:rPr>
            </a:br>
            <a:r>
              <a:rPr lang="pl-PL" sz="4000" kern="1200" dirty="0" smtClean="0">
                <a:effectLst/>
                <a:latin typeface="+mj-lt"/>
                <a:ea typeface="+mj-ea"/>
                <a:cs typeface="+mj-cs"/>
              </a:rPr>
              <a:t>	</a:t>
            </a:r>
            <a:r>
              <a:rPr lang="pl-PL" sz="4000" kern="1200" dirty="0" smtClean="0">
                <a:solidFill>
                  <a:schemeClr val="tx1"/>
                </a:solidFill>
                <a:effectLst/>
                <a:latin typeface="+mj-lt"/>
                <a:ea typeface="+mj-ea"/>
                <a:cs typeface="+mj-cs"/>
              </a:rPr>
              <a:t/>
            </a:r>
            <a:br>
              <a:rPr lang="pl-PL" sz="4000" kern="1200" dirty="0" smtClean="0">
                <a:solidFill>
                  <a:schemeClr val="tx1"/>
                </a:solidFill>
                <a:effectLst/>
                <a:latin typeface="+mj-lt"/>
                <a:ea typeface="+mj-ea"/>
                <a:cs typeface="+mj-cs"/>
              </a:rPr>
            </a:br>
            <a:r>
              <a:rPr lang="pl-PL" sz="4000" dirty="0"/>
              <a:t>	</a:t>
            </a:r>
            <a:r>
              <a:rPr lang="pl-PL" sz="4000" dirty="0" smtClean="0"/>
              <a:t>Jednak wg. </a:t>
            </a:r>
            <a:r>
              <a:rPr lang="pl-PL" sz="4000" kern="1200" dirty="0" smtClean="0">
                <a:solidFill>
                  <a:schemeClr val="tx1"/>
                </a:solidFill>
                <a:effectLst/>
                <a:latin typeface="+mj-lt"/>
                <a:ea typeface="+mj-ea"/>
                <a:cs typeface="+mj-cs"/>
              </a:rPr>
              <a:t>większości specjalistów w znacznej większości przypadków zezwalają ona na na wiarygodne badanie marginesów resekcyjnych.  </a:t>
            </a:r>
            <a:endParaRPr lang="pl-PL" sz="4000" dirty="0"/>
          </a:p>
        </p:txBody>
      </p:sp>
      <p:pic>
        <p:nvPicPr>
          <p:cNvPr id="6"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7" name="TextBox 6"/>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5" name="TextBox 4"/>
          <p:cNvSpPr txBox="1"/>
          <p:nvPr/>
        </p:nvSpPr>
        <p:spPr>
          <a:xfrm>
            <a:off x="251519" y="76562"/>
            <a:ext cx="6501531" cy="830997"/>
          </a:xfrm>
          <a:prstGeom prst="rect">
            <a:avLst/>
          </a:prstGeom>
          <a:noFill/>
        </p:spPr>
        <p:txBody>
          <a:bodyPr wrap="square" rtlCol="0">
            <a:spAutoFit/>
          </a:bodyPr>
          <a:lstStyle/>
          <a:p>
            <a:r>
              <a:rPr lang="pl-PL" sz="2400" b="1" dirty="0" smtClean="0"/>
              <a:t>Wady i ograniczenia chirurgii mikrograficznej Mohsa</a:t>
            </a:r>
            <a:endParaRPr lang="pl-PL" sz="2400" b="1" dirty="0"/>
          </a:p>
        </p:txBody>
      </p:sp>
    </p:spTree>
    <p:extLst>
      <p:ext uri="{BB962C8B-B14F-4D97-AF65-F5344CB8AC3E}">
        <p14:creationId xmlns:p14="http://schemas.microsoft.com/office/powerpoint/2010/main" val="4196412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ytuł 1"/>
          <p:cNvSpPr>
            <a:spLocks noGrp="1"/>
          </p:cNvSpPr>
          <p:nvPr>
            <p:ph type="title"/>
          </p:nvPr>
        </p:nvSpPr>
        <p:spPr>
          <a:xfrm>
            <a:off x="467295" y="2502024"/>
            <a:ext cx="8785225" cy="1143000"/>
          </a:xfrm>
        </p:spPr>
        <p:txBody>
          <a:bodyPr>
            <a:normAutofit fontScale="90000"/>
          </a:bodyPr>
          <a:lstStyle/>
          <a:p>
            <a:pPr algn="l"/>
            <a:r>
              <a:rPr lang="pl-PL" altLang="pl-PL" sz="3800" dirty="0" smtClean="0"/>
              <a:t/>
            </a:r>
            <a:br>
              <a:rPr lang="pl-PL" altLang="pl-PL" sz="3800" dirty="0" smtClean="0"/>
            </a:br>
            <a:r>
              <a:rPr lang="pl-PL" altLang="pl-PL" sz="3600" dirty="0" smtClean="0"/>
              <a:t/>
            </a:r>
            <a:br>
              <a:rPr lang="pl-PL" altLang="pl-PL" sz="3600" dirty="0" smtClean="0"/>
            </a:br>
            <a:r>
              <a:rPr lang="pl-PL" altLang="pl-PL" sz="3600" dirty="0" smtClean="0"/>
              <a:t>	W podanych przypadkach optymalnym rozwiązaniem wydaje się określanie zakresu wycięcia nowotworu skóry w oparciu o:</a:t>
            </a:r>
            <a:br>
              <a:rPr lang="pl-PL" altLang="pl-PL" sz="3600" dirty="0" smtClean="0"/>
            </a:br>
            <a:r>
              <a:rPr lang="pl-PL" altLang="pl-PL" sz="3600" dirty="0"/>
              <a:t/>
            </a:r>
            <a:br>
              <a:rPr lang="pl-PL" altLang="pl-PL" sz="3600" dirty="0"/>
            </a:br>
            <a:r>
              <a:rPr lang="pl-PL" altLang="pl-PL" sz="3600" dirty="0" smtClean="0"/>
              <a:t>- analizę </a:t>
            </a:r>
            <a:r>
              <a:rPr lang="pl-PL" altLang="pl-PL" sz="3600" dirty="0"/>
              <a:t>położenia nacieków </a:t>
            </a:r>
            <a:r>
              <a:rPr lang="pl-PL" altLang="pl-PL" sz="3600" dirty="0" smtClean="0"/>
              <a:t>nowotworowych 			(indywidualnego w każdym przypadku),   </a:t>
            </a:r>
            <a:r>
              <a:rPr lang="pl-PL" altLang="pl-PL" sz="3600" dirty="0"/>
              <a:t/>
            </a:r>
            <a:br>
              <a:rPr lang="pl-PL" altLang="pl-PL" sz="3600" dirty="0"/>
            </a:br>
            <a:r>
              <a:rPr lang="pl-PL" altLang="pl-PL" sz="3600" dirty="0" smtClean="0"/>
              <a:t/>
            </a:r>
            <a:br>
              <a:rPr lang="pl-PL" altLang="pl-PL" sz="3600" dirty="0" smtClean="0"/>
            </a:br>
            <a:r>
              <a:rPr lang="pl-PL" altLang="pl-PL" sz="3600" dirty="0" smtClean="0"/>
              <a:t>- nie zaś o z góry przyjęte założenia. </a:t>
            </a:r>
            <a:br>
              <a:rPr lang="pl-PL" altLang="pl-PL" sz="3600" dirty="0" smtClean="0"/>
            </a:br>
            <a:r>
              <a:rPr lang="pl-PL" altLang="pl-PL" sz="3600" u="sng" dirty="0" smtClean="0"/>
              <a:t/>
            </a:r>
            <a:br>
              <a:rPr lang="pl-PL" altLang="pl-PL" sz="3600" u="sng" dirty="0" smtClean="0"/>
            </a:br>
            <a:endParaRPr lang="pl-PL" altLang="pl-PL" sz="3600" u="sng" dirty="0" smtClean="0"/>
          </a:p>
        </p:txBody>
      </p:sp>
      <p:sp>
        <p:nvSpPr>
          <p:cNvPr id="13315" name="pole tekstowe 2"/>
          <p:cNvSpPr txBox="1">
            <a:spLocks noChangeArrowheads="1"/>
          </p:cNvSpPr>
          <p:nvPr/>
        </p:nvSpPr>
        <p:spPr bwMode="auto">
          <a:xfrm>
            <a:off x="179388" y="14288"/>
            <a:ext cx="30972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400"/>
              <a:t>Wprowadzenie</a:t>
            </a:r>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3900507441"/>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4280"/>
            <a:ext cx="8229600" cy="1143000"/>
          </a:xfrm>
        </p:spPr>
        <p:txBody>
          <a:bodyPr>
            <a:normAutofit fontScale="90000"/>
          </a:bodyPr>
          <a:lstStyle/>
          <a:p>
            <a:pPr algn="l"/>
            <a:r>
              <a:rPr lang="pl-PL" sz="4400" kern="1200" dirty="0" smtClean="0">
                <a:solidFill>
                  <a:schemeClr val="tx1"/>
                </a:solidFill>
                <a:effectLst/>
                <a:latin typeface="+mj-lt"/>
                <a:ea typeface="+mj-ea"/>
                <a:cs typeface="+mj-cs"/>
              </a:rPr>
              <a:t/>
            </a:r>
            <a:br>
              <a:rPr lang="pl-PL" sz="4400" kern="1200" dirty="0" smtClean="0">
                <a:solidFill>
                  <a:schemeClr val="tx1"/>
                </a:solidFill>
                <a:effectLst/>
                <a:latin typeface="+mj-lt"/>
                <a:ea typeface="+mj-ea"/>
                <a:cs typeface="+mj-cs"/>
              </a:rPr>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t>
            </a:r>
            <a:r>
              <a:rPr lang="pl-PL" sz="3600" kern="1200" dirty="0" smtClean="0">
                <a:solidFill>
                  <a:schemeClr val="tx1"/>
                </a:solidFill>
                <a:effectLst/>
              </a:rPr>
              <a:t>Leczenie sposobem chirurgii mikrograficznej Mohsa jest sprzeczne z klasyczną zasadą onkologii – unikania naruszania guza przez wycięcie z szerokim marginesem. </a:t>
            </a:r>
            <a:br>
              <a:rPr lang="pl-PL" sz="3600" kern="1200" dirty="0" smtClean="0">
                <a:solidFill>
                  <a:schemeClr val="tx1"/>
                </a:solidFill>
                <a:effectLst/>
              </a:rPr>
            </a:br>
            <a:r>
              <a:rPr lang="pl-PL" sz="3600" kern="1200" dirty="0" smtClean="0">
                <a:solidFill>
                  <a:schemeClr val="tx1"/>
                </a:solidFill>
                <a:effectLst/>
              </a:rPr>
              <a:t>	</a:t>
            </a:r>
            <a:br>
              <a:rPr lang="pl-PL" sz="3600" kern="1200" dirty="0" smtClean="0">
                <a:solidFill>
                  <a:schemeClr val="tx1"/>
                </a:solidFill>
                <a:effectLst/>
              </a:rPr>
            </a:br>
            <a:r>
              <a:rPr lang="pl-PL" sz="3600" dirty="0"/>
              <a:t>	</a:t>
            </a:r>
            <a:r>
              <a:rPr lang="pl-PL" sz="3600" dirty="0" smtClean="0"/>
              <a:t>Jednak, </a:t>
            </a:r>
            <a:r>
              <a:rPr lang="pl-PL" sz="3600" kern="1200" dirty="0" smtClean="0">
                <a:solidFill>
                  <a:schemeClr val="tx1"/>
                </a:solidFill>
                <a:effectLst/>
              </a:rPr>
              <a:t>w przypadku raka podstawnokomórkowego, który nie daje przerzutów ani też nie stwarza ryzyka przeszczepienia komórek nowotworu w inne miejsce - zastrzeżenie to nie wydaje się racjonalne </a:t>
            </a:r>
            <a:endParaRPr lang="pl-PL" sz="3600" dirty="0"/>
          </a:p>
        </p:txBody>
      </p:sp>
      <p:pic>
        <p:nvPicPr>
          <p:cNvPr id="6"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7" name="TextBox 6"/>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9" name="TextBox 8"/>
          <p:cNvSpPr txBox="1"/>
          <p:nvPr/>
        </p:nvSpPr>
        <p:spPr>
          <a:xfrm>
            <a:off x="251519" y="76562"/>
            <a:ext cx="6501531" cy="830997"/>
          </a:xfrm>
          <a:prstGeom prst="rect">
            <a:avLst/>
          </a:prstGeom>
          <a:noFill/>
        </p:spPr>
        <p:txBody>
          <a:bodyPr wrap="square" rtlCol="0">
            <a:spAutoFit/>
          </a:bodyPr>
          <a:lstStyle/>
          <a:p>
            <a:r>
              <a:rPr lang="pl-PL" sz="2400" b="1" dirty="0" smtClean="0"/>
              <a:t>Wady i ograniczenia chirurgii mikrograficznej Mohsa</a:t>
            </a:r>
            <a:endParaRPr lang="pl-PL" sz="2400" b="1" dirty="0"/>
          </a:p>
        </p:txBody>
      </p:sp>
    </p:spTree>
    <p:extLst>
      <p:ext uri="{BB962C8B-B14F-4D97-AF65-F5344CB8AC3E}">
        <p14:creationId xmlns:p14="http://schemas.microsoft.com/office/powerpoint/2010/main" val="3786784828"/>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2348880"/>
            <a:ext cx="8229600" cy="1143000"/>
          </a:xfrm>
        </p:spPr>
        <p:txBody>
          <a:bodyPr>
            <a:noAutofit/>
          </a:bodyPr>
          <a:lstStyle/>
          <a:p>
            <a:pPr algn="l"/>
            <a:r>
              <a:rPr lang="pl-PL" sz="3200" b="1" kern="1200" dirty="0" smtClean="0">
                <a:solidFill>
                  <a:schemeClr val="tx1"/>
                </a:solidFill>
                <a:effectLst/>
              </a:rPr>
              <a:t>Kwalifikacja do CMM. </a:t>
            </a:r>
            <a:r>
              <a:rPr lang="pl-PL" sz="4000" b="1" kern="1200" dirty="0" smtClean="0">
                <a:solidFill>
                  <a:schemeClr val="tx1"/>
                </a:solidFill>
                <a:effectLst/>
              </a:rPr>
              <a:t/>
            </a:r>
            <a:br>
              <a:rPr lang="pl-PL" sz="4000" b="1" kern="1200" dirty="0" smtClean="0">
                <a:solidFill>
                  <a:schemeClr val="tx1"/>
                </a:solidFill>
                <a:effectLst/>
              </a:rPr>
            </a:br>
            <a:r>
              <a:rPr lang="pl-PL" sz="3600" kern="1200" dirty="0" smtClean="0">
                <a:solidFill>
                  <a:schemeClr val="tx1"/>
                </a:solidFill>
                <a:effectLst/>
              </a:rPr>
              <a:t> </a:t>
            </a:r>
            <a:br>
              <a:rPr lang="pl-PL" sz="3600" kern="1200" dirty="0" smtClean="0">
                <a:solidFill>
                  <a:schemeClr val="tx1"/>
                </a:solidFill>
                <a:effectLst/>
              </a:rPr>
            </a:br>
            <a:r>
              <a:rPr lang="pl-PL" sz="3600" kern="1200" dirty="0" smtClean="0">
                <a:solidFill>
                  <a:schemeClr val="tx1"/>
                </a:solidFill>
                <a:effectLst/>
              </a:rPr>
              <a:t>	</a:t>
            </a:r>
            <a:r>
              <a:rPr lang="pl-PL" sz="3200" kern="1200" dirty="0" smtClean="0">
                <a:solidFill>
                  <a:schemeClr val="tx1"/>
                </a:solidFill>
                <a:effectLst/>
              </a:rPr>
              <a:t>Wiele ośrodków (USA), stosuje CMM w leczeniu znacznej większości pacjentów z nowotworami skóry.  </a:t>
            </a:r>
            <a:br>
              <a:rPr lang="pl-PL" sz="3200" kern="1200" dirty="0" smtClean="0">
                <a:solidFill>
                  <a:schemeClr val="tx1"/>
                </a:solidFill>
                <a:effectLst/>
              </a:rPr>
            </a:br>
            <a:r>
              <a:rPr lang="pl-PL" sz="3200" kern="1200" dirty="0" smtClean="0">
                <a:solidFill>
                  <a:schemeClr val="tx1"/>
                </a:solidFill>
                <a:effectLst/>
              </a:rPr>
              <a:t>	</a:t>
            </a:r>
            <a:br>
              <a:rPr lang="pl-PL" sz="3200" kern="1200" dirty="0" smtClean="0">
                <a:solidFill>
                  <a:schemeClr val="tx1"/>
                </a:solidFill>
                <a:effectLst/>
              </a:rPr>
            </a:br>
            <a:r>
              <a:rPr lang="pl-PL" sz="3200" dirty="0"/>
              <a:t>	</a:t>
            </a:r>
            <a:r>
              <a:rPr lang="pl-PL" sz="3200" kern="1200" dirty="0" smtClean="0">
                <a:solidFill>
                  <a:schemeClr val="tx1"/>
                </a:solidFill>
                <a:effectLst/>
              </a:rPr>
              <a:t>Ze względów finansowych i organizacyjnych celowe wydaje się jednak ograniczenie kwalifikacji do wybranych grup nowotworów, w których uzyskane korzyści z tej formy leczenia wydają się być największe... </a:t>
            </a:r>
            <a:endParaRPr lang="pl-PL" sz="32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3541080382"/>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4824"/>
            <a:ext cx="8229600" cy="1143000"/>
          </a:xfrm>
        </p:spPr>
        <p:txBody>
          <a:bodyPr>
            <a:noAutofit/>
          </a:bodyPr>
          <a:lstStyle/>
          <a:p>
            <a:pPr algn="l"/>
            <a:r>
              <a:rPr lang="pl-PL" sz="2000" kern="1200" dirty="0" smtClean="0">
                <a:solidFill>
                  <a:schemeClr val="tx1"/>
                </a:solidFill>
                <a:effectLst/>
              </a:rPr>
              <a:t/>
            </a:r>
            <a:br>
              <a:rPr lang="pl-PL" sz="2000" kern="1200" dirty="0" smtClean="0">
                <a:solidFill>
                  <a:schemeClr val="tx1"/>
                </a:solidFill>
                <a:effectLst/>
              </a:rPr>
            </a:br>
            <a:r>
              <a:rPr lang="pl-PL" sz="2000" dirty="0"/>
              <a:t/>
            </a:r>
            <a:br>
              <a:rPr lang="pl-PL" sz="2000" dirty="0"/>
            </a:br>
            <a:r>
              <a:rPr lang="pl-PL" sz="2000" dirty="0" smtClean="0"/>
              <a:t/>
            </a:r>
            <a:br>
              <a:rPr lang="pl-PL" sz="2000" dirty="0" smtClean="0"/>
            </a:br>
            <a:r>
              <a:rPr lang="pl-PL" sz="2000" dirty="0"/>
              <a:t/>
            </a:r>
            <a:br>
              <a:rPr lang="pl-PL" sz="2000" dirty="0"/>
            </a:br>
            <a:r>
              <a:rPr lang="pl-PL" sz="2000" dirty="0" smtClean="0"/>
              <a:t/>
            </a:r>
            <a:br>
              <a:rPr lang="pl-PL" sz="2000" dirty="0" smtClean="0"/>
            </a:br>
            <a:r>
              <a:rPr lang="pl-PL" sz="2800" b="1" dirty="0" smtClean="0"/>
              <a:t>Kwalifikacja do CMM stosowana </a:t>
            </a:r>
            <a:br>
              <a:rPr lang="pl-PL" sz="2800" b="1" dirty="0" smtClean="0"/>
            </a:br>
            <a:r>
              <a:rPr lang="pl-PL" sz="2800" b="1" dirty="0" smtClean="0"/>
              <a:t>w naszym ośrodku</a:t>
            </a:r>
            <a:r>
              <a:rPr lang="pl-PL" sz="3600" b="1" kern="1200" dirty="0" smtClean="0">
                <a:solidFill>
                  <a:schemeClr val="tx1"/>
                </a:solidFill>
                <a:effectLst/>
              </a:rPr>
              <a:t/>
            </a:r>
            <a:br>
              <a:rPr lang="pl-PL" sz="3600" b="1" kern="1200" dirty="0" smtClean="0">
                <a:solidFill>
                  <a:schemeClr val="tx1"/>
                </a:solidFill>
                <a:effectLst/>
              </a:rPr>
            </a:br>
            <a:r>
              <a:rPr lang="pl-PL" sz="2000" dirty="0"/>
              <a:t/>
            </a:r>
            <a:br>
              <a:rPr lang="pl-PL" sz="2000" dirty="0"/>
            </a:br>
            <a:r>
              <a:rPr lang="pl-PL" sz="2000" dirty="0" smtClean="0"/>
              <a:t>	</a:t>
            </a:r>
            <a:r>
              <a:rPr lang="pl-PL" sz="2100" kern="1200" dirty="0" smtClean="0">
                <a:solidFill>
                  <a:schemeClr val="tx1"/>
                </a:solidFill>
                <a:effectLst/>
              </a:rPr>
              <a:t>1) BCC wysokiego ryzyka nawrotu (agresywne odmiany – infiltrativum, sclerodermiforme, micronodulare, metatypicum), BCC nawrotowe, guzy rozległe (≥2 cm), lokalizacja na nosie i powiekach. </a:t>
            </a:r>
            <a:br>
              <a:rPr lang="pl-PL" sz="2100" kern="1200" dirty="0" smtClean="0">
                <a:solidFill>
                  <a:schemeClr val="tx1"/>
                </a:solidFill>
                <a:effectLst/>
              </a:rPr>
            </a:br>
            <a:r>
              <a:rPr lang="pl-PL" sz="2100" kern="1200" dirty="0" smtClean="0">
                <a:solidFill>
                  <a:schemeClr val="tx1"/>
                </a:solidFill>
                <a:effectLst/>
              </a:rPr>
              <a:t>	2) Potencjalna oszczędność tkanek (znaczenie estetyczne (pacjenci młodzi, szczególnie kobiety) i/lub czynnościowe (powieki, nos). Jednak nierzadko ubytek może być większy niż po klasycznym wycięciu.</a:t>
            </a:r>
            <a:br>
              <a:rPr lang="pl-PL" sz="2100" kern="1200" dirty="0" smtClean="0">
                <a:solidFill>
                  <a:schemeClr val="tx1"/>
                </a:solidFill>
                <a:effectLst/>
              </a:rPr>
            </a:br>
            <a:r>
              <a:rPr lang="pl-PL" sz="2100" kern="1200" dirty="0" smtClean="0">
                <a:solidFill>
                  <a:schemeClr val="tx1"/>
                </a:solidFill>
                <a:effectLst/>
              </a:rPr>
              <a:t>	</a:t>
            </a:r>
            <a:r>
              <a:rPr lang="pl-PL" sz="2100" dirty="0" smtClean="0"/>
              <a:t>3) BCC po wycięciach nieradykalnych (non in sano) (możliwość selektywnej identyfikacji i usunięcia npl).</a:t>
            </a:r>
            <a:r>
              <a:rPr lang="pl-PL" sz="2100" dirty="0"/>
              <a:t> </a:t>
            </a:r>
            <a:r>
              <a:rPr lang="pl-PL" sz="2100" dirty="0" smtClean="0"/>
              <a:t/>
            </a:r>
            <a:br>
              <a:rPr lang="pl-PL" sz="2100" dirty="0" smtClean="0"/>
            </a:br>
            <a:r>
              <a:rPr lang="pl-PL" sz="2100" dirty="0" smtClean="0"/>
              <a:t>	4) Raki </a:t>
            </a:r>
            <a:r>
              <a:rPr lang="pl-PL" sz="2100" dirty="0"/>
              <a:t>kolczystokomórkowe </a:t>
            </a:r>
            <a:r>
              <a:rPr lang="pl-PL" sz="2100" dirty="0" smtClean="0"/>
              <a:t>(SCC) niskiego </a:t>
            </a:r>
            <a:r>
              <a:rPr lang="pl-PL" sz="2100" dirty="0"/>
              <a:t>ryzyka (np. postać brodawkująca) </a:t>
            </a:r>
            <a:r>
              <a:rPr lang="pl-PL" sz="2100" dirty="0" smtClean="0"/>
              <a:t>i przedinwazyjne </a:t>
            </a:r>
            <a:r>
              <a:rPr lang="pl-PL" sz="2100" dirty="0"/>
              <a:t>(np. przerosła postać choroby Bowena</a:t>
            </a:r>
            <a:r>
              <a:rPr lang="pl-PL" sz="2100" dirty="0" smtClean="0"/>
              <a:t>). Leczenie inwazyjnych postaci SCC wiąże się z podwyższonym ryzykiem nieskuteczności ze względu na możliwą nieciągłość rozwoju nowotworu. </a:t>
            </a:r>
            <a:r>
              <a:rPr lang="pl-PL" sz="2100" dirty="0"/>
              <a:t/>
            </a:r>
            <a:br>
              <a:rPr lang="pl-PL" sz="2100" dirty="0"/>
            </a:br>
            <a:r>
              <a:rPr lang="pl-PL" sz="2100" dirty="0" smtClean="0"/>
              <a:t>	5) Raki </a:t>
            </a:r>
            <a:r>
              <a:rPr lang="pl-PL" sz="2100" dirty="0"/>
              <a:t>przydatków </a:t>
            </a:r>
            <a:r>
              <a:rPr lang="pl-PL" sz="2100" dirty="0" smtClean="0"/>
              <a:t>naskórkowych </a:t>
            </a:r>
            <a:r>
              <a:rPr lang="pl-PL" sz="2100" u="sng" dirty="0" smtClean="0"/>
              <a:t>(kwalifikacja względna)</a:t>
            </a:r>
            <a:r>
              <a:rPr lang="pl-PL" sz="2100" dirty="0" smtClean="0"/>
              <a:t>.</a:t>
            </a:r>
            <a:br>
              <a:rPr lang="pl-PL" sz="2100" dirty="0" smtClean="0"/>
            </a:br>
            <a:r>
              <a:rPr lang="pl-PL" sz="2100" dirty="0" smtClean="0"/>
              <a:t>	6) Guzowaty </a:t>
            </a:r>
            <a:r>
              <a:rPr lang="pl-PL" sz="2100" dirty="0"/>
              <a:t>włókniakomięsak skóry (dermatofibrosarcoma protuberans) </a:t>
            </a:r>
            <a:r>
              <a:rPr lang="pl-PL" sz="2100" u="sng" dirty="0"/>
              <a:t>(kwalifikacja względna</a:t>
            </a:r>
            <a:r>
              <a:rPr lang="pl-PL" sz="2100" u="sng" dirty="0" smtClean="0"/>
              <a:t>)</a:t>
            </a:r>
            <a:r>
              <a:rPr lang="pl-PL" sz="2100" dirty="0" smtClean="0"/>
              <a:t>.</a:t>
            </a:r>
            <a:endParaRPr lang="pl-PL" sz="21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317778492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88640"/>
            <a:ext cx="8507288" cy="4525963"/>
          </a:xfrm>
        </p:spPr>
        <p:txBody>
          <a:bodyPr>
            <a:normAutofit/>
          </a:bodyPr>
          <a:lstStyle/>
          <a:p>
            <a:pPr marL="0" indent="0">
              <a:buNone/>
            </a:pPr>
            <a:r>
              <a:rPr lang="pl-PL" sz="2800" b="1" dirty="0" smtClean="0"/>
              <a:t>Kwalifikacja </a:t>
            </a:r>
            <a:r>
              <a:rPr lang="pl-PL" sz="2800" b="1" dirty="0"/>
              <a:t>do CMM: </a:t>
            </a:r>
            <a:endParaRPr lang="pl-PL" sz="2400" b="1" dirty="0" smtClean="0"/>
          </a:p>
          <a:p>
            <a:pPr marL="0" indent="0">
              <a:buNone/>
            </a:pPr>
            <a:r>
              <a:rPr lang="pl-PL" sz="2400" dirty="0" smtClean="0"/>
              <a:t>	</a:t>
            </a:r>
          </a:p>
          <a:p>
            <a:pPr marL="0" indent="0">
              <a:buNone/>
            </a:pPr>
            <a:r>
              <a:rPr lang="pl-PL" sz="2400" dirty="0"/>
              <a:t>	</a:t>
            </a:r>
            <a:r>
              <a:rPr lang="pl-PL" sz="2400" dirty="0" smtClean="0"/>
              <a:t>Kwalifikacja BCC o podwyższonej agresji (BCC high risk) nie powinna obejmować przypadków ekstremalnych, nadających się do szerokich zabiegów „ratujących” i skomplikowanych rekonstrukcji. </a:t>
            </a:r>
          </a:p>
          <a:p>
            <a:pPr marL="0" indent="0">
              <a:buNone/>
            </a:pPr>
            <a:r>
              <a:rPr lang="pl-PL" sz="2400" dirty="0"/>
              <a:t>	</a:t>
            </a:r>
            <a:r>
              <a:rPr lang="pl-PL" sz="2400" dirty="0" smtClean="0"/>
              <a:t>Należy kwalifikować np. przypadki nawrotów BCC już od pierwszych niepowodzeń leczenia innymi metodami, a nie odraczać leczenie CMM na „ostatnią chwilę”.</a:t>
            </a:r>
            <a:endParaRPr lang="pl-PL" sz="2400"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4338101"/>
            <a:ext cx="2789800" cy="209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5438" y="4338101"/>
            <a:ext cx="2904714" cy="209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3105" y="4338101"/>
            <a:ext cx="3211423" cy="209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5498004"/>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90056"/>
            <a:ext cx="8229600" cy="1143000"/>
          </a:xfrm>
        </p:spPr>
        <p:txBody>
          <a:bodyPr>
            <a:noAutofit/>
          </a:bodyPr>
          <a:lstStyle/>
          <a:p>
            <a:pPr algn="l">
              <a:defRPr/>
            </a:pPr>
            <a:r>
              <a:rPr lang="pl-PL" altLang="pl-PL" sz="2600" b="1" dirty="0" smtClean="0"/>
              <a:t>Uwagi </a:t>
            </a:r>
            <a:r>
              <a:rPr lang="pl-PL" altLang="pl-PL" sz="2600" b="1" dirty="0"/>
              <a:t>końcowe: </a:t>
            </a:r>
            <a:r>
              <a:rPr lang="pl-PL" altLang="pl-PL" sz="2600" dirty="0" smtClean="0"/>
              <a:t/>
            </a:r>
            <a:br>
              <a:rPr lang="pl-PL" altLang="pl-PL" sz="2600" dirty="0" smtClean="0"/>
            </a:br>
            <a:r>
              <a:rPr lang="pl-PL" altLang="pl-PL" sz="2600" dirty="0" smtClean="0"/>
              <a:t/>
            </a:r>
            <a:br>
              <a:rPr lang="pl-PL" altLang="pl-PL" sz="2600" dirty="0" smtClean="0"/>
            </a:br>
            <a:r>
              <a:rPr lang="pl-PL" altLang="pl-PL" sz="2600" dirty="0"/>
              <a:t>	</a:t>
            </a:r>
            <a:r>
              <a:rPr lang="pl-PL" sz="2600" kern="1200" dirty="0" smtClean="0">
                <a:solidFill>
                  <a:schemeClr val="tx1"/>
                </a:solidFill>
                <a:effectLst/>
              </a:rPr>
              <a:t>W CMM kluczowy jest ciągły przepływ informacji pomiędzy chirurgiem, technikiem i diagnostą histologicznym.</a:t>
            </a:r>
            <a:br>
              <a:rPr lang="pl-PL" sz="2600" kern="1200" dirty="0" smtClean="0">
                <a:solidFill>
                  <a:schemeClr val="tx1"/>
                </a:solidFill>
                <a:effectLst/>
              </a:rPr>
            </a:br>
            <a:r>
              <a:rPr lang="pl-PL" sz="2600" dirty="0"/>
              <a:t>	</a:t>
            </a:r>
            <a:r>
              <a:rPr lang="pl-PL" sz="2600" dirty="0" smtClean="0"/>
              <a:t/>
            </a:r>
            <a:br>
              <a:rPr lang="pl-PL" sz="2600" dirty="0" smtClean="0"/>
            </a:br>
            <a:r>
              <a:rPr lang="pl-PL" sz="2600" dirty="0" smtClean="0"/>
              <a:t>	</a:t>
            </a:r>
            <a:r>
              <a:rPr lang="pl-PL" sz="2600" kern="1200" dirty="0" smtClean="0">
                <a:solidFill>
                  <a:schemeClr val="tx1"/>
                </a:solidFill>
                <a:effectLst/>
              </a:rPr>
              <a:t>Brak właściwej komunikacji a także brak zaangażowania lekarza prowadzącego skutkuje błędami dotyczącymi miejsc podziałów preparatu, kodowania kolorystycznego, numeracji, co utrudnia lokalizację nacieków npl, ich celowane wycięcie i zmiejsza skuteczność metody. </a:t>
            </a:r>
            <a:br>
              <a:rPr lang="pl-PL" sz="2600" kern="1200" dirty="0" smtClean="0">
                <a:solidFill>
                  <a:schemeClr val="tx1"/>
                </a:solidFill>
                <a:effectLst/>
              </a:rPr>
            </a:br>
            <a:r>
              <a:rPr lang="pl-PL" sz="2600" kern="1200" dirty="0" smtClean="0">
                <a:solidFill>
                  <a:schemeClr val="tx1"/>
                </a:solidFill>
                <a:effectLst/>
              </a:rPr>
              <a:t/>
            </a:r>
            <a:br>
              <a:rPr lang="pl-PL" sz="2600" kern="1200" dirty="0" smtClean="0">
                <a:solidFill>
                  <a:schemeClr val="tx1"/>
                </a:solidFill>
                <a:effectLst/>
              </a:rPr>
            </a:br>
            <a:r>
              <a:rPr lang="pl-PL" sz="2600" dirty="0"/>
              <a:t>	</a:t>
            </a:r>
            <a:r>
              <a:rPr lang="pl-PL" sz="2600" dirty="0" smtClean="0"/>
              <a:t>Jest </a:t>
            </a:r>
            <a:r>
              <a:rPr lang="pl-PL" sz="2600" dirty="0"/>
              <a:t>to podejście odmienne w stosunku do klasycznego leczenia chirurgicznego, w którym role chirurga, technika i patologa są </a:t>
            </a:r>
            <a:r>
              <a:rPr lang="pl-PL" sz="2600" dirty="0" smtClean="0"/>
              <a:t>wyraźnie </a:t>
            </a:r>
            <a:r>
              <a:rPr lang="pl-PL" sz="2600" dirty="0"/>
              <a:t>rozdzielone</a:t>
            </a:r>
            <a:r>
              <a:rPr lang="pl-PL" sz="2600" dirty="0" smtClean="0"/>
              <a:t>.</a:t>
            </a:r>
            <a:br>
              <a:rPr lang="pl-PL" sz="2600" dirty="0" smtClean="0"/>
            </a:br>
            <a:endParaRPr lang="pl-PL" sz="2600" dirty="0"/>
          </a:p>
        </p:txBody>
      </p:sp>
      <p:pic>
        <p:nvPicPr>
          <p:cNvPr id="4"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1932396448"/>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ytuł 1"/>
          <p:cNvSpPr>
            <a:spLocks noGrp="1"/>
          </p:cNvSpPr>
          <p:nvPr>
            <p:ph type="ctrTitle"/>
          </p:nvPr>
        </p:nvSpPr>
        <p:spPr>
          <a:xfrm>
            <a:off x="323528" y="188640"/>
            <a:ext cx="8062664" cy="3386807"/>
          </a:xfrm>
        </p:spPr>
        <p:txBody>
          <a:bodyPr>
            <a:noAutofit/>
          </a:bodyPr>
          <a:lstStyle/>
          <a:p>
            <a:pPr algn="l"/>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a:t/>
            </a:r>
            <a:br>
              <a:rPr lang="pl-PL" altLang="pl-PL" sz="3200" dirty="0"/>
            </a:br>
            <a:r>
              <a:rPr lang="pl-PL" altLang="pl-PL" sz="3200" b="1" dirty="0" smtClean="0"/>
              <a:t>Uwagi końcowe:</a:t>
            </a: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t>
            </a:r>
            <a:r>
              <a:rPr lang="pl-PL" altLang="pl-PL" sz="2800" dirty="0" smtClean="0"/>
              <a:t>Należy dążyć do uprawiania chirurgii Mohsa zgodnie z najwyższymi kryteriami jakościowymi. W tym celu jest konieczne, by lekarz operujący posiadał także umiejętności dotyczące techniki i diagnostyki histologicznej podstawowych nowotworów skóry</a:t>
            </a:r>
            <a:r>
              <a:rPr lang="en-US" altLang="pl-PL" sz="2800" dirty="0" smtClean="0"/>
              <a:t>. </a:t>
            </a:r>
            <a:r>
              <a:rPr lang="pl-PL" altLang="pl-PL" sz="2800" dirty="0" smtClean="0"/>
              <a:t/>
            </a:r>
            <a:br>
              <a:rPr lang="pl-PL" altLang="pl-PL" sz="2800" dirty="0" smtClean="0"/>
            </a:br>
            <a:r>
              <a:rPr lang="pl-PL" altLang="pl-PL" sz="2800" dirty="0" smtClean="0"/>
              <a:t/>
            </a:r>
            <a:br>
              <a:rPr lang="pl-PL" altLang="pl-PL" sz="2800" dirty="0" smtClean="0"/>
            </a:br>
            <a:r>
              <a:rPr lang="pl-PL" altLang="pl-PL" sz="2800" dirty="0" smtClean="0"/>
              <a:t>	W warunkach polskich konieczne jest prowadzenie leczenia CMM w ścisłej współpracy z patomorfologiem (umożliwia  to skorzystanie z jego wiedzy oraz spełnienie kryteriów formalno-prawnych). Dużą rolę w tym zakresie powinny odegrać techniki telepatologiczne.</a:t>
            </a:r>
            <a:br>
              <a:rPr lang="pl-PL" altLang="pl-PL" sz="2800" dirty="0" smtClean="0"/>
            </a:br>
            <a:endParaRPr lang="pl-PL" altLang="pl-PL" sz="3200" dirty="0" smtClean="0"/>
          </a:p>
        </p:txBody>
      </p:sp>
      <p:pic>
        <p:nvPicPr>
          <p:cNvPr id="9"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10" name="TextBox 9"/>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270708333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556792"/>
            <a:ext cx="8640960" cy="1143000"/>
          </a:xfrm>
        </p:spPr>
        <p:txBody>
          <a:bodyPr>
            <a:noAutofit/>
          </a:bodyPr>
          <a:lstStyle/>
          <a:p>
            <a:pPr algn="l"/>
            <a:r>
              <a:rPr lang="pl-PL" sz="2400" dirty="0" smtClean="0"/>
              <a:t/>
            </a:r>
            <a:br>
              <a:rPr lang="pl-PL" sz="2400" dirty="0" smtClean="0"/>
            </a:br>
            <a:r>
              <a:rPr lang="pl-PL" sz="2400" dirty="0" smtClean="0"/>
              <a:t/>
            </a:r>
            <a:br>
              <a:rPr lang="pl-PL" sz="2400" dirty="0" smtClean="0"/>
            </a:br>
            <a:r>
              <a:rPr lang="pl-PL" sz="2400" dirty="0"/>
              <a:t/>
            </a:r>
            <a:br>
              <a:rPr lang="pl-PL" sz="2400" dirty="0"/>
            </a:br>
            <a:r>
              <a:rPr lang="pl-PL" sz="2400" dirty="0" smtClean="0"/>
              <a:t/>
            </a:r>
            <a:br>
              <a:rPr lang="pl-PL" sz="2400" dirty="0" smtClean="0"/>
            </a:br>
            <a:r>
              <a:rPr lang="pl-PL" sz="2400" dirty="0" smtClean="0"/>
              <a:t/>
            </a:r>
            <a:br>
              <a:rPr lang="pl-PL" sz="2400" dirty="0" smtClean="0"/>
            </a:br>
            <a:r>
              <a:rPr lang="pl-PL" sz="2400" dirty="0"/>
              <a:t/>
            </a:r>
            <a:br>
              <a:rPr lang="pl-PL" sz="2400" dirty="0"/>
            </a:br>
            <a:r>
              <a:rPr lang="pl-PL" sz="2400" dirty="0" smtClean="0"/>
              <a:t/>
            </a:r>
            <a:br>
              <a:rPr lang="pl-PL" sz="2400" dirty="0" smtClean="0"/>
            </a:br>
            <a:r>
              <a:rPr lang="pl-PL" sz="2400" dirty="0" smtClean="0"/>
              <a:t>	</a:t>
            </a:r>
            <a:br>
              <a:rPr lang="pl-PL" sz="2400" dirty="0" smtClean="0"/>
            </a:br>
            <a:r>
              <a:rPr lang="pl-PL" sz="2400" dirty="0"/>
              <a:t>	</a:t>
            </a:r>
            <a:r>
              <a:rPr lang="pl-PL" sz="2400" dirty="0" smtClean="0"/>
              <a:t>Należy mieć nadzieję na szersze wprowadzenie chirurgii mikrograficznej Mohsa w Polsce. Mogłoby to zapewnić optymalne leczenie wielu pacjentów</a:t>
            </a:r>
            <a:r>
              <a:rPr lang="pl-PL" sz="2400" dirty="0"/>
              <a:t>, </a:t>
            </a:r>
            <a:r>
              <a:rPr lang="pl-PL" sz="2400" dirty="0" smtClean="0"/>
              <a:t>poszukujących skutecznej terapii. Zdaniem autorów ich liczba </a:t>
            </a:r>
            <a:r>
              <a:rPr lang="pl-PL" sz="2400" dirty="0" smtClean="0"/>
              <a:t>powinna </a:t>
            </a:r>
            <a:r>
              <a:rPr lang="pl-PL" sz="2400" dirty="0" smtClean="0"/>
              <a:t>wynosić kilka tysięcy rocznie.  </a:t>
            </a:r>
            <a:br>
              <a:rPr lang="pl-PL" sz="2400" dirty="0" smtClean="0"/>
            </a:br>
            <a:r>
              <a:rPr lang="pl-PL" sz="2400" dirty="0"/>
              <a:t>	</a:t>
            </a:r>
            <a:r>
              <a:rPr lang="pl-PL" sz="2400" dirty="0" smtClean="0"/>
              <a:t>Wprowadzenie CMM mogłoby też okazać się niezwykle wartościowe dla </a:t>
            </a:r>
            <a:r>
              <a:rPr lang="pl-PL" sz="2400" dirty="0" smtClean="0"/>
              <a:t>lekarzy / ośrodków</a:t>
            </a:r>
            <a:r>
              <a:rPr lang="pl-PL" sz="2400" dirty="0" smtClean="0"/>
              <a:t>, </a:t>
            </a:r>
            <a:r>
              <a:rPr lang="pl-PL" sz="2400" dirty="0" smtClean="0"/>
              <a:t>umożliwiając wzbogacenie zakresu stosowanych zabiegów i zapewniając poprawę wyników leczenia.</a:t>
            </a:r>
            <a:r>
              <a:rPr lang="pl-PL" sz="2400" dirty="0" smtClean="0"/>
              <a:t/>
            </a:r>
            <a:br>
              <a:rPr lang="pl-PL" sz="2400" dirty="0" smtClean="0"/>
            </a:br>
            <a:r>
              <a:rPr lang="pl-PL" sz="2400" dirty="0" smtClean="0"/>
              <a:t>	Krok ten jest też postulowany w wielu publikacjach / zaleceniach dotyczących nowotworów skóry (1).</a:t>
            </a:r>
            <a:br>
              <a:rPr lang="pl-PL" sz="2400" dirty="0" smtClean="0"/>
            </a:br>
            <a:r>
              <a:rPr lang="pl-PL" sz="2400" dirty="0" smtClean="0"/>
              <a:t> </a:t>
            </a:r>
            <a:br>
              <a:rPr lang="pl-PL" sz="2400" dirty="0" smtClean="0"/>
            </a:br>
            <a:r>
              <a:rPr lang="pl-PL" sz="1800" dirty="0" smtClean="0"/>
              <a:t>	(1) Owczarek W, Rutkowski P, Słowińska M i inni: Recommendations </a:t>
            </a:r>
            <a:r>
              <a:rPr lang="pl-PL" sz="1800" dirty="0"/>
              <a:t>on the treatment of basal cell carcinoma and squamous cell carcinoma prepared by the Oncology Department of the Polish Dermatology Society and the Melanoma Academy Department of the Polish Society of Oncological </a:t>
            </a:r>
            <a:r>
              <a:rPr lang="pl-PL" sz="1800" dirty="0" smtClean="0"/>
              <a:t>Surgery. Oncology in Clinical Practice 2015;5:246-255</a:t>
            </a:r>
            <a:endParaRPr lang="pl-PL" sz="1800" dirty="0"/>
          </a:p>
        </p:txBody>
      </p:sp>
      <p:sp>
        <p:nvSpPr>
          <p:cNvPr id="3" name="TextBox 2"/>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Rectangle 4"/>
          <p:cNvSpPr/>
          <p:nvPr/>
        </p:nvSpPr>
        <p:spPr>
          <a:xfrm>
            <a:off x="395536" y="174452"/>
            <a:ext cx="4572000" cy="523220"/>
          </a:xfrm>
          <a:prstGeom prst="rect">
            <a:avLst/>
          </a:prstGeom>
        </p:spPr>
        <p:txBody>
          <a:bodyPr>
            <a:spAutoFit/>
          </a:bodyPr>
          <a:lstStyle/>
          <a:p>
            <a:r>
              <a:rPr lang="pl-PL" altLang="pl-PL" sz="2800" b="1" dirty="0"/>
              <a:t>Uwagi końcowe</a:t>
            </a:r>
            <a:r>
              <a:rPr lang="pl-PL" altLang="pl-PL" sz="2800" b="1" dirty="0" smtClean="0"/>
              <a:t>:</a:t>
            </a:r>
            <a:endParaRPr lang="pl-PL" sz="2800" b="1" dirty="0"/>
          </a:p>
        </p:txBody>
      </p:sp>
    </p:spTree>
    <p:extLst>
      <p:ext uri="{BB962C8B-B14F-4D97-AF65-F5344CB8AC3E}">
        <p14:creationId xmlns:p14="http://schemas.microsoft.com/office/powerpoint/2010/main" val="2141213398"/>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712638"/>
            <a:ext cx="9649072" cy="5524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51520" y="341784"/>
            <a:ext cx="8229600" cy="1143000"/>
          </a:xfrm>
        </p:spPr>
        <p:txBody>
          <a:bodyPr>
            <a:normAutofit fontScale="90000"/>
          </a:bodyPr>
          <a:lstStyle/>
          <a:p>
            <a:r>
              <a:rPr lang="pl-PL" dirty="0" smtClean="0">
                <a:solidFill>
                  <a:srgbClr val="FFFF00"/>
                </a:solidFill>
                <a:effectLst>
                  <a:outerShdw blurRad="38100" dist="38100" dir="2700000" algn="tl">
                    <a:srgbClr val="000000">
                      <a:alpha val="43137"/>
                    </a:srgbClr>
                  </a:outerShdw>
                </a:effectLst>
              </a:rPr>
              <a:t/>
            </a:r>
            <a:br>
              <a:rPr lang="pl-PL" dirty="0" smtClean="0">
                <a:solidFill>
                  <a:srgbClr val="FFFF00"/>
                </a:solidFill>
                <a:effectLst>
                  <a:outerShdw blurRad="38100" dist="38100" dir="2700000" algn="tl">
                    <a:srgbClr val="000000">
                      <a:alpha val="43137"/>
                    </a:srgbClr>
                  </a:outerShdw>
                </a:effectLst>
              </a:rPr>
            </a:br>
            <a:r>
              <a:rPr lang="pl-PL" dirty="0">
                <a:solidFill>
                  <a:srgbClr val="FFFF00"/>
                </a:solidFill>
                <a:effectLst>
                  <a:outerShdw blurRad="38100" dist="38100" dir="2700000" algn="tl">
                    <a:srgbClr val="000000">
                      <a:alpha val="43137"/>
                    </a:srgbClr>
                  </a:outerShdw>
                </a:effectLst>
              </a:rPr>
              <a:t/>
            </a:r>
            <a:br>
              <a:rPr lang="pl-PL" dirty="0">
                <a:solidFill>
                  <a:srgbClr val="FFFF00"/>
                </a:solidFill>
                <a:effectLst>
                  <a:outerShdw blurRad="38100" dist="38100" dir="2700000" algn="tl">
                    <a:srgbClr val="000000">
                      <a:alpha val="43137"/>
                    </a:srgbClr>
                  </a:outerShdw>
                </a:effectLst>
              </a:rPr>
            </a:br>
            <a:r>
              <a:rPr lang="pl-PL" dirty="0" smtClean="0">
                <a:solidFill>
                  <a:srgbClr val="FFFF00"/>
                </a:solidFill>
                <a:effectLst>
                  <a:outerShdw blurRad="38100" dist="38100" dir="2700000" algn="tl">
                    <a:srgbClr val="000000">
                      <a:alpha val="43137"/>
                    </a:srgbClr>
                  </a:outerShdw>
                </a:effectLst>
              </a:rPr>
              <a:t/>
            </a:r>
            <a:br>
              <a:rPr lang="pl-PL" dirty="0" smtClean="0">
                <a:solidFill>
                  <a:srgbClr val="FFFF00"/>
                </a:solidFill>
                <a:effectLst>
                  <a:outerShdw blurRad="38100" dist="38100" dir="2700000" algn="tl">
                    <a:srgbClr val="000000">
                      <a:alpha val="43137"/>
                    </a:srgbClr>
                  </a:outerShdw>
                </a:effectLst>
              </a:rPr>
            </a:br>
            <a:r>
              <a:rPr lang="pl-PL" dirty="0">
                <a:solidFill>
                  <a:srgbClr val="FFFF00"/>
                </a:solidFill>
                <a:effectLst>
                  <a:outerShdw blurRad="38100" dist="38100" dir="2700000" algn="tl">
                    <a:srgbClr val="000000">
                      <a:alpha val="43137"/>
                    </a:srgbClr>
                  </a:outerShdw>
                </a:effectLst>
              </a:rPr>
              <a:t/>
            </a:r>
            <a:br>
              <a:rPr lang="pl-PL" dirty="0">
                <a:solidFill>
                  <a:srgbClr val="FFFF00"/>
                </a:solidFill>
                <a:effectLst>
                  <a:outerShdw blurRad="38100" dist="38100" dir="2700000" algn="tl">
                    <a:srgbClr val="000000">
                      <a:alpha val="43137"/>
                    </a:srgbClr>
                  </a:outerShdw>
                </a:effectLst>
              </a:rPr>
            </a:br>
            <a:r>
              <a:rPr lang="pl-PL" dirty="0" smtClean="0">
                <a:solidFill>
                  <a:srgbClr val="FFFF00"/>
                </a:solidFill>
                <a:effectLst>
                  <a:outerShdw blurRad="38100" dist="38100" dir="2700000" algn="tl">
                    <a:srgbClr val="000000">
                      <a:alpha val="43137"/>
                    </a:srgbClr>
                  </a:outerShdw>
                </a:effectLst>
              </a:rPr>
              <a:t/>
            </a:r>
            <a:br>
              <a:rPr lang="pl-PL" dirty="0" smtClean="0">
                <a:solidFill>
                  <a:srgbClr val="FFFF00"/>
                </a:solidFill>
                <a:effectLst>
                  <a:outerShdw blurRad="38100" dist="38100" dir="2700000" algn="tl">
                    <a:srgbClr val="000000">
                      <a:alpha val="43137"/>
                    </a:srgbClr>
                  </a:outerShdw>
                </a:effectLst>
              </a:rPr>
            </a:br>
            <a:r>
              <a:rPr lang="pl-PL" dirty="0">
                <a:solidFill>
                  <a:srgbClr val="FFFF00"/>
                </a:solidFill>
                <a:effectLst>
                  <a:outerShdw blurRad="38100" dist="38100" dir="2700000" algn="tl">
                    <a:srgbClr val="000000">
                      <a:alpha val="43137"/>
                    </a:srgbClr>
                  </a:outerShdw>
                </a:effectLst>
              </a:rPr>
              <a:t/>
            </a:r>
            <a:br>
              <a:rPr lang="pl-PL" dirty="0">
                <a:solidFill>
                  <a:srgbClr val="FFFF00"/>
                </a:solidFill>
                <a:effectLst>
                  <a:outerShdw blurRad="38100" dist="38100" dir="2700000" algn="tl">
                    <a:srgbClr val="000000">
                      <a:alpha val="43137"/>
                    </a:srgbClr>
                  </a:outerShdw>
                </a:effectLst>
              </a:rPr>
            </a:br>
            <a:r>
              <a:rPr lang="pl-PL" dirty="0" smtClean="0">
                <a:solidFill>
                  <a:srgbClr val="FFFF00"/>
                </a:solidFill>
                <a:effectLst>
                  <a:outerShdw blurRad="38100" dist="38100" dir="2700000" algn="tl">
                    <a:srgbClr val="000000">
                      <a:alpha val="43137"/>
                    </a:srgbClr>
                  </a:outerShdw>
                </a:effectLst>
              </a:rPr>
              <a:t/>
            </a:r>
            <a:br>
              <a:rPr lang="pl-PL" dirty="0" smtClean="0">
                <a:solidFill>
                  <a:srgbClr val="FFFF00"/>
                </a:solidFill>
                <a:effectLst>
                  <a:outerShdw blurRad="38100" dist="38100" dir="2700000" algn="tl">
                    <a:srgbClr val="000000">
                      <a:alpha val="43137"/>
                    </a:srgbClr>
                  </a:outerShdw>
                </a:effectLst>
              </a:rPr>
            </a:br>
            <a:r>
              <a:rPr lang="pl-PL" dirty="0">
                <a:solidFill>
                  <a:srgbClr val="FFFF00"/>
                </a:solidFill>
                <a:effectLst>
                  <a:outerShdw blurRad="38100" dist="38100" dir="2700000" algn="tl">
                    <a:srgbClr val="000000">
                      <a:alpha val="43137"/>
                    </a:srgbClr>
                  </a:outerShdw>
                </a:effectLst>
              </a:rPr>
              <a:t/>
            </a:r>
            <a:br>
              <a:rPr lang="pl-PL" dirty="0">
                <a:solidFill>
                  <a:srgbClr val="FFFF00"/>
                </a:solidFill>
                <a:effectLst>
                  <a:outerShdw blurRad="38100" dist="38100" dir="2700000" algn="tl">
                    <a:srgbClr val="000000">
                      <a:alpha val="43137"/>
                    </a:srgbClr>
                  </a:outerShdw>
                </a:effectLst>
              </a:rPr>
            </a:br>
            <a:r>
              <a:rPr lang="pl-PL" dirty="0" smtClean="0">
                <a:solidFill>
                  <a:srgbClr val="FFFF00"/>
                </a:solidFill>
                <a:effectLst>
                  <a:outerShdw blurRad="38100" dist="38100" dir="2700000" algn="tl">
                    <a:srgbClr val="000000">
                      <a:alpha val="43137"/>
                    </a:srgbClr>
                  </a:outerShdw>
                </a:effectLst>
              </a:rPr>
              <a:t/>
            </a:r>
            <a:br>
              <a:rPr lang="pl-PL" dirty="0" smtClean="0">
                <a:solidFill>
                  <a:srgbClr val="FFFF00"/>
                </a:solidFill>
                <a:effectLst>
                  <a:outerShdw blurRad="38100" dist="38100" dir="2700000" algn="tl">
                    <a:srgbClr val="000000">
                      <a:alpha val="43137"/>
                    </a:srgbClr>
                  </a:outerShdw>
                </a:effectLst>
              </a:rPr>
            </a:br>
            <a:r>
              <a:rPr lang="pl-PL" sz="10700" dirty="0" smtClean="0">
                <a:solidFill>
                  <a:srgbClr val="FFFF00"/>
                </a:solidFill>
                <a:effectLst>
                  <a:outerShdw blurRad="38100" dist="38100" dir="2700000" algn="tl">
                    <a:srgbClr val="000000">
                      <a:alpha val="43137"/>
                    </a:srgbClr>
                  </a:outerShdw>
                </a:effectLst>
              </a:rPr>
              <a:t>Dziękuję </a:t>
            </a:r>
            <a:br>
              <a:rPr lang="pl-PL" sz="10700" dirty="0" smtClean="0">
                <a:solidFill>
                  <a:srgbClr val="FFFF00"/>
                </a:solidFill>
                <a:effectLst>
                  <a:outerShdw blurRad="38100" dist="38100" dir="2700000" algn="tl">
                    <a:srgbClr val="000000">
                      <a:alpha val="43137"/>
                    </a:srgbClr>
                  </a:outerShdw>
                </a:effectLst>
              </a:rPr>
            </a:br>
            <a:r>
              <a:rPr lang="pl-PL" sz="6700" dirty="0" smtClean="0">
                <a:solidFill>
                  <a:srgbClr val="FFFF00"/>
                </a:solidFill>
                <a:effectLst>
                  <a:outerShdw blurRad="38100" dist="38100" dir="2700000" algn="tl">
                    <a:srgbClr val="000000">
                      <a:alpha val="43137"/>
                    </a:srgbClr>
                  </a:outerShdw>
                </a:effectLst>
              </a:rPr>
              <a:t>za</a:t>
            </a:r>
            <a:r>
              <a:rPr lang="pl-PL" sz="10700" dirty="0" smtClean="0">
                <a:solidFill>
                  <a:srgbClr val="FFFF00"/>
                </a:solidFill>
                <a:effectLst>
                  <a:outerShdw blurRad="38100" dist="38100" dir="2700000" algn="tl">
                    <a:srgbClr val="000000">
                      <a:alpha val="43137"/>
                    </a:srgbClr>
                  </a:outerShdw>
                </a:effectLst>
              </a:rPr>
              <a:t> </a:t>
            </a:r>
            <a:br>
              <a:rPr lang="pl-PL" sz="10700" dirty="0" smtClean="0">
                <a:solidFill>
                  <a:srgbClr val="FFFF00"/>
                </a:solidFill>
                <a:effectLst>
                  <a:outerShdw blurRad="38100" dist="38100" dir="2700000" algn="tl">
                    <a:srgbClr val="000000">
                      <a:alpha val="43137"/>
                    </a:srgbClr>
                  </a:outerShdw>
                </a:effectLst>
              </a:rPr>
            </a:br>
            <a:r>
              <a:rPr lang="pl-PL" sz="10700" dirty="0" smtClean="0">
                <a:solidFill>
                  <a:srgbClr val="FFFF00"/>
                </a:solidFill>
                <a:effectLst>
                  <a:outerShdw blurRad="38100" dist="38100" dir="2700000" algn="tl">
                    <a:srgbClr val="000000">
                      <a:alpha val="43137"/>
                    </a:srgbClr>
                  </a:outerShdw>
                </a:effectLst>
              </a:rPr>
              <a:t>uwagę</a:t>
            </a:r>
            <a:endParaRPr lang="pl-PL" sz="10700" dirty="0">
              <a:solidFill>
                <a:srgbClr val="FFFF00"/>
              </a:solidFill>
              <a:effectLst>
                <a:outerShdw blurRad="38100" dist="38100" dir="2700000" algn="tl">
                  <a:srgbClr val="000000">
                    <a:alpha val="43137"/>
                  </a:srgbClr>
                </a:outerShdw>
              </a:effectLst>
            </a:endParaRPr>
          </a:p>
        </p:txBody>
      </p:sp>
      <p:pic>
        <p:nvPicPr>
          <p:cNvPr id="6"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
        <p:nvSpPr>
          <p:cNvPr id="7" name="TextBox 6"/>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12669394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a:xfrm>
            <a:off x="467866" y="-99392"/>
            <a:ext cx="8496622" cy="1143000"/>
          </a:xfrm>
        </p:spPr>
        <p:txBody>
          <a:bodyPr>
            <a:noAutofit/>
          </a:bodyPr>
          <a:lstStyle/>
          <a:p>
            <a:pPr algn="l">
              <a:defRPr/>
            </a:pPr>
            <a:r>
              <a:rPr lang="pl-PL" altLang="pl-PL" sz="2800" dirty="0" smtClean="0"/>
              <a:t/>
            </a:r>
            <a:br>
              <a:rPr lang="pl-PL" altLang="pl-PL" sz="2800" dirty="0" smtClean="0"/>
            </a:br>
            <a:r>
              <a:rPr lang="pl-PL" altLang="pl-PL" sz="2800" dirty="0" smtClean="0"/>
              <a:t/>
            </a:r>
            <a:br>
              <a:rPr lang="pl-PL" altLang="pl-PL" sz="2800" dirty="0" smtClean="0"/>
            </a:br>
            <a:r>
              <a:rPr lang="pl-PL" altLang="pl-PL" sz="2800" dirty="0" smtClean="0"/>
              <a:t/>
            </a:r>
            <a:br>
              <a:rPr lang="pl-PL" altLang="pl-PL" sz="2800" dirty="0" smtClean="0"/>
            </a:br>
            <a:r>
              <a:rPr lang="pl-PL" altLang="pl-PL" sz="2800" dirty="0"/>
              <a:t/>
            </a:r>
            <a:br>
              <a:rPr lang="pl-PL" altLang="pl-PL" sz="2800" dirty="0"/>
            </a:br>
            <a:r>
              <a:rPr lang="pl-PL" altLang="pl-PL" sz="2800" dirty="0" smtClean="0"/>
              <a:t/>
            </a:r>
            <a:br>
              <a:rPr lang="pl-PL" altLang="pl-PL" sz="2800" dirty="0" smtClean="0"/>
            </a:br>
            <a:r>
              <a:rPr lang="pl-PL" altLang="pl-PL" sz="2800" dirty="0"/>
              <a:t/>
            </a:r>
            <a:br>
              <a:rPr lang="pl-PL" altLang="pl-PL" sz="2800" dirty="0"/>
            </a:br>
            <a:r>
              <a:rPr lang="pl-PL" altLang="pl-PL" sz="2800" dirty="0" smtClean="0"/>
              <a:t/>
            </a:r>
            <a:br>
              <a:rPr lang="pl-PL" altLang="pl-PL" sz="2800" dirty="0" smtClean="0"/>
            </a:br>
            <a:r>
              <a:rPr lang="pl-PL" altLang="pl-PL" sz="2800" dirty="0" smtClean="0"/>
              <a:t/>
            </a:r>
            <a:br>
              <a:rPr lang="pl-PL" altLang="pl-PL" sz="2800" dirty="0" smtClean="0"/>
            </a:br>
            <a:r>
              <a:rPr lang="pl-PL" altLang="pl-PL" sz="2800" dirty="0"/>
              <a:t/>
            </a:r>
            <a:br>
              <a:rPr lang="pl-PL" altLang="pl-PL" sz="2800" dirty="0"/>
            </a:br>
            <a:r>
              <a:rPr lang="pl-PL" altLang="pl-PL" sz="2800" dirty="0" smtClean="0"/>
              <a:t/>
            </a:r>
            <a:br>
              <a:rPr lang="pl-PL" altLang="pl-PL" sz="2800" dirty="0" smtClean="0"/>
            </a:br>
            <a:r>
              <a:rPr lang="pl-PL" altLang="pl-PL" sz="2800" dirty="0" smtClean="0"/>
              <a:t/>
            </a:r>
            <a:br>
              <a:rPr lang="pl-PL" altLang="pl-PL" sz="2800" dirty="0" smtClean="0"/>
            </a:br>
            <a:r>
              <a:rPr lang="pl-PL" altLang="pl-PL" sz="2800" dirty="0"/>
              <a:t/>
            </a:r>
            <a:br>
              <a:rPr lang="pl-PL" altLang="pl-PL" sz="2800" dirty="0"/>
            </a:br>
            <a:r>
              <a:rPr lang="pl-PL" altLang="pl-PL" sz="2800" dirty="0" smtClean="0"/>
              <a:t/>
            </a:r>
            <a:br>
              <a:rPr lang="pl-PL" altLang="pl-PL" sz="2800" dirty="0" smtClean="0"/>
            </a:br>
            <a:r>
              <a:rPr lang="pl-PL" altLang="pl-PL" sz="2800" dirty="0" smtClean="0"/>
              <a:t/>
            </a:r>
            <a:br>
              <a:rPr lang="pl-PL" altLang="pl-PL" sz="2800" dirty="0" smtClean="0"/>
            </a:br>
            <a:r>
              <a:rPr lang="pl-PL" altLang="pl-PL" sz="2400" dirty="0"/>
              <a:t/>
            </a:r>
            <a:br>
              <a:rPr lang="pl-PL" altLang="pl-PL" sz="2400" dirty="0"/>
            </a:br>
            <a:r>
              <a:rPr lang="pl-PL" altLang="pl-PL" sz="2400" dirty="0" smtClean="0"/>
              <a:t>	Doświadczenie naszego zespołu w leczeniu nowotworów skóry metodą Mohsa obejmuje 22 lata pracy i blisko 1000 leczonych przypadków. </a:t>
            </a:r>
            <a:br>
              <a:rPr lang="pl-PL" altLang="pl-PL" sz="2400" dirty="0" smtClean="0"/>
            </a:br>
            <a:r>
              <a:rPr lang="pl-PL" altLang="pl-PL" sz="2400" dirty="0" smtClean="0"/>
              <a:t/>
            </a:r>
            <a:br>
              <a:rPr lang="pl-PL" altLang="pl-PL" sz="2400" dirty="0" smtClean="0"/>
            </a:br>
            <a:r>
              <a:rPr lang="pl-PL" altLang="pl-PL" sz="2400" dirty="0" smtClean="0"/>
              <a:t>	W roku 1994 dr Bieniek wraz ze współpracownikami z Kliniki Dermatologii wrocławskiej Akademii Medycznej (przede wszystkim z</a:t>
            </a:r>
            <a:r>
              <a:rPr lang="pl-PL" altLang="pl-PL" sz="2400" dirty="0" smtClean="0">
                <a:solidFill>
                  <a:srgbClr val="FF0000"/>
                </a:solidFill>
              </a:rPr>
              <a:t> </a:t>
            </a:r>
            <a:r>
              <a:rPr lang="pl-PL" altLang="pl-PL" sz="2400" dirty="0" smtClean="0"/>
              <a:t>– prof. Marią Cisło, dr. Zdzisławem Woźniakiem i dr Anną Salwą</a:t>
            </a:r>
            <a:r>
              <a:rPr lang="pl-PL" altLang="pl-PL" sz="2400" dirty="0"/>
              <a:t>) </a:t>
            </a:r>
            <a:r>
              <a:rPr lang="pl-PL" altLang="pl-PL" sz="2400" dirty="0" smtClean="0"/>
              <a:t>z inicjatywy kierownika Kliniki prof. Feliksa Wąsika </a:t>
            </a:r>
            <a:r>
              <a:rPr lang="pl-PL" altLang="pl-PL" sz="2400" dirty="0"/>
              <a:t>wykonywał </a:t>
            </a:r>
            <a:r>
              <a:rPr lang="pl-PL" altLang="pl-PL" sz="2400" dirty="0" smtClean="0"/>
              <a:t>pierwsze zabiegi chirurgii mikrograficzne metodą „paraffin Mohs - chirurgia 3D” wg. Breuningera. </a:t>
            </a:r>
            <a:br>
              <a:rPr lang="pl-PL" altLang="pl-PL" sz="2400" dirty="0" smtClean="0"/>
            </a:br>
            <a:r>
              <a:rPr lang="pl-PL" altLang="pl-PL" sz="2400" dirty="0" smtClean="0"/>
              <a:t/>
            </a:r>
            <a:br>
              <a:rPr lang="pl-PL" altLang="pl-PL" sz="2400" dirty="0" smtClean="0"/>
            </a:br>
            <a:r>
              <a:rPr lang="pl-PL" altLang="pl-PL" sz="2400" dirty="0"/>
              <a:t>	</a:t>
            </a:r>
            <a:r>
              <a:rPr lang="pl-PL" altLang="pl-PL" sz="2400" dirty="0" smtClean="0"/>
              <a:t>Od roku 1999 roku wprowadzono zabiegi szybszą metodą „świeżej tkanki”.</a:t>
            </a:r>
            <a:br>
              <a:rPr lang="pl-PL" altLang="pl-PL" sz="2400" dirty="0" smtClean="0"/>
            </a:br>
            <a:r>
              <a:rPr lang="pl-PL" altLang="pl-PL" sz="2400" dirty="0" smtClean="0"/>
              <a:t/>
            </a:r>
            <a:br>
              <a:rPr lang="pl-PL" altLang="pl-PL" sz="2400" dirty="0" smtClean="0"/>
            </a:br>
            <a:r>
              <a:rPr lang="pl-PL" altLang="pl-PL" sz="2400" dirty="0"/>
              <a:t>	</a:t>
            </a:r>
            <a:r>
              <a:rPr lang="pl-PL" altLang="pl-PL" sz="2400" dirty="0" smtClean="0"/>
              <a:t>Od roku 2016 zabiegi metodą Mohsa są prowadzone w Centrum Medycznym Bieniek.   </a:t>
            </a:r>
            <a:r>
              <a:rPr lang="pl-PL" altLang="pl-PL" sz="2800" dirty="0" smtClean="0"/>
              <a:t/>
            </a:r>
            <a:br>
              <a:rPr lang="pl-PL" altLang="pl-PL" sz="2800" dirty="0" smtClean="0"/>
            </a:br>
            <a:r>
              <a:rPr lang="pl-PL" altLang="pl-PL" sz="2800" dirty="0" smtClean="0"/>
              <a:t> </a:t>
            </a:r>
            <a:endParaRPr lang="pl-PL" altLang="pl-PL" sz="2400" dirty="0" smtClean="0"/>
          </a:p>
        </p:txBody>
      </p:sp>
      <p:sp>
        <p:nvSpPr>
          <p:cNvPr id="3" name="pole tekstowe 2"/>
          <p:cNvSpPr txBox="1">
            <a:spLocks noChangeArrowheads="1"/>
          </p:cNvSpPr>
          <p:nvPr/>
        </p:nvSpPr>
        <p:spPr bwMode="auto">
          <a:xfrm>
            <a:off x="179388" y="-26988"/>
            <a:ext cx="30972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800" dirty="0" smtClean="0"/>
              <a:t>Wprowadzenie</a:t>
            </a:r>
            <a:endParaRPr lang="pl-PL" altLang="pl-PL" sz="24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10945129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ytuł 1"/>
          <p:cNvSpPr>
            <a:spLocks noGrp="1"/>
          </p:cNvSpPr>
          <p:nvPr>
            <p:ph type="title"/>
          </p:nvPr>
        </p:nvSpPr>
        <p:spPr>
          <a:xfrm>
            <a:off x="323279" y="-243408"/>
            <a:ext cx="8785225" cy="1143000"/>
          </a:xfrm>
        </p:spPr>
        <p:txBody>
          <a:bodyPr>
            <a:normAutofit fontScale="90000"/>
          </a:bodyPr>
          <a:lstStyle/>
          <a:p>
            <a:pPr algn="l"/>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100" b="1" dirty="0" smtClean="0"/>
              <a:t>W tym celu stosowane są b</a:t>
            </a:r>
            <a:r>
              <a:rPr lang="en-US" altLang="pl-PL" sz="3100" b="1" dirty="0" smtClean="0"/>
              <a:t>ada</a:t>
            </a:r>
            <a:r>
              <a:rPr lang="pl-PL" altLang="pl-PL" sz="3100" b="1" dirty="0" smtClean="0"/>
              <a:t>nia</a:t>
            </a:r>
            <a:r>
              <a:rPr lang="en-US" altLang="pl-PL" sz="3100" b="1" dirty="0" smtClean="0"/>
              <a:t> aparaturow</a:t>
            </a:r>
            <a:r>
              <a:rPr lang="pl-PL" altLang="pl-PL" sz="3100" b="1" dirty="0" smtClean="0"/>
              <a:t>e</a:t>
            </a:r>
            <a:r>
              <a:rPr lang="en-US" altLang="pl-PL" sz="3100" b="1" dirty="0" smtClean="0"/>
              <a:t> obraz</a:t>
            </a:r>
            <a:r>
              <a:rPr lang="pl-PL" altLang="pl-PL" sz="3100" b="1" dirty="0" smtClean="0"/>
              <a:t>ujące strukturę </a:t>
            </a:r>
            <a:r>
              <a:rPr lang="en-US" altLang="pl-PL" sz="3100" b="1" dirty="0" smtClean="0"/>
              <a:t>tkanek</a:t>
            </a:r>
            <a:r>
              <a:rPr lang="pl-PL" altLang="pl-PL" sz="3100" b="1" dirty="0" smtClean="0"/>
              <a:t> powłok ciała</a:t>
            </a:r>
            <a:r>
              <a:rPr lang="pl-PL" altLang="pl-PL" sz="2800" dirty="0" smtClean="0"/>
              <a:t/>
            </a:r>
            <a:br>
              <a:rPr lang="pl-PL" altLang="pl-PL" sz="2800" dirty="0" smtClean="0"/>
            </a:br>
            <a:r>
              <a:rPr lang="pl-PL" altLang="pl-PL" sz="2800" dirty="0" smtClean="0"/>
              <a:t/>
            </a:r>
            <a:br>
              <a:rPr lang="pl-PL" altLang="pl-PL" sz="2800" dirty="0" smtClean="0"/>
            </a:br>
            <a:r>
              <a:rPr lang="pl-PL" altLang="pl-PL" sz="2800" dirty="0" smtClean="0"/>
              <a:t>- </a:t>
            </a:r>
            <a:r>
              <a:rPr lang="en-US" altLang="pl-PL" sz="2800" dirty="0" smtClean="0"/>
              <a:t>Konfokalna </a:t>
            </a:r>
            <a:r>
              <a:rPr lang="pl-PL" altLang="pl-PL" sz="2800" dirty="0"/>
              <a:t>l</a:t>
            </a:r>
            <a:r>
              <a:rPr lang="en-US" altLang="pl-PL" sz="2800" dirty="0"/>
              <a:t>aserowa </a:t>
            </a:r>
            <a:r>
              <a:rPr lang="pl-PL" altLang="pl-PL" sz="2800" dirty="0"/>
              <a:t>m</a:t>
            </a:r>
            <a:r>
              <a:rPr lang="en-US" altLang="pl-PL" sz="2800" dirty="0"/>
              <a:t>ikroskopia</a:t>
            </a:r>
            <a:r>
              <a:rPr lang="pl-PL" altLang="pl-PL" sz="2800" dirty="0"/>
              <a:t> </a:t>
            </a:r>
            <a:r>
              <a:rPr lang="pl-PL" altLang="pl-PL" sz="2800" dirty="0" smtClean="0"/>
              <a:t/>
            </a:r>
            <a:br>
              <a:rPr lang="pl-PL" altLang="pl-PL" sz="2800" dirty="0" smtClean="0"/>
            </a:br>
            <a:r>
              <a:rPr lang="pl-PL" altLang="pl-PL" sz="2800" dirty="0" smtClean="0"/>
              <a:t>              s</a:t>
            </a:r>
            <a:r>
              <a:rPr lang="en-US" altLang="pl-PL" sz="2800" dirty="0"/>
              <a:t>kaningowa</a:t>
            </a:r>
            <a:r>
              <a:rPr lang="pl-PL" altLang="pl-PL" sz="2800" dirty="0"/>
              <a:t/>
            </a:r>
            <a:br>
              <a:rPr lang="pl-PL" altLang="pl-PL" sz="2800" dirty="0"/>
            </a:br>
            <a:r>
              <a:rPr lang="pl-PL" altLang="pl-PL" sz="2800" dirty="0" smtClean="0"/>
              <a:t>- </a:t>
            </a:r>
            <a:r>
              <a:rPr lang="en-US" altLang="pl-PL" sz="2800" dirty="0" smtClean="0"/>
              <a:t>U</a:t>
            </a:r>
            <a:r>
              <a:rPr lang="pl-PL" altLang="pl-PL" sz="2800" dirty="0" smtClean="0"/>
              <a:t>ltrasonografia </a:t>
            </a:r>
            <a:r>
              <a:rPr lang="en-US" altLang="pl-PL" sz="2800" dirty="0" smtClean="0"/>
              <a:t>30 mHz  - 100 MHz </a:t>
            </a:r>
            <a:r>
              <a:rPr lang="pl-PL" altLang="pl-PL" sz="2800" dirty="0" smtClean="0"/>
              <a:t/>
            </a:r>
            <a:br>
              <a:rPr lang="pl-PL" altLang="pl-PL" sz="2800" dirty="0" smtClean="0"/>
            </a:br>
            <a:r>
              <a:rPr lang="pl-PL" altLang="pl-PL" sz="2800" dirty="0" smtClean="0"/>
              <a:t/>
            </a:r>
            <a:br>
              <a:rPr lang="pl-PL" altLang="pl-PL" sz="2800" dirty="0" smtClean="0"/>
            </a:br>
            <a:r>
              <a:rPr lang="pl-PL" altLang="pl-PL" sz="2800" dirty="0" smtClean="0"/>
              <a:t>- </a:t>
            </a:r>
            <a:r>
              <a:rPr lang="en-US" altLang="pl-PL" sz="2800" dirty="0" smtClean="0"/>
              <a:t>Rezonans </a:t>
            </a:r>
            <a:r>
              <a:rPr lang="en-US" altLang="pl-PL" sz="2800" dirty="0"/>
              <a:t>magnetyczny</a:t>
            </a:r>
            <a:r>
              <a:rPr lang="pl-PL" altLang="pl-PL" sz="2800" dirty="0"/>
              <a:t> </a:t>
            </a:r>
            <a:r>
              <a:rPr lang="en-US" altLang="pl-PL" sz="2800" dirty="0"/>
              <a:t> </a:t>
            </a:r>
            <a:r>
              <a:rPr lang="pl-PL" altLang="pl-PL" sz="2800" dirty="0"/>
              <a:t/>
            </a:r>
            <a:br>
              <a:rPr lang="pl-PL" altLang="pl-PL" sz="2800" dirty="0"/>
            </a:br>
            <a:r>
              <a:rPr lang="pl-PL" altLang="pl-PL" sz="2800" dirty="0" smtClean="0"/>
              <a:t/>
            </a:r>
            <a:br>
              <a:rPr lang="pl-PL" altLang="pl-PL" sz="2800" dirty="0" smtClean="0"/>
            </a:br>
            <a:r>
              <a:rPr lang="pl-PL" altLang="pl-PL" sz="2800" dirty="0" smtClean="0"/>
              <a:t>- </a:t>
            </a:r>
            <a:r>
              <a:rPr lang="en-US" altLang="pl-PL" sz="2800" dirty="0" smtClean="0"/>
              <a:t>Diagnostyka </a:t>
            </a:r>
            <a:r>
              <a:rPr lang="en-US" altLang="pl-PL" sz="2800" dirty="0"/>
              <a:t>fotodynamiczna. </a:t>
            </a:r>
            <a:r>
              <a:rPr lang="pl-PL" altLang="pl-PL" sz="2800" dirty="0"/>
              <a:t/>
            </a:r>
            <a:br>
              <a:rPr lang="pl-PL" altLang="pl-PL" sz="2800" dirty="0"/>
            </a:br>
            <a:r>
              <a:rPr lang="pl-PL" altLang="pl-PL" sz="2800" dirty="0" smtClean="0"/>
              <a:t/>
            </a:r>
            <a:br>
              <a:rPr lang="pl-PL" altLang="pl-PL" sz="2800" dirty="0" smtClean="0"/>
            </a:br>
            <a:r>
              <a:rPr lang="pl-PL" altLang="pl-PL" sz="2800" dirty="0" smtClean="0"/>
              <a:t/>
            </a:r>
            <a:br>
              <a:rPr lang="pl-PL" altLang="pl-PL" sz="2800" dirty="0" smtClean="0"/>
            </a:br>
            <a:r>
              <a:rPr lang="pl-PL" altLang="pl-PL" sz="2800" dirty="0" smtClean="0"/>
              <a:t>	</a:t>
            </a:r>
            <a:r>
              <a:rPr lang="en-US" altLang="pl-PL" sz="2800" b="1" dirty="0" smtClean="0"/>
              <a:t>Jednak </a:t>
            </a:r>
            <a:r>
              <a:rPr lang="pl-PL" altLang="pl-PL" sz="2800" b="1" dirty="0" smtClean="0"/>
              <a:t>- </a:t>
            </a:r>
            <a:r>
              <a:rPr lang="en-US" altLang="pl-PL" sz="2800" b="1" dirty="0" smtClean="0"/>
              <a:t>najwyższą dokładność </a:t>
            </a:r>
            <a:r>
              <a:rPr lang="pl-PL" altLang="pl-PL" sz="2800" b="1" dirty="0" smtClean="0"/>
              <a:t>nadal </a:t>
            </a:r>
            <a:r>
              <a:rPr lang="en-US" altLang="pl-PL" sz="2800" b="1" dirty="0" smtClean="0"/>
              <a:t>z</a:t>
            </a:r>
            <a:r>
              <a:rPr lang="pl-PL" altLang="pl-PL" sz="2800" b="1" dirty="0" smtClean="0"/>
              <a:t>a</a:t>
            </a:r>
            <a:r>
              <a:rPr lang="en-US" altLang="pl-PL" sz="2800" b="1" dirty="0" smtClean="0"/>
              <a:t>pewnia </a:t>
            </a:r>
            <a:r>
              <a:rPr lang="pl-PL" altLang="pl-PL" sz="2800" b="1" dirty="0" smtClean="0"/>
              <a:t>tradycyjne badanie </a:t>
            </a:r>
            <a:r>
              <a:rPr lang="en-US" altLang="pl-PL" sz="2800" b="1" dirty="0" smtClean="0"/>
              <a:t>histologi</a:t>
            </a:r>
            <a:r>
              <a:rPr lang="pl-PL" altLang="pl-PL" sz="2800" b="1" dirty="0" smtClean="0"/>
              <a:t>czne</a:t>
            </a:r>
            <a:r>
              <a:rPr lang="en-US" altLang="pl-PL" sz="2800" b="1" dirty="0" smtClean="0"/>
              <a:t>. </a:t>
            </a:r>
            <a:r>
              <a:rPr lang="pl-PL" altLang="pl-PL" sz="2800" b="1" dirty="0" smtClean="0"/>
              <a:t/>
            </a:r>
            <a:br>
              <a:rPr lang="pl-PL" altLang="pl-PL" sz="2800" b="1" dirty="0" smtClean="0"/>
            </a:br>
            <a:r>
              <a:rPr lang="en-US" altLang="pl-PL" sz="2800" dirty="0" smtClean="0"/>
              <a:t> </a:t>
            </a:r>
            <a:r>
              <a:rPr lang="pl-PL" altLang="pl-PL" sz="2800" dirty="0" smtClean="0"/>
              <a:t/>
            </a:r>
            <a:br>
              <a:rPr lang="pl-PL" altLang="pl-PL" sz="2800" dirty="0" smtClean="0"/>
            </a:br>
            <a:r>
              <a:rPr lang="en-US" altLang="pl-PL" sz="2800" dirty="0" smtClean="0"/>
              <a:t> </a:t>
            </a:r>
            <a:r>
              <a:rPr lang="pl-PL" altLang="pl-PL" sz="2800" dirty="0" smtClean="0"/>
              <a:t/>
            </a:r>
            <a:br>
              <a:rPr lang="pl-PL" altLang="pl-PL" sz="2800" dirty="0" smtClean="0"/>
            </a:br>
            <a:endParaRPr lang="pl-PL" altLang="pl-PL" sz="3600" dirty="0" smtClean="0"/>
          </a:p>
        </p:txBody>
      </p:sp>
      <p:sp>
        <p:nvSpPr>
          <p:cNvPr id="14339" name="pole tekstowe 2"/>
          <p:cNvSpPr txBox="1">
            <a:spLocks noChangeArrowheads="1"/>
          </p:cNvSpPr>
          <p:nvPr/>
        </p:nvSpPr>
        <p:spPr bwMode="auto">
          <a:xfrm>
            <a:off x="179388" y="14288"/>
            <a:ext cx="30972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400"/>
              <a:t>Wprowadzenie</a:t>
            </a:r>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6" name="Obraz 3" descr="Guz - nacieki wycięcie rutyn 004"/>
          <p:cNvPicPr>
            <a:picLocks noGrp="1" noChangeAspect="1"/>
          </p:cNvPicPr>
          <p:nvPr isPhoto="1"/>
        </p:nvPicPr>
        <p:blipFill>
          <a:blip r:embed="rId3" cstate="print">
            <a:extLst>
              <a:ext uri="{28A0092B-C50C-407E-A947-70E740481C1C}">
                <a14:useLocalDpi xmlns:a14="http://schemas.microsoft.com/office/drawing/2010/main" val="0"/>
              </a:ext>
            </a:extLst>
          </a:blip>
          <a:srcRect/>
          <a:stretch>
            <a:fillRect/>
          </a:stretch>
        </p:blipFill>
        <p:spPr bwMode="auto">
          <a:xfrm>
            <a:off x="5292080" y="2120063"/>
            <a:ext cx="3373553" cy="260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02661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3" descr="MARKOWANE"/>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2088952" y="3861048"/>
            <a:ext cx="5003328" cy="299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ytuł 1"/>
          <p:cNvSpPr>
            <a:spLocks noGrp="1"/>
          </p:cNvSpPr>
          <p:nvPr>
            <p:ph type="title"/>
          </p:nvPr>
        </p:nvSpPr>
        <p:spPr>
          <a:xfrm>
            <a:off x="457075" y="-235868"/>
            <a:ext cx="8507413" cy="1144588"/>
          </a:xfrm>
        </p:spPr>
        <p:txBody>
          <a:bodyPr>
            <a:normAutofit fontScale="90000"/>
          </a:bodyPr>
          <a:lstStyle/>
          <a:p>
            <a:pPr algn="l" eaLnBrk="1" hangingPunct="1"/>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t>
            </a:r>
            <a:r>
              <a:rPr lang="pl-PL" altLang="pl-PL" sz="2700" dirty="0" smtClean="0"/>
              <a:t>W tradycyjnym zabiegu wycięcia chirurgicznego nowotworu z</a:t>
            </a:r>
            <a:r>
              <a:rPr lang="en-US" altLang="pl-PL" sz="2700" dirty="0" smtClean="0"/>
              <a:t>adaniem chirurga jest</a:t>
            </a:r>
            <a:r>
              <a:rPr lang="pl-PL" altLang="pl-PL" sz="2700" dirty="0" smtClean="0"/>
              <a:t>:</a:t>
            </a:r>
            <a:r>
              <a:rPr lang="en-US" altLang="pl-PL" sz="2700" dirty="0" smtClean="0"/>
              <a:t> </a:t>
            </a:r>
            <a:r>
              <a:rPr lang="pl-PL" altLang="pl-PL" sz="2700" dirty="0" smtClean="0"/>
              <a:t/>
            </a:r>
            <a:br>
              <a:rPr lang="pl-PL" altLang="pl-PL" sz="2700" dirty="0" smtClean="0"/>
            </a:br>
            <a:r>
              <a:rPr lang="pl-PL" altLang="pl-PL" sz="2700" dirty="0" smtClean="0"/>
              <a:t>	- </a:t>
            </a:r>
            <a:r>
              <a:rPr lang="en-US" altLang="pl-PL" sz="2700" dirty="0" smtClean="0"/>
              <a:t>wycięcie guza z określonym </a:t>
            </a:r>
            <a:r>
              <a:rPr lang="pl-PL" altLang="pl-PL" sz="2700" dirty="0" smtClean="0"/>
              <a:t>przedoperacyjnie m</a:t>
            </a:r>
            <a:r>
              <a:rPr lang="en-US" altLang="pl-PL" sz="2700" dirty="0" smtClean="0"/>
              <a:t>arginesem</a:t>
            </a:r>
            <a:r>
              <a:rPr lang="pl-PL" altLang="pl-PL" sz="2700" dirty="0" smtClean="0"/>
              <a:t> (zwykle przy zastosowaniu pionowych marginesów bocznych –  preparat typu „krążka hokejowego”)</a:t>
            </a:r>
            <a:r>
              <a:rPr lang="en-US" altLang="pl-PL" sz="2700" dirty="0" smtClean="0"/>
              <a:t> </a:t>
            </a:r>
            <a:r>
              <a:rPr lang="pl-PL" altLang="pl-PL" sz="2700" dirty="0" smtClean="0"/>
              <a:t/>
            </a:r>
            <a:br>
              <a:rPr lang="pl-PL" altLang="pl-PL" sz="2700" dirty="0" smtClean="0"/>
            </a:br>
            <a:r>
              <a:rPr lang="pl-PL" altLang="pl-PL" sz="2700" dirty="0" smtClean="0"/>
              <a:t>	- </a:t>
            </a:r>
            <a:r>
              <a:rPr lang="en-US" altLang="pl-PL" sz="2700" dirty="0" smtClean="0"/>
              <a:t>zaznaczenie określonych punktów brzeżnych preparatu chirurgicznego </a:t>
            </a:r>
            <a:r>
              <a:rPr lang="pl-PL" altLang="pl-PL" sz="2700" dirty="0" smtClean="0"/>
              <a:t/>
            </a:r>
            <a:br>
              <a:rPr lang="pl-PL" altLang="pl-PL" sz="2700" dirty="0" smtClean="0"/>
            </a:br>
            <a:r>
              <a:rPr lang="pl-PL" altLang="pl-PL" sz="2700" dirty="0" smtClean="0"/>
              <a:t>	- i </a:t>
            </a:r>
            <a:r>
              <a:rPr lang="en-US" altLang="pl-PL" sz="2700" dirty="0" smtClean="0"/>
              <a:t>loży (rany) pooperacyjnej. </a:t>
            </a:r>
            <a:r>
              <a:rPr lang="pl-PL" altLang="pl-PL" sz="2700" dirty="0" smtClean="0"/>
              <a:t/>
            </a:r>
            <a:br>
              <a:rPr lang="pl-PL" altLang="pl-PL" sz="2700" dirty="0" smtClean="0"/>
            </a:br>
            <a:r>
              <a:rPr lang="en-US" altLang="pl-PL" sz="2700" dirty="0" smtClean="0"/>
              <a:t> </a:t>
            </a:r>
            <a:r>
              <a:rPr lang="pl-PL" altLang="pl-PL" sz="2700" dirty="0" smtClean="0"/>
              <a:t/>
            </a:r>
            <a:br>
              <a:rPr lang="pl-PL" altLang="pl-PL" sz="2700" dirty="0" smtClean="0"/>
            </a:br>
            <a:r>
              <a:rPr lang="en-US" altLang="pl-PL" sz="2700" dirty="0" smtClean="0"/>
              <a:t> </a:t>
            </a:r>
            <a:r>
              <a:rPr lang="pl-PL" altLang="pl-PL" sz="3200" dirty="0" smtClean="0"/>
              <a:t/>
            </a:r>
            <a:br>
              <a:rPr lang="pl-PL" altLang="pl-PL" sz="3200" dirty="0" smtClean="0"/>
            </a:br>
            <a:endParaRPr lang="pl-PL" altLang="pl-PL" sz="3200" dirty="0" smtClean="0"/>
          </a:p>
        </p:txBody>
      </p:sp>
      <p:sp>
        <p:nvSpPr>
          <p:cNvPr id="15364" name="pole tekstowe 2"/>
          <p:cNvSpPr txBox="1">
            <a:spLocks noChangeArrowheads="1"/>
          </p:cNvSpPr>
          <p:nvPr/>
        </p:nvSpPr>
        <p:spPr bwMode="auto">
          <a:xfrm>
            <a:off x="179388" y="14288"/>
            <a:ext cx="30972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400"/>
              <a:t>Wprowadzenie</a:t>
            </a:r>
          </a:p>
        </p:txBody>
      </p:sp>
      <p:pic>
        <p:nvPicPr>
          <p:cNvPr id="5"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
        <p:nvSpPr>
          <p:cNvPr id="6" name="TextBox 5"/>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5966828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ytuł 1"/>
          <p:cNvSpPr>
            <a:spLocks noGrp="1"/>
          </p:cNvSpPr>
          <p:nvPr>
            <p:ph type="title"/>
          </p:nvPr>
        </p:nvSpPr>
        <p:spPr>
          <a:xfrm>
            <a:off x="539179" y="989856"/>
            <a:ext cx="8569325" cy="1143000"/>
          </a:xfrm>
        </p:spPr>
        <p:txBody>
          <a:bodyPr>
            <a:normAutofit fontScale="90000"/>
          </a:bodyPr>
          <a:lstStyle/>
          <a:p>
            <a:pPr algn="l"/>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a:r>
            <a:br>
              <a:rPr lang="pl-PL" altLang="pl-PL" sz="3200" dirty="0" smtClean="0"/>
            </a:br>
            <a:r>
              <a:rPr lang="pl-PL" altLang="pl-PL" sz="3200" dirty="0" smtClean="0"/>
              <a:t>	Po wycięciu preparatu </a:t>
            </a:r>
            <a:r>
              <a:rPr lang="pl-PL" altLang="pl-PL" sz="2900" dirty="0" smtClean="0"/>
              <a:t>chirurg przekazuje go najczęściej do standardowych badań histologicznych, które dotyczą zarówno jego środka (samego guza) jak i brzegów (marginesów wycięcia). </a:t>
            </a:r>
            <a:br>
              <a:rPr lang="pl-PL" altLang="pl-PL" sz="2900" dirty="0" smtClean="0"/>
            </a:br>
            <a:r>
              <a:rPr lang="pl-PL" altLang="pl-PL" sz="2900" dirty="0" smtClean="0"/>
              <a:t/>
            </a:r>
            <a:br>
              <a:rPr lang="pl-PL" altLang="pl-PL" sz="2900" dirty="0" smtClean="0"/>
            </a:br>
            <a:r>
              <a:rPr lang="pl-PL" altLang="pl-PL" sz="2900" dirty="0"/>
              <a:t>	</a:t>
            </a:r>
            <a:r>
              <a:rPr lang="pl-PL" altLang="pl-PL" sz="2900" dirty="0" smtClean="0"/>
              <a:t>Chirurg oczekuje przy tym, by:</a:t>
            </a:r>
            <a:br>
              <a:rPr lang="pl-PL" altLang="pl-PL" sz="2900" dirty="0" smtClean="0"/>
            </a:br>
            <a:r>
              <a:rPr lang="pl-PL" altLang="pl-PL" sz="2900" dirty="0" smtClean="0"/>
              <a:t>	a) w</a:t>
            </a:r>
            <a:r>
              <a:rPr lang="en-US" altLang="pl-PL" sz="2900" dirty="0" smtClean="0"/>
              <a:t>ynik</a:t>
            </a:r>
            <a:r>
              <a:rPr lang="pl-PL" altLang="pl-PL" sz="2900" dirty="0" smtClean="0"/>
              <a:t> w sposób wiarygodny p</a:t>
            </a:r>
            <a:r>
              <a:rPr lang="en-US" altLang="pl-PL" sz="2900" dirty="0" smtClean="0"/>
              <a:t>otwierdzi</a:t>
            </a:r>
            <a:r>
              <a:rPr lang="pl-PL" altLang="pl-PL" sz="2900" dirty="0" smtClean="0"/>
              <a:t>ł</a:t>
            </a:r>
            <a:r>
              <a:rPr lang="en-US" altLang="pl-PL" sz="2900" dirty="0" smtClean="0"/>
              <a:t> </a:t>
            </a:r>
            <a:r>
              <a:rPr lang="pl-PL" altLang="pl-PL" sz="2900" dirty="0" smtClean="0"/>
              <a:t>lub zanegował </a:t>
            </a:r>
            <a:r>
              <a:rPr lang="en-US" altLang="pl-PL" sz="2900" dirty="0" smtClean="0"/>
              <a:t>obecnoś</a:t>
            </a:r>
            <a:r>
              <a:rPr lang="pl-PL" altLang="pl-PL" sz="2900" dirty="0" smtClean="0"/>
              <a:t>ć</a:t>
            </a:r>
            <a:r>
              <a:rPr lang="en-US" altLang="pl-PL" sz="2900" dirty="0" smtClean="0"/>
              <a:t> nowot</a:t>
            </a:r>
            <a:r>
              <a:rPr lang="pl-PL" altLang="pl-PL" sz="2900" dirty="0" smtClean="0"/>
              <a:t>w</a:t>
            </a:r>
            <a:r>
              <a:rPr lang="en-US" altLang="pl-PL" sz="2900" dirty="0" smtClean="0"/>
              <a:t>oru w marginesie wycięcia</a:t>
            </a:r>
            <a:r>
              <a:rPr lang="pl-PL" altLang="pl-PL" sz="2900" dirty="0" smtClean="0"/>
              <a:t/>
            </a:r>
            <a:br>
              <a:rPr lang="pl-PL" altLang="pl-PL" sz="2900" dirty="0" smtClean="0"/>
            </a:br>
            <a:r>
              <a:rPr lang="pl-PL" altLang="pl-PL" sz="2900" dirty="0" smtClean="0"/>
              <a:t>	b) w</a:t>
            </a:r>
            <a:r>
              <a:rPr lang="en-US" altLang="pl-PL" sz="2900" dirty="0" smtClean="0"/>
              <a:t> </a:t>
            </a:r>
            <a:r>
              <a:rPr lang="en-US" altLang="pl-PL" sz="2900" dirty="0"/>
              <a:t>przypadku stwierdzenia </a:t>
            </a:r>
            <a:r>
              <a:rPr lang="pl-PL" altLang="pl-PL" sz="2900" dirty="0"/>
              <a:t>obecności nowotworu w marginesie, </a:t>
            </a:r>
            <a:r>
              <a:rPr lang="en-US" altLang="pl-PL" sz="2900" dirty="0" smtClean="0"/>
              <a:t>by</a:t>
            </a:r>
            <a:r>
              <a:rPr lang="pl-PL" altLang="pl-PL" sz="2900" dirty="0" smtClean="0"/>
              <a:t>ła</a:t>
            </a:r>
            <a:r>
              <a:rPr lang="en-US" altLang="pl-PL" sz="2900" dirty="0" smtClean="0"/>
              <a:t> </a:t>
            </a:r>
            <a:r>
              <a:rPr lang="pl-PL" altLang="pl-PL" sz="2900" dirty="0"/>
              <a:t>dokładnie </a:t>
            </a:r>
            <a:r>
              <a:rPr lang="en-US" altLang="pl-PL" sz="2900" dirty="0"/>
              <a:t>określona </a:t>
            </a:r>
            <a:r>
              <a:rPr lang="pl-PL" altLang="pl-PL" sz="2900" dirty="0"/>
              <a:t>jego </a:t>
            </a:r>
            <a:r>
              <a:rPr lang="en-US" altLang="pl-PL" sz="2900" dirty="0" smtClean="0"/>
              <a:t>lokalizacja</a:t>
            </a:r>
            <a:r>
              <a:rPr lang="pl-PL" altLang="pl-PL" sz="2900" dirty="0" smtClean="0"/>
              <a:t/>
            </a:r>
            <a:br>
              <a:rPr lang="pl-PL" altLang="pl-PL" sz="2900" dirty="0" smtClean="0"/>
            </a:br>
            <a:r>
              <a:rPr lang="pl-PL" altLang="pl-PL" sz="2900" dirty="0" smtClean="0"/>
              <a:t>	c) </a:t>
            </a:r>
            <a:r>
              <a:rPr lang="en-US" altLang="pl-PL" sz="2900" dirty="0" smtClean="0"/>
              <a:t>wynik </a:t>
            </a:r>
            <a:r>
              <a:rPr lang="pl-PL" altLang="pl-PL" sz="2900" dirty="0" smtClean="0"/>
              <a:t>nadszedł mozliwie </a:t>
            </a:r>
            <a:r>
              <a:rPr lang="en-US" altLang="pl-PL" sz="2900" dirty="0" smtClean="0"/>
              <a:t>szybko (optymalnie </a:t>
            </a:r>
            <a:r>
              <a:rPr lang="pl-PL" altLang="pl-PL" sz="2900" dirty="0" smtClean="0"/>
              <a:t>podczas </a:t>
            </a:r>
            <a:r>
              <a:rPr lang="en-US" altLang="pl-PL" sz="2900" dirty="0" smtClean="0"/>
              <a:t>zabiegu). </a:t>
            </a:r>
            <a:r>
              <a:rPr lang="pl-PL" altLang="pl-PL" sz="2900" dirty="0" smtClean="0"/>
              <a:t/>
            </a:r>
            <a:br>
              <a:rPr lang="pl-PL" altLang="pl-PL" sz="2900" dirty="0" smtClean="0"/>
            </a:br>
            <a:r>
              <a:rPr lang="pl-PL" altLang="pl-PL" sz="2900" dirty="0" smtClean="0"/>
              <a:t/>
            </a:r>
            <a:br>
              <a:rPr lang="pl-PL" altLang="pl-PL" sz="2900" dirty="0" smtClean="0"/>
            </a:br>
            <a:r>
              <a:rPr lang="pl-PL" altLang="pl-PL" sz="2900" dirty="0" smtClean="0"/>
              <a:t/>
            </a:r>
            <a:br>
              <a:rPr lang="pl-PL" altLang="pl-PL" sz="2900" dirty="0" smtClean="0"/>
            </a:br>
            <a:endParaRPr lang="pl-PL" altLang="pl-PL" sz="2900" dirty="0" smtClean="0"/>
          </a:p>
        </p:txBody>
      </p:sp>
      <p:sp>
        <p:nvSpPr>
          <p:cNvPr id="19459" name="pole tekstowe 2"/>
          <p:cNvSpPr txBox="1">
            <a:spLocks noChangeArrowheads="1"/>
          </p:cNvSpPr>
          <p:nvPr/>
        </p:nvSpPr>
        <p:spPr bwMode="auto">
          <a:xfrm>
            <a:off x="250825" y="-26988"/>
            <a:ext cx="3097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400"/>
              <a:t>Wprowadzenie</a:t>
            </a:r>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1483208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Obraz 4" descr="bad.marg_03"/>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360363" y="2361109"/>
            <a:ext cx="3275012"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Obraz 5" descr="bad.marg_04"/>
          <p:cNvPicPr>
            <a:picLocks noGrp="1" noChangeAspect="1"/>
          </p:cNvPicPr>
          <p:nvPr isPhoto="1"/>
        </p:nvPicPr>
        <p:blipFill>
          <a:blip r:embed="rId3" cstate="print">
            <a:extLst>
              <a:ext uri="{28A0092B-C50C-407E-A947-70E740481C1C}">
                <a14:useLocalDpi xmlns:a14="http://schemas.microsoft.com/office/drawing/2010/main" val="0"/>
              </a:ext>
            </a:extLst>
          </a:blip>
          <a:srcRect/>
          <a:stretch>
            <a:fillRect/>
          </a:stretch>
        </p:blipFill>
        <p:spPr bwMode="auto">
          <a:xfrm>
            <a:off x="5003800" y="2383334"/>
            <a:ext cx="3384550"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ytuł 1"/>
          <p:cNvSpPr txBox="1">
            <a:spLocks/>
          </p:cNvSpPr>
          <p:nvPr/>
        </p:nvSpPr>
        <p:spPr>
          <a:xfrm>
            <a:off x="323528" y="1716782"/>
            <a:ext cx="3240087" cy="992138"/>
          </a:xfrm>
          <a:prstGeom prst="rect">
            <a:avLst/>
          </a:prstGeom>
          <a:solidFill>
            <a:schemeClr val="bg1"/>
          </a:solidFill>
        </p:spPr>
        <p:txBody>
          <a:bodyPr anchor="ctr">
            <a:normAutofit fontScale="4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pl-PL" b="1" dirty="0" smtClean="0"/>
              <a:t>1. </a:t>
            </a:r>
            <a:r>
              <a:rPr lang="en-US" b="1" dirty="0" smtClean="0"/>
              <a:t>Skrawki pobierane z przekroju pionowego przez preparat chirurgiczny </a:t>
            </a:r>
            <a:endParaRPr lang="pl-PL" b="1" dirty="0" smtClean="0"/>
          </a:p>
          <a:p>
            <a:pPr fontAlgn="auto">
              <a:spcAft>
                <a:spcPts val="0"/>
              </a:spcAft>
              <a:defRPr/>
            </a:pPr>
            <a:endParaRPr lang="pl-PL" dirty="0" smtClean="0"/>
          </a:p>
        </p:txBody>
      </p:sp>
      <p:sp>
        <p:nvSpPr>
          <p:cNvPr id="8" name="Tytuł 1"/>
          <p:cNvSpPr txBox="1">
            <a:spLocks/>
          </p:cNvSpPr>
          <p:nvPr/>
        </p:nvSpPr>
        <p:spPr>
          <a:xfrm>
            <a:off x="2771800" y="3991843"/>
            <a:ext cx="3600400" cy="949325"/>
          </a:xfrm>
          <a:prstGeom prst="rect">
            <a:avLst/>
          </a:prstGeom>
          <a:solidFill>
            <a:schemeClr val="bg1"/>
          </a:solidFill>
        </p:spPr>
        <p:txBody>
          <a:bodyPr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pl-PL" sz="6400" b="1" dirty="0" smtClean="0"/>
              <a:t>3. </a:t>
            </a:r>
            <a:r>
              <a:rPr lang="en-US" sz="6400" b="1" dirty="0" smtClean="0"/>
              <a:t>Liczne </a:t>
            </a:r>
            <a:r>
              <a:rPr lang="pl-PL" sz="6400" b="1" dirty="0" smtClean="0"/>
              <a:t>sąsiadujące </a:t>
            </a:r>
            <a:r>
              <a:rPr lang="en-US" sz="6400" b="1" dirty="0" err="1" smtClean="0"/>
              <a:t>przekroje</a:t>
            </a:r>
            <a:r>
              <a:rPr lang="en-US" sz="6400" b="1" dirty="0" smtClean="0"/>
              <a:t> </a:t>
            </a:r>
            <a:r>
              <a:rPr lang="en-US" sz="6400" b="1" dirty="0" err="1" smtClean="0"/>
              <a:t>pionowe</a:t>
            </a:r>
            <a:r>
              <a:rPr lang="en-US" sz="6400" b="1" dirty="0" smtClean="0"/>
              <a:t> (</a:t>
            </a:r>
            <a:r>
              <a:rPr lang="en-US" sz="6400" b="1" dirty="0" err="1" smtClean="0"/>
              <a:t>metoda</a:t>
            </a:r>
            <a:r>
              <a:rPr lang="en-US" sz="6400" b="1" dirty="0" smtClean="0"/>
              <a:t> </a:t>
            </a:r>
            <a:r>
              <a:rPr lang="en-US" sz="6400" b="1" dirty="0" err="1" smtClean="0"/>
              <a:t>kromek</a:t>
            </a:r>
            <a:r>
              <a:rPr lang="en-US" sz="6400" b="1" dirty="0" smtClean="0"/>
              <a:t> </a:t>
            </a:r>
            <a:r>
              <a:rPr lang="en-US" sz="6400" b="1" dirty="0" err="1" smtClean="0"/>
              <a:t>chleba</a:t>
            </a:r>
            <a:r>
              <a:rPr lang="en-US" sz="6400" b="1" dirty="0" smtClean="0"/>
              <a:t>). </a:t>
            </a:r>
            <a:endParaRPr lang="pl-PL" sz="6400" b="1" dirty="0" smtClean="0"/>
          </a:p>
          <a:p>
            <a:pPr fontAlgn="auto">
              <a:spcAft>
                <a:spcPts val="0"/>
              </a:spcAft>
              <a:defRPr/>
            </a:pPr>
            <a:endParaRPr lang="pl-PL" dirty="0" smtClean="0"/>
          </a:p>
        </p:txBody>
      </p:sp>
      <p:sp>
        <p:nvSpPr>
          <p:cNvPr id="9" name="Tytuł 1"/>
          <p:cNvSpPr txBox="1">
            <a:spLocks/>
          </p:cNvSpPr>
          <p:nvPr/>
        </p:nvSpPr>
        <p:spPr>
          <a:xfrm>
            <a:off x="4860032" y="1716782"/>
            <a:ext cx="3816424" cy="848122"/>
          </a:xfrm>
          <a:prstGeom prst="rect">
            <a:avLst/>
          </a:prstGeom>
          <a:solidFill>
            <a:schemeClr val="bg1"/>
          </a:solidFill>
        </p:spPr>
        <p:txBody>
          <a:bodyPr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endParaRPr lang="pl-PL" sz="8000" b="1" dirty="0" smtClean="0"/>
          </a:p>
          <a:p>
            <a:pPr algn="l" fontAlgn="auto">
              <a:spcAft>
                <a:spcPts val="0"/>
              </a:spcAft>
              <a:defRPr/>
            </a:pPr>
            <a:endParaRPr lang="pl-PL" sz="8000" b="1" dirty="0"/>
          </a:p>
          <a:p>
            <a:pPr algn="l" fontAlgn="auto">
              <a:spcAft>
                <a:spcPts val="0"/>
              </a:spcAft>
              <a:defRPr/>
            </a:pPr>
            <a:endParaRPr lang="pl-PL" sz="8000" b="1" dirty="0" smtClean="0"/>
          </a:p>
          <a:p>
            <a:pPr algn="l" fontAlgn="auto">
              <a:spcAft>
                <a:spcPts val="0"/>
              </a:spcAft>
              <a:defRPr/>
            </a:pPr>
            <a:r>
              <a:rPr lang="pl-PL" sz="8000" b="1" dirty="0" smtClean="0"/>
              <a:t>2. </a:t>
            </a:r>
            <a:r>
              <a:rPr lang="en-US" sz="8000" b="1" dirty="0" smtClean="0"/>
              <a:t>Metoda krzyżowa</a:t>
            </a:r>
            <a:r>
              <a:rPr lang="pl-PL" sz="8000" b="1" dirty="0" smtClean="0"/>
              <a:t> </a:t>
            </a:r>
          </a:p>
          <a:p>
            <a:pPr algn="l" fontAlgn="auto">
              <a:spcAft>
                <a:spcPts val="0"/>
              </a:spcAft>
              <a:defRPr/>
            </a:pPr>
            <a:r>
              <a:rPr lang="pl-PL" sz="8000" b="1" dirty="0" smtClean="0"/>
              <a:t>(krzyżujące się przekroje pionowe)</a:t>
            </a:r>
            <a:r>
              <a:rPr lang="en-US" sz="8000" b="1" dirty="0" smtClean="0"/>
              <a:t> </a:t>
            </a:r>
            <a:endParaRPr lang="pl-PL" sz="8000" b="1" dirty="0" smtClean="0"/>
          </a:p>
          <a:p>
            <a:pPr fontAlgn="auto">
              <a:spcAft>
                <a:spcPts val="0"/>
              </a:spcAft>
              <a:defRPr/>
            </a:pPr>
            <a:r>
              <a:rPr lang="en-US" dirty="0" smtClean="0"/>
              <a:t> </a:t>
            </a:r>
            <a:endParaRPr lang="pl-PL" dirty="0" smtClean="0"/>
          </a:p>
          <a:p>
            <a:pPr fontAlgn="auto">
              <a:spcAft>
                <a:spcPts val="0"/>
              </a:spcAft>
              <a:defRPr/>
            </a:pPr>
            <a:r>
              <a:rPr lang="en-US" dirty="0" smtClean="0"/>
              <a:t> </a:t>
            </a:r>
            <a:endParaRPr lang="pl-PL" dirty="0" smtClean="0"/>
          </a:p>
          <a:p>
            <a:pPr fontAlgn="auto">
              <a:spcAft>
                <a:spcPts val="0"/>
              </a:spcAft>
              <a:defRPr/>
            </a:pPr>
            <a:r>
              <a:rPr lang="pl-PL" dirty="0" smtClean="0"/>
              <a:t> </a:t>
            </a:r>
          </a:p>
          <a:p>
            <a:pPr fontAlgn="auto">
              <a:spcAft>
                <a:spcPts val="0"/>
              </a:spcAft>
              <a:defRPr/>
            </a:pPr>
            <a:r>
              <a:rPr lang="pl-PL" dirty="0" smtClean="0"/>
              <a:t> </a:t>
            </a:r>
          </a:p>
          <a:p>
            <a:pPr fontAlgn="auto">
              <a:spcAft>
                <a:spcPts val="0"/>
              </a:spcAft>
              <a:defRPr/>
            </a:pPr>
            <a:r>
              <a:rPr lang="pl-PL" dirty="0" smtClean="0"/>
              <a:t> </a:t>
            </a:r>
          </a:p>
          <a:p>
            <a:pPr fontAlgn="auto">
              <a:spcAft>
                <a:spcPts val="0"/>
              </a:spcAft>
              <a:defRPr/>
            </a:pPr>
            <a:endParaRPr lang="pl-PL" dirty="0" smtClean="0"/>
          </a:p>
        </p:txBody>
      </p:sp>
      <p:pic>
        <p:nvPicPr>
          <p:cNvPr id="17415" name="Obraz 9" descr="bad.marg_05"/>
          <p:cNvPicPr>
            <a:picLocks noGrp="1" noChangeAspect="1"/>
          </p:cNvPicPr>
          <p:nvPr isPhoto="1"/>
        </p:nvPicPr>
        <p:blipFill>
          <a:blip r:embed="rId4" cstate="print">
            <a:extLst>
              <a:ext uri="{28A0092B-C50C-407E-A947-70E740481C1C}">
                <a14:useLocalDpi xmlns:a14="http://schemas.microsoft.com/office/drawing/2010/main" val="0"/>
              </a:ext>
            </a:extLst>
          </a:blip>
          <a:srcRect/>
          <a:stretch>
            <a:fillRect/>
          </a:stretch>
        </p:blipFill>
        <p:spPr bwMode="auto">
          <a:xfrm>
            <a:off x="2843213" y="4666059"/>
            <a:ext cx="347345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Prostokąt 1"/>
          <p:cNvSpPr>
            <a:spLocks noChangeArrowheads="1"/>
          </p:cNvSpPr>
          <p:nvPr/>
        </p:nvSpPr>
        <p:spPr bwMode="auto">
          <a:xfrm>
            <a:off x="107504" y="500479"/>
            <a:ext cx="9251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 typeface="Arial" pitchFamily="34" charset="0"/>
              <a:buNone/>
            </a:pPr>
            <a:r>
              <a:rPr lang="pl-PL" altLang="pl-PL" sz="2400" dirty="0" smtClean="0"/>
              <a:t>	Preparat jest przekazywany do standardowych </a:t>
            </a:r>
          </a:p>
          <a:p>
            <a:pPr eaLnBrk="1" hangingPunct="1">
              <a:spcBef>
                <a:spcPct val="0"/>
              </a:spcBef>
              <a:buFont typeface="Arial" pitchFamily="34" charset="0"/>
              <a:buNone/>
            </a:pPr>
            <a:r>
              <a:rPr lang="pl-PL" altLang="pl-PL" sz="2400" dirty="0" smtClean="0"/>
              <a:t>badań histologicznych:</a:t>
            </a:r>
            <a:endParaRPr lang="pl-PL" altLang="pl-PL" sz="2400" dirty="0"/>
          </a:p>
          <a:p>
            <a:pPr eaLnBrk="1" hangingPunct="1">
              <a:spcBef>
                <a:spcPct val="0"/>
              </a:spcBef>
              <a:buFont typeface="Arial" pitchFamily="34" charset="0"/>
              <a:buNone/>
            </a:pPr>
            <a:r>
              <a:rPr lang="pl-PL" altLang="pl-PL" sz="2400" b="1" i="1" dirty="0"/>
              <a:t>     </a:t>
            </a:r>
            <a:r>
              <a:rPr lang="pl-PL" altLang="pl-PL" sz="2400" b="1" i="1" dirty="0" smtClean="0"/>
              <a:t>[</a:t>
            </a:r>
            <a:r>
              <a:rPr lang="pl-PL" altLang="pl-PL" sz="2400" b="1" i="1" u="sng" dirty="0" smtClean="0"/>
              <a:t>guz </a:t>
            </a:r>
            <a:r>
              <a:rPr lang="pl-PL" altLang="pl-PL" sz="2400" b="1" i="1" u="sng" dirty="0"/>
              <a:t>i marginesy wycięcia zobrazowane w jednym preparacie </a:t>
            </a:r>
            <a:r>
              <a:rPr lang="pl-PL" altLang="pl-PL" sz="2400" b="1" i="1" u="sng" dirty="0" smtClean="0"/>
              <a:t>hist.]</a:t>
            </a:r>
            <a:r>
              <a:rPr lang="en-US" altLang="pl-PL" sz="2400" i="1" u="sng" dirty="0" smtClean="0"/>
              <a:t> </a:t>
            </a:r>
            <a:endParaRPr lang="pl-PL" altLang="pl-PL" sz="2400" i="1" u="sng" dirty="0"/>
          </a:p>
        </p:txBody>
      </p:sp>
      <p:sp>
        <p:nvSpPr>
          <p:cNvPr id="17417" name="pole tekstowe 2"/>
          <p:cNvSpPr txBox="1">
            <a:spLocks noChangeArrowheads="1"/>
          </p:cNvSpPr>
          <p:nvPr/>
        </p:nvSpPr>
        <p:spPr bwMode="auto">
          <a:xfrm>
            <a:off x="179388" y="14288"/>
            <a:ext cx="30972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400"/>
              <a:t>Wprowadzenie</a:t>
            </a:r>
          </a:p>
        </p:txBody>
      </p:sp>
      <p:pic>
        <p:nvPicPr>
          <p:cNvPr id="10" name="Obraz 1" descr="C:\Documents and Settings\Ewa\Pulpit\logo centrum medyczne Bieniek.jpg"/>
          <p:cNvPicPr/>
          <p:nvPr/>
        </p:nvPicPr>
        <p:blipFill>
          <a:blip r:embed="rId5" cstate="print"/>
          <a:srcRect/>
          <a:stretch>
            <a:fillRect/>
          </a:stretch>
        </p:blipFill>
        <p:spPr bwMode="auto">
          <a:xfrm>
            <a:off x="6753051" y="188640"/>
            <a:ext cx="2211437" cy="432048"/>
          </a:xfrm>
          <a:prstGeom prst="rect">
            <a:avLst/>
          </a:prstGeom>
          <a:noFill/>
          <a:ln w="9525">
            <a:noFill/>
            <a:miter lim="800000"/>
            <a:headEnd/>
            <a:tailEnd/>
          </a:ln>
        </p:spPr>
      </p:pic>
      <p:sp>
        <p:nvSpPr>
          <p:cNvPr id="11" name="TextBox 10"/>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26024464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Obraz 3" descr="bad.marg_06"/>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539552" y="3489325"/>
            <a:ext cx="3567113"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Obraz 4" descr="bad.marg_07"/>
          <p:cNvPicPr>
            <a:picLocks noGrp="1" noChangeAspect="1"/>
          </p:cNvPicPr>
          <p:nvPr isPhoto="1"/>
        </p:nvPicPr>
        <p:blipFill>
          <a:blip r:embed="rId3" cstate="print">
            <a:extLst>
              <a:ext uri="{28A0092B-C50C-407E-A947-70E740481C1C}">
                <a14:useLocalDpi xmlns:a14="http://schemas.microsoft.com/office/drawing/2010/main" val="0"/>
              </a:ext>
            </a:extLst>
          </a:blip>
          <a:srcRect/>
          <a:stretch>
            <a:fillRect/>
          </a:stretch>
        </p:blipFill>
        <p:spPr bwMode="auto">
          <a:xfrm>
            <a:off x="4426519" y="3141663"/>
            <a:ext cx="4826001"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ytuł 1"/>
          <p:cNvSpPr txBox="1">
            <a:spLocks/>
          </p:cNvSpPr>
          <p:nvPr/>
        </p:nvSpPr>
        <p:spPr>
          <a:xfrm>
            <a:off x="323528" y="1482462"/>
            <a:ext cx="4102991" cy="2081193"/>
          </a:xfrm>
          <a:prstGeom prst="rect">
            <a:avLst/>
          </a:prstGeom>
          <a:solidFill>
            <a:schemeClr val="bg1"/>
          </a:solidFill>
        </p:spPr>
        <p:txBody>
          <a:bodyPr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ct val="120000"/>
              </a:lnSpc>
              <a:spcAft>
                <a:spcPts val="0"/>
              </a:spcAft>
              <a:defRPr/>
            </a:pPr>
            <a:r>
              <a:rPr lang="pl-PL" sz="9600" dirty="0" smtClean="0"/>
              <a:t>4. Wybrane fragmenty brzeżne podstawowego preparatu chirurgicznego oddzielone w laboratorium jako dodatkowe preparaty chirurgiczne.</a:t>
            </a:r>
          </a:p>
          <a:p>
            <a:pPr fontAlgn="auto">
              <a:spcAft>
                <a:spcPts val="0"/>
              </a:spcAft>
              <a:defRPr/>
            </a:pPr>
            <a:r>
              <a:rPr lang="en-US" dirty="0" smtClean="0"/>
              <a:t> </a:t>
            </a:r>
            <a:endParaRPr lang="pl-PL" dirty="0" smtClean="0"/>
          </a:p>
          <a:p>
            <a:pPr fontAlgn="auto">
              <a:spcAft>
                <a:spcPts val="0"/>
              </a:spcAft>
              <a:defRPr/>
            </a:pPr>
            <a:r>
              <a:rPr lang="pl-PL" dirty="0" smtClean="0"/>
              <a:t> </a:t>
            </a:r>
          </a:p>
          <a:p>
            <a:pPr fontAlgn="auto">
              <a:spcAft>
                <a:spcPts val="0"/>
              </a:spcAft>
              <a:defRPr/>
            </a:pPr>
            <a:endParaRPr lang="pl-PL" dirty="0" smtClean="0"/>
          </a:p>
        </p:txBody>
      </p:sp>
      <p:sp>
        <p:nvSpPr>
          <p:cNvPr id="8" name="Tytuł 1"/>
          <p:cNvSpPr>
            <a:spLocks noGrp="1"/>
          </p:cNvSpPr>
          <p:nvPr>
            <p:ph type="title"/>
          </p:nvPr>
        </p:nvSpPr>
        <p:spPr>
          <a:xfrm>
            <a:off x="4860032" y="1556792"/>
            <a:ext cx="4093841" cy="1800200"/>
          </a:xfrm>
          <a:solidFill>
            <a:schemeClr val="bg1"/>
          </a:solidFill>
        </p:spPr>
        <p:txBody>
          <a:bodyPr rtlCol="0">
            <a:normAutofit/>
          </a:bodyPr>
          <a:lstStyle/>
          <a:p>
            <a:pPr algn="l" eaLnBrk="1" fontAlgn="auto" hangingPunct="1">
              <a:spcAft>
                <a:spcPts val="0"/>
              </a:spcAft>
              <a:defRPr/>
            </a:pPr>
            <a:r>
              <a:rPr lang="pl-PL" sz="2400" dirty="0" smtClean="0"/>
              <a:t>5. Wybrane fragmenty marginesu pobrane podczas operacji jako dodatkowe preparaty chirurgiczne.</a:t>
            </a:r>
            <a:endParaRPr lang="pl-PL" sz="4000" dirty="0" smtClean="0"/>
          </a:p>
        </p:txBody>
      </p:sp>
      <p:sp>
        <p:nvSpPr>
          <p:cNvPr id="18438" name="Prostokąt 8"/>
          <p:cNvSpPr>
            <a:spLocks noChangeArrowheads="1"/>
          </p:cNvSpPr>
          <p:nvPr/>
        </p:nvSpPr>
        <p:spPr bwMode="auto">
          <a:xfrm>
            <a:off x="-36512" y="620688"/>
            <a:ext cx="94678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 typeface="Arial" pitchFamily="34" charset="0"/>
              <a:buNone/>
            </a:pPr>
            <a:r>
              <a:rPr lang="pl-PL" altLang="pl-PL" sz="2400" dirty="0"/>
              <a:t>Standardowe metody badań </a:t>
            </a:r>
            <a:r>
              <a:rPr lang="pl-PL" altLang="pl-PL" sz="2400" dirty="0" smtClean="0"/>
              <a:t>histologicznych c.d.</a:t>
            </a:r>
            <a:endParaRPr lang="pl-PL" altLang="pl-PL" sz="2400" dirty="0"/>
          </a:p>
          <a:p>
            <a:pPr eaLnBrk="1" hangingPunct="1">
              <a:spcBef>
                <a:spcPct val="0"/>
              </a:spcBef>
              <a:buFont typeface="Arial" pitchFamily="34" charset="0"/>
              <a:buNone/>
            </a:pPr>
            <a:r>
              <a:rPr lang="pl-PL" altLang="pl-PL" sz="2600" b="1" i="1" dirty="0"/>
              <a:t>   </a:t>
            </a:r>
            <a:r>
              <a:rPr lang="pl-PL" altLang="pl-PL" sz="2600" b="1" i="1" dirty="0" smtClean="0"/>
              <a:t>[</a:t>
            </a:r>
            <a:r>
              <a:rPr lang="pl-PL" altLang="pl-PL" sz="2400" b="1" i="1" u="sng" dirty="0" smtClean="0"/>
              <a:t>guz </a:t>
            </a:r>
            <a:r>
              <a:rPr lang="pl-PL" altLang="pl-PL" sz="2400" b="1" i="1" u="sng" dirty="0"/>
              <a:t>i marginesy wycięcia zobrazowane w osobnych preparatach hist</a:t>
            </a:r>
            <a:r>
              <a:rPr lang="en-US" altLang="pl-PL" sz="2400" b="1" i="1" u="sng" dirty="0"/>
              <a:t> </a:t>
            </a:r>
            <a:r>
              <a:rPr lang="pl-PL" altLang="pl-PL" sz="2400" b="1" i="1" u="sng" dirty="0" smtClean="0"/>
              <a:t>]</a:t>
            </a:r>
            <a:endParaRPr lang="pl-PL" altLang="pl-PL" sz="2400" b="1" i="1" u="sng" dirty="0"/>
          </a:p>
        </p:txBody>
      </p:sp>
      <p:sp>
        <p:nvSpPr>
          <p:cNvPr id="18439" name="pole tekstowe 2"/>
          <p:cNvSpPr txBox="1">
            <a:spLocks noChangeArrowheads="1"/>
          </p:cNvSpPr>
          <p:nvPr/>
        </p:nvSpPr>
        <p:spPr bwMode="auto">
          <a:xfrm>
            <a:off x="179388" y="14288"/>
            <a:ext cx="30972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400"/>
              <a:t>Wprowadzenie</a:t>
            </a:r>
          </a:p>
        </p:txBody>
      </p:sp>
      <p:pic>
        <p:nvPicPr>
          <p:cNvPr id="9" name="Obraz 1" descr="C:\Documents and Settings\Ewa\Pulpit\logo centrum medyczne Bieniek.jpg"/>
          <p:cNvPicPr/>
          <p:nvPr/>
        </p:nvPicPr>
        <p:blipFill>
          <a:blip r:embed="rId4" cstate="print"/>
          <a:srcRect/>
          <a:stretch>
            <a:fillRect/>
          </a:stretch>
        </p:blipFill>
        <p:spPr bwMode="auto">
          <a:xfrm>
            <a:off x="6753051" y="188640"/>
            <a:ext cx="2211437" cy="432048"/>
          </a:xfrm>
          <a:prstGeom prst="rect">
            <a:avLst/>
          </a:prstGeom>
          <a:noFill/>
          <a:ln w="9525">
            <a:noFill/>
            <a:miter lim="800000"/>
            <a:headEnd/>
            <a:tailEnd/>
          </a:ln>
        </p:spPr>
      </p:pic>
      <p:sp>
        <p:nvSpPr>
          <p:cNvPr id="10" name="TextBox 9"/>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32181972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ytuł 1"/>
          <p:cNvSpPr>
            <a:spLocks noGrp="1"/>
          </p:cNvSpPr>
          <p:nvPr>
            <p:ph type="title"/>
          </p:nvPr>
        </p:nvSpPr>
        <p:spPr>
          <a:xfrm>
            <a:off x="323279" y="557808"/>
            <a:ext cx="8785225" cy="1143000"/>
          </a:xfrm>
        </p:spPr>
        <p:txBody>
          <a:bodyPr>
            <a:normAutofit fontScale="90000"/>
          </a:bodyPr>
          <a:lstStyle/>
          <a:p>
            <a:pPr algn="l"/>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100" dirty="0" smtClean="0"/>
              <a:t/>
            </a:r>
            <a:br>
              <a:rPr lang="pl-PL" altLang="pl-PL" sz="3100" dirty="0" smtClean="0"/>
            </a:br>
            <a:r>
              <a:rPr lang="pl-PL" altLang="pl-PL" sz="3100" dirty="0" smtClean="0"/>
              <a:t>	Standardowa a</a:t>
            </a:r>
            <a:r>
              <a:rPr lang="en-US" altLang="pl-PL" sz="3100" dirty="0" smtClean="0"/>
              <a:t>naliz</a:t>
            </a:r>
            <a:r>
              <a:rPr lang="pl-PL" altLang="pl-PL" sz="3100" dirty="0" smtClean="0"/>
              <a:t>a</a:t>
            </a:r>
            <a:r>
              <a:rPr lang="en-US" altLang="pl-PL" sz="3100" dirty="0" smtClean="0"/>
              <a:t> </a:t>
            </a:r>
            <a:r>
              <a:rPr lang="pl-PL" altLang="pl-PL" sz="3100" dirty="0" smtClean="0"/>
              <a:t>h</a:t>
            </a:r>
            <a:r>
              <a:rPr lang="en-US" altLang="pl-PL" sz="3100" dirty="0" smtClean="0"/>
              <a:t>istologiczn</a:t>
            </a:r>
            <a:r>
              <a:rPr lang="pl-PL" altLang="pl-PL" sz="3100" dirty="0" smtClean="0"/>
              <a:t>a </a:t>
            </a:r>
            <a:r>
              <a:rPr lang="en-US" altLang="pl-PL" sz="3100" dirty="0" smtClean="0"/>
              <a:t>marginesów </a:t>
            </a:r>
            <a:r>
              <a:rPr lang="pl-PL" altLang="pl-PL" sz="3100" dirty="0" smtClean="0"/>
              <a:t>wycięcia wiąże się jednak z istotnymi ograniczeniami</a:t>
            </a:r>
            <a:r>
              <a:rPr lang="en-US" altLang="pl-PL" sz="3100" dirty="0" smtClean="0"/>
              <a:t>:</a:t>
            </a:r>
            <a:r>
              <a:rPr lang="pl-PL" altLang="pl-PL" sz="2800" dirty="0" smtClean="0"/>
              <a:t/>
            </a:r>
            <a:br>
              <a:rPr lang="pl-PL" altLang="pl-PL" sz="2800" dirty="0" smtClean="0"/>
            </a:br>
            <a:r>
              <a:rPr lang="en-US" altLang="pl-PL" sz="2800" dirty="0" smtClean="0"/>
              <a:t> </a:t>
            </a:r>
            <a:r>
              <a:rPr lang="pl-PL" altLang="pl-PL" sz="2800" dirty="0" smtClean="0"/>
              <a:t/>
            </a:r>
            <a:br>
              <a:rPr lang="pl-PL" altLang="pl-PL" sz="2800" dirty="0" smtClean="0"/>
            </a:br>
            <a:r>
              <a:rPr lang="pl-PL" altLang="pl-PL" sz="2800" dirty="0" smtClean="0"/>
              <a:t>	1. Niepełne dane co do określenia radykalności </a:t>
            </a:r>
            <a:r>
              <a:rPr lang="pl-PL" altLang="pl-PL" sz="2800" dirty="0"/>
              <a:t>wycięcia </a:t>
            </a:r>
            <a:r>
              <a:rPr lang="pl-PL" altLang="pl-PL" sz="2800" dirty="0" smtClean="0"/>
              <a:t>(b</a:t>
            </a:r>
            <a:r>
              <a:rPr lang="en-US" altLang="pl-PL" sz="2800" dirty="0" smtClean="0"/>
              <a:t>rak możliwości </a:t>
            </a:r>
            <a:r>
              <a:rPr lang="pl-PL" altLang="pl-PL" sz="2800" dirty="0" smtClean="0"/>
              <a:t>całościowego</a:t>
            </a:r>
            <a:r>
              <a:rPr lang="en-US" altLang="pl-PL" sz="2800" dirty="0" smtClean="0"/>
              <a:t> zobrazowania marginesu chirurgicznego</a:t>
            </a:r>
            <a:r>
              <a:rPr lang="pl-PL" altLang="pl-PL" sz="2800" dirty="0" smtClean="0"/>
              <a:t>)</a:t>
            </a:r>
            <a:br>
              <a:rPr lang="pl-PL" altLang="pl-PL" sz="2800" dirty="0" smtClean="0"/>
            </a:br>
            <a:r>
              <a:rPr lang="pl-PL" altLang="pl-PL" sz="2800" dirty="0" smtClean="0"/>
              <a:t/>
            </a:r>
            <a:br>
              <a:rPr lang="pl-PL" altLang="pl-PL" sz="2800" dirty="0" smtClean="0"/>
            </a:br>
            <a:r>
              <a:rPr lang="pl-PL" altLang="pl-PL" sz="2800" dirty="0" smtClean="0"/>
              <a:t>	2. T</a:t>
            </a:r>
            <a:r>
              <a:rPr lang="en-US" altLang="pl-PL" sz="2800" dirty="0" smtClean="0"/>
              <a:t>rudności w </a:t>
            </a:r>
            <a:r>
              <a:rPr lang="pl-PL" altLang="pl-PL" sz="2800" dirty="0" smtClean="0"/>
              <a:t>określeniu lokalizacji </a:t>
            </a:r>
            <a:r>
              <a:rPr lang="en-US" altLang="pl-PL" sz="2800" dirty="0" smtClean="0"/>
              <a:t>nacieków nowotworu </a:t>
            </a:r>
            <a:r>
              <a:rPr lang="pl-PL" altLang="pl-PL" sz="2800" dirty="0" smtClean="0"/>
              <a:t>(</a:t>
            </a:r>
            <a:r>
              <a:rPr lang="en-US" altLang="pl-PL" sz="2800" dirty="0" smtClean="0"/>
              <a:t>zarówno na preparacie histologicznym jak i w ranie operacyjnej</a:t>
            </a:r>
            <a:r>
              <a:rPr lang="pl-PL" altLang="pl-PL" sz="2800" dirty="0" smtClean="0"/>
              <a:t>).</a:t>
            </a:r>
            <a:br>
              <a:rPr lang="pl-PL" altLang="pl-PL" sz="2800" dirty="0" smtClean="0"/>
            </a:br>
            <a:r>
              <a:rPr lang="pl-PL" altLang="pl-PL" sz="2800" dirty="0" smtClean="0"/>
              <a:t/>
            </a:r>
            <a:br>
              <a:rPr lang="pl-PL" altLang="pl-PL" sz="2800" dirty="0" smtClean="0"/>
            </a:br>
            <a:r>
              <a:rPr lang="pl-PL" altLang="pl-PL" sz="2800" dirty="0" smtClean="0"/>
              <a:t>	3. O</a:t>
            </a:r>
            <a:r>
              <a:rPr lang="en-US" altLang="pl-PL" sz="2800" dirty="0" smtClean="0"/>
              <a:t>ddalenie </a:t>
            </a:r>
            <a:r>
              <a:rPr lang="en-US" altLang="pl-PL" sz="2800" dirty="0"/>
              <a:t>pracowni </a:t>
            </a:r>
            <a:r>
              <a:rPr lang="en-US" altLang="pl-PL" sz="2800" dirty="0" smtClean="0"/>
              <a:t>histologicznej</a:t>
            </a:r>
            <a:r>
              <a:rPr lang="pl-PL" altLang="pl-PL" sz="2800" dirty="0" smtClean="0"/>
              <a:t> od </a:t>
            </a:r>
            <a:r>
              <a:rPr lang="en-US" altLang="pl-PL" sz="2800" dirty="0" smtClean="0"/>
              <a:t>sal</a:t>
            </a:r>
            <a:r>
              <a:rPr lang="pl-PL" altLang="pl-PL" sz="2800" dirty="0" smtClean="0"/>
              <a:t>i</a:t>
            </a:r>
            <a:r>
              <a:rPr lang="en-US" altLang="pl-PL" sz="2800" dirty="0" smtClean="0"/>
              <a:t> operacyjn</a:t>
            </a:r>
            <a:r>
              <a:rPr lang="pl-PL" altLang="pl-PL" sz="2800" dirty="0" smtClean="0"/>
              <a:t>ej</a:t>
            </a:r>
            <a:r>
              <a:rPr lang="en-US" altLang="pl-PL" sz="2800" dirty="0" smtClean="0"/>
              <a:t> </a:t>
            </a:r>
            <a:r>
              <a:rPr lang="pl-PL" altLang="pl-PL" sz="2800" dirty="0" smtClean="0"/>
              <a:t>i/lub stosowana technika histologiczna powoduje stosunkowo</a:t>
            </a:r>
            <a:r>
              <a:rPr lang="en-US" altLang="pl-PL" sz="2800" dirty="0" smtClean="0"/>
              <a:t> </a:t>
            </a:r>
            <a:r>
              <a:rPr lang="pl-PL" altLang="pl-PL" sz="2800" dirty="0" smtClean="0"/>
              <a:t>długi czas badania.</a:t>
            </a:r>
            <a:br>
              <a:rPr lang="pl-PL" altLang="pl-PL" sz="2800" dirty="0" smtClean="0"/>
            </a:br>
            <a:r>
              <a:rPr lang="pl-PL" altLang="pl-PL" sz="2800" dirty="0" smtClean="0"/>
              <a:t>	</a:t>
            </a:r>
            <a:endParaRPr lang="pl-PL" altLang="pl-PL" sz="3200" dirty="0" smtClean="0"/>
          </a:p>
        </p:txBody>
      </p:sp>
      <p:sp>
        <p:nvSpPr>
          <p:cNvPr id="20483" name="pole tekstowe 2"/>
          <p:cNvSpPr txBox="1">
            <a:spLocks noChangeArrowheads="1"/>
          </p:cNvSpPr>
          <p:nvPr/>
        </p:nvSpPr>
        <p:spPr bwMode="auto">
          <a:xfrm>
            <a:off x="179388" y="14288"/>
            <a:ext cx="30972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400"/>
              <a:t>Wprowadzenie</a:t>
            </a:r>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15729858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718048"/>
            <a:ext cx="8208912" cy="1143000"/>
          </a:xfrm>
        </p:spPr>
        <p:txBody>
          <a:bodyPr>
            <a:noAutofit/>
          </a:bodyPr>
          <a:lstStyle/>
          <a:p>
            <a:pPr algn="l">
              <a:lnSpc>
                <a:spcPct val="150000"/>
              </a:lnSpc>
            </a:pPr>
            <a:r>
              <a:rPr lang="pl-PL" sz="3200" dirty="0" smtClean="0"/>
              <a:t>	Ograniczenia te pozwala przezwycieżyć specjalistyczna technika leczenia nowotworów skóry - chirurgia mikrograficzna Mohsa (CMM)        	[Mohs Micrographic Surgery – MMS]</a:t>
            </a:r>
            <a:endParaRPr lang="pl-PL" sz="3200" dirty="0"/>
          </a:p>
        </p:txBody>
      </p:sp>
      <p:pic>
        <p:nvPicPr>
          <p:cNvPr id="6"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7" name="TextBox 6"/>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5" name="pole tekstowe 2"/>
          <p:cNvSpPr txBox="1">
            <a:spLocks noChangeArrowheads="1"/>
          </p:cNvSpPr>
          <p:nvPr/>
        </p:nvSpPr>
        <p:spPr bwMode="auto">
          <a:xfrm>
            <a:off x="179388" y="-26988"/>
            <a:ext cx="30972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800" dirty="0" smtClean="0"/>
              <a:t>Wprowadzenie</a:t>
            </a:r>
            <a:endParaRPr lang="pl-PL" altLang="pl-PL" sz="2400" dirty="0"/>
          </a:p>
        </p:txBody>
      </p:sp>
    </p:spTree>
    <p:extLst>
      <p:ext uri="{BB962C8B-B14F-4D97-AF65-F5344CB8AC3E}">
        <p14:creationId xmlns:p14="http://schemas.microsoft.com/office/powerpoint/2010/main" val="20029006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18864" y="341784"/>
            <a:ext cx="8229600" cy="1143000"/>
          </a:xfrm>
        </p:spPr>
        <p:txBody>
          <a:bodyPr rtlCol="0">
            <a:normAutofit fontScale="90000"/>
          </a:bodyPr>
          <a:lstStyle/>
          <a:p>
            <a:pPr algn="l">
              <a:defRPr/>
            </a:pP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700" dirty="0" smtClean="0"/>
              <a:t>	</a:t>
            </a:r>
            <a:br>
              <a:rPr lang="pl-PL" sz="2700" dirty="0" smtClean="0"/>
            </a:br>
            <a:r>
              <a:rPr lang="pl-PL" sz="2700" dirty="0" smtClean="0"/>
              <a:t>	</a:t>
            </a:r>
            <a:br>
              <a:rPr lang="pl-PL" sz="2700" dirty="0" smtClean="0"/>
            </a:br>
            <a:r>
              <a:rPr lang="pl-PL" sz="3100" dirty="0" smtClean="0"/>
              <a:t/>
            </a:r>
            <a:br>
              <a:rPr lang="pl-PL" sz="3100" dirty="0" smtClean="0"/>
            </a:br>
            <a:r>
              <a:rPr lang="pl-PL" sz="3100" u="sng" dirty="0" smtClean="0"/>
              <a:t>Chirurgia mikrograficzna Mohsa (CMM)  </a:t>
            </a:r>
            <a:br>
              <a:rPr lang="pl-PL" sz="3100" u="sng" dirty="0" smtClean="0"/>
            </a:br>
            <a:r>
              <a:rPr lang="pl-PL" sz="3100" u="sng" dirty="0" smtClean="0"/>
              <a:t>Mohs Micrographic Surgery (MMS)</a:t>
            </a:r>
            <a:r>
              <a:rPr lang="pl-PL" sz="3100" dirty="0" smtClean="0"/>
              <a:t> </a:t>
            </a:r>
            <a:br>
              <a:rPr lang="pl-PL" sz="3100" dirty="0" smtClean="0"/>
            </a:br>
            <a:r>
              <a:rPr lang="pl-PL" sz="3100" dirty="0" smtClean="0"/>
              <a:t>		</a:t>
            </a:r>
            <a:r>
              <a:rPr lang="pl-PL" sz="2700" dirty="0" smtClean="0"/>
              <a:t>[chirurgia monitorowana histologicznie] </a:t>
            </a:r>
            <a:br>
              <a:rPr lang="pl-PL" sz="2700" dirty="0" smtClean="0"/>
            </a:br>
            <a:r>
              <a:rPr lang="pl-PL" sz="2700" dirty="0" smtClean="0"/>
              <a:t>		[wycięcie kontrolowane mikroskopowo] </a:t>
            </a:r>
            <a:br>
              <a:rPr lang="pl-PL" sz="2700" dirty="0" smtClean="0"/>
            </a:br>
            <a:r>
              <a:rPr lang="pl-PL" sz="2700" dirty="0" smtClean="0"/>
              <a:t>		[chirurgia histograficzna</a:t>
            </a:r>
            <a:r>
              <a:rPr lang="pl-PL" sz="3100" dirty="0" smtClean="0"/>
              <a:t>]  </a:t>
            </a:r>
            <a:br>
              <a:rPr lang="pl-PL" sz="3100" dirty="0" smtClean="0"/>
            </a:br>
            <a:r>
              <a:rPr lang="pl-PL" sz="2700" dirty="0" smtClean="0"/>
              <a:t/>
            </a:r>
            <a:br>
              <a:rPr lang="pl-PL" sz="2700" dirty="0" smtClean="0"/>
            </a:br>
            <a:r>
              <a:rPr lang="pl-PL" sz="2700" dirty="0" smtClean="0"/>
              <a:t>-</a:t>
            </a:r>
            <a:r>
              <a:rPr lang="pl-PL" sz="2700" dirty="0"/>
              <a:t>technika „ukierunkowanego </a:t>
            </a:r>
            <a:r>
              <a:rPr lang="pl-PL" sz="2700" dirty="0" smtClean="0"/>
              <a:t>histologicznie” etapowego wycięcia </a:t>
            </a:r>
            <a:r>
              <a:rPr lang="pl-PL" sz="2700" dirty="0"/>
              <a:t>chirurgicznego nowotworów </a:t>
            </a:r>
            <a:r>
              <a:rPr lang="pl-PL" sz="2700" dirty="0" smtClean="0"/>
              <a:t>skóry</a:t>
            </a:r>
            <a:br>
              <a:rPr lang="pl-PL" sz="2700" dirty="0" smtClean="0"/>
            </a:br>
            <a:r>
              <a:rPr lang="pl-PL" sz="2700" dirty="0" smtClean="0"/>
              <a:t/>
            </a:r>
            <a:br>
              <a:rPr lang="pl-PL" sz="2700" dirty="0" smtClean="0"/>
            </a:br>
            <a:r>
              <a:rPr lang="pl-PL" sz="2700" dirty="0" smtClean="0"/>
              <a:t>- z pełnym badaniem histologicznym marginesów (obejmującym  100% obwodu bocznego oraz dna) prowadzonym z zastosowaniem szybkich technik histologicznych</a:t>
            </a:r>
            <a:br>
              <a:rPr lang="pl-PL" sz="2700" dirty="0" smtClean="0"/>
            </a:br>
            <a:r>
              <a:rPr lang="pl-PL" sz="2700" dirty="0" smtClean="0"/>
              <a:t/>
            </a:r>
            <a:br>
              <a:rPr lang="pl-PL" sz="2700" dirty="0" smtClean="0"/>
            </a:br>
            <a:r>
              <a:rPr lang="pl-PL" sz="2700" dirty="0" smtClean="0"/>
              <a:t>- z dokładnym odwzorowaniem położenia nacieków w preparatach histologicznych i na powłokach ciała („mapowanie guza”)</a:t>
            </a:r>
            <a:r>
              <a:rPr lang="pl-PL" sz="2400" dirty="0" smtClean="0"/>
              <a:t/>
            </a:r>
            <a:br>
              <a:rPr lang="pl-PL" sz="2400" dirty="0" smtClean="0"/>
            </a:br>
            <a:r>
              <a:rPr lang="pl-PL" sz="2700" dirty="0" smtClean="0"/>
              <a:t/>
            </a:r>
            <a:br>
              <a:rPr lang="pl-PL" sz="2700" dirty="0" smtClean="0"/>
            </a:br>
            <a:r>
              <a:rPr lang="pl-PL" sz="2700" dirty="0" smtClean="0"/>
              <a:t>	</a:t>
            </a:r>
            <a:br>
              <a:rPr lang="pl-PL" sz="2700" dirty="0" smtClean="0"/>
            </a:br>
            <a:r>
              <a:rPr lang="pl-PL" sz="2700" dirty="0" smtClean="0"/>
              <a:t>	</a:t>
            </a:r>
            <a:r>
              <a:rPr lang="pl-PL" sz="2400" dirty="0" smtClean="0"/>
              <a:t/>
            </a:r>
            <a:br>
              <a:rPr lang="pl-PL" sz="2400" dirty="0" smtClean="0"/>
            </a:br>
            <a:endParaRPr lang="pl-PL" sz="2400" dirty="0" smtClean="0"/>
          </a:p>
        </p:txBody>
      </p:sp>
      <p:sp>
        <p:nvSpPr>
          <p:cNvPr id="13315" name="Rectangle 3"/>
          <p:cNvSpPr>
            <a:spLocks noGrp="1" noChangeArrowheads="1"/>
          </p:cNvSpPr>
          <p:nvPr>
            <p:ph type="body" idx="1"/>
          </p:nvPr>
        </p:nvSpPr>
        <p:spPr>
          <a:xfrm>
            <a:off x="457200" y="5214938"/>
            <a:ext cx="8229600" cy="911225"/>
          </a:xfrm>
        </p:spPr>
        <p:txBody>
          <a:bodyPr/>
          <a:lstStyle/>
          <a:p>
            <a:pPr eaLnBrk="1" hangingPunct="1"/>
            <a:endParaRPr lang="pl-PL" altLang="pl-PL" smtClean="0"/>
          </a:p>
        </p:txBody>
      </p:sp>
      <p:pic>
        <p:nvPicPr>
          <p:cNvPr id="10"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11" name="TextBox 10"/>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9" name="TextBox 8"/>
          <p:cNvSpPr txBox="1"/>
          <p:nvPr/>
        </p:nvSpPr>
        <p:spPr>
          <a:xfrm>
            <a:off x="251520" y="44624"/>
            <a:ext cx="3744416" cy="400110"/>
          </a:xfrm>
          <a:prstGeom prst="rect">
            <a:avLst/>
          </a:prstGeom>
          <a:noFill/>
        </p:spPr>
        <p:txBody>
          <a:bodyPr wrap="square" rtlCol="0">
            <a:spAutoFit/>
          </a:bodyPr>
          <a:lstStyle/>
          <a:p>
            <a:r>
              <a:rPr lang="pl-PL" sz="2000" dirty="0" smtClean="0"/>
              <a:t>Wprowadzenie</a:t>
            </a:r>
            <a:endParaRPr lang="pl-PL" sz="2000" dirty="0"/>
          </a:p>
        </p:txBody>
      </p:sp>
    </p:spTree>
    <p:extLst>
      <p:ext uri="{BB962C8B-B14F-4D97-AF65-F5344CB8AC3E}">
        <p14:creationId xmlns:p14="http://schemas.microsoft.com/office/powerpoint/2010/main" val="16589164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13792"/>
            <a:ext cx="8229600" cy="1143000"/>
          </a:xfrm>
        </p:spPr>
        <p:txBody>
          <a:bodyPr/>
          <a:lstStyle/>
          <a:p>
            <a:r>
              <a:rPr lang="pl-PL" dirty="0" smtClean="0"/>
              <a:t>Chirurgia mikrograficzna Mohsa</a:t>
            </a:r>
            <a:endParaRPr lang="pl-PL" dirty="0"/>
          </a:p>
        </p:txBody>
      </p:sp>
      <p:sp>
        <p:nvSpPr>
          <p:cNvPr id="3" name="Content Placeholder 2"/>
          <p:cNvSpPr>
            <a:spLocks noGrp="1"/>
          </p:cNvSpPr>
          <p:nvPr>
            <p:ph idx="1"/>
          </p:nvPr>
        </p:nvSpPr>
        <p:spPr/>
        <p:txBody>
          <a:bodyPr/>
          <a:lstStyle/>
          <a:p>
            <a:r>
              <a:rPr lang="pl-PL" dirty="0" smtClean="0"/>
              <a:t>Umożliwia dokładny wgląd w mikrostrukturę tkanek i pozwala na radykalne usunięcie złośliwych zmian nowotworowych skóry rozwijających się przez ciągłość. </a:t>
            </a:r>
          </a:p>
          <a:p>
            <a:r>
              <a:rPr lang="pl-PL" dirty="0" smtClean="0"/>
              <a:t>Zapewnia najwyższe wskaźniki wyleczalności (94–98%), a także optymalną równowagę między skutecznością wycięcia i rozległością ubytku chirurgicznego</a:t>
            </a:r>
            <a:endParaRPr lang="pl-PL" dirty="0"/>
          </a:p>
        </p:txBody>
      </p:sp>
      <p:pic>
        <p:nvPicPr>
          <p:cNvPr id="10"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11" name="TextBox 10"/>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12" name="TextBox 11"/>
          <p:cNvSpPr txBox="1"/>
          <p:nvPr/>
        </p:nvSpPr>
        <p:spPr>
          <a:xfrm>
            <a:off x="251520" y="44624"/>
            <a:ext cx="3744416" cy="400110"/>
          </a:xfrm>
          <a:prstGeom prst="rect">
            <a:avLst/>
          </a:prstGeom>
          <a:noFill/>
        </p:spPr>
        <p:txBody>
          <a:bodyPr wrap="square" rtlCol="0">
            <a:spAutoFit/>
          </a:bodyPr>
          <a:lstStyle/>
          <a:p>
            <a:r>
              <a:rPr lang="pl-PL" sz="2000" dirty="0" smtClean="0"/>
              <a:t>Wprowadzenie</a:t>
            </a:r>
            <a:endParaRPr lang="pl-PL" sz="2000" dirty="0"/>
          </a:p>
        </p:txBody>
      </p:sp>
    </p:spTree>
    <p:extLst>
      <p:ext uri="{BB962C8B-B14F-4D97-AF65-F5344CB8AC3E}">
        <p14:creationId xmlns:p14="http://schemas.microsoft.com/office/powerpoint/2010/main" val="30372328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Obraz 1" descr="koordynacj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989" y="1844824"/>
            <a:ext cx="7578427" cy="456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ChangeArrowheads="1"/>
          </p:cNvSpPr>
          <p:nvPr/>
        </p:nvSpPr>
        <p:spPr bwMode="auto">
          <a:xfrm>
            <a:off x="108520" y="758404"/>
            <a:ext cx="9144000" cy="1014412"/>
          </a:xfrm>
          <a:prstGeom prst="rect">
            <a:avLst/>
          </a:prstGeom>
          <a:noFill/>
          <a:ln w="9525">
            <a:noFill/>
            <a:miter lim="800000"/>
            <a:headEnd/>
            <a:tailEnd/>
          </a:ln>
        </p:spPr>
        <p:txBody>
          <a:bodyPr anchor="ctr">
            <a:spAutoFit/>
          </a:bodyPr>
          <a:lstStyle/>
          <a:p>
            <a:pPr indent="449263">
              <a:defRPr/>
            </a:pPr>
            <a:r>
              <a:rPr lang="pl-PL" sz="2800" b="1" dirty="0">
                <a:effectLst>
                  <a:outerShdw blurRad="38100" dist="38100" dir="2700000" algn="tl">
                    <a:srgbClr val="000000">
                      <a:alpha val="43137"/>
                    </a:srgbClr>
                  </a:outerShdw>
                </a:effectLst>
                <a:latin typeface="Myriad Pro"/>
                <a:ea typeface="Times New Roman" pitchFamily="18" charset="0"/>
                <a:cs typeface="Calibri" pitchFamily="34" charset="0"/>
              </a:rPr>
              <a:t>Schemat etapowego postępowania chirurgiczno - histologicznego w chirurgii mikrograficznej (CMM)</a:t>
            </a:r>
            <a:r>
              <a:rPr lang="pl-PL" sz="3200" b="1" dirty="0">
                <a:effectLst>
                  <a:outerShdw blurRad="38100" dist="38100" dir="2700000" algn="tl">
                    <a:srgbClr val="000000">
                      <a:alpha val="43137"/>
                    </a:srgbClr>
                  </a:outerShdw>
                </a:effectLst>
                <a:latin typeface="Myriad Pro"/>
                <a:ea typeface="Times New Roman" pitchFamily="18" charset="0"/>
                <a:cs typeface="Calibri" pitchFamily="34" charset="0"/>
              </a:rPr>
              <a:t> </a:t>
            </a:r>
            <a:endParaRPr lang="pl-PL" sz="4800" b="1" dirty="0">
              <a:effectLst>
                <a:outerShdw blurRad="38100" dist="38100" dir="2700000" algn="tl">
                  <a:srgbClr val="000000">
                    <a:alpha val="43137"/>
                  </a:srgbClr>
                </a:outerShdw>
              </a:effectLst>
              <a:ea typeface="Times New Roman" pitchFamily="18" charset="0"/>
              <a:cs typeface="Calibri" pitchFamily="34" charset="0"/>
            </a:endParaRPr>
          </a:p>
        </p:txBody>
      </p:sp>
      <p:pic>
        <p:nvPicPr>
          <p:cNvPr id="4"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251520" y="44624"/>
            <a:ext cx="3744416" cy="400110"/>
          </a:xfrm>
          <a:prstGeom prst="rect">
            <a:avLst/>
          </a:prstGeom>
          <a:noFill/>
        </p:spPr>
        <p:txBody>
          <a:bodyPr wrap="square" rtlCol="0">
            <a:spAutoFit/>
          </a:bodyPr>
          <a:lstStyle/>
          <a:p>
            <a:r>
              <a:rPr lang="pl-PL" sz="2000" dirty="0" smtClean="0"/>
              <a:t>Wprowadzenie</a:t>
            </a:r>
            <a:endParaRPr lang="pl-PL" sz="2000" dirty="0"/>
          </a:p>
        </p:txBody>
      </p:sp>
    </p:spTree>
    <p:extLst>
      <p:ext uri="{BB962C8B-B14F-4D97-AF65-F5344CB8AC3E}">
        <p14:creationId xmlns:p14="http://schemas.microsoft.com/office/powerpoint/2010/main" val="36102788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a:xfrm>
            <a:off x="323404" y="3222104"/>
            <a:ext cx="8785100" cy="1143000"/>
          </a:xfrm>
          <a:noFill/>
        </p:spPr>
        <p:txBody>
          <a:bodyPr>
            <a:noAutofit/>
          </a:bodyPr>
          <a:lstStyle/>
          <a:p>
            <a:pPr algn="l"/>
            <a:r>
              <a:rPr lang="pl-PL" sz="2800" kern="1200" dirty="0" smtClean="0">
                <a:solidFill>
                  <a:schemeClr val="tx1"/>
                </a:solidFill>
                <a:effectLst/>
                <a:latin typeface="+mj-lt"/>
                <a:ea typeface="+mj-ea"/>
                <a:cs typeface="+mj-cs"/>
              </a:rPr>
              <a:t/>
            </a:r>
            <a:br>
              <a:rPr lang="pl-PL" sz="2800" kern="1200" dirty="0" smtClean="0">
                <a:solidFill>
                  <a:schemeClr val="tx1"/>
                </a:solidFill>
                <a:effectLst/>
                <a:latin typeface="+mj-lt"/>
                <a:ea typeface="+mj-ea"/>
                <a:cs typeface="+mj-cs"/>
              </a:rPr>
            </a:br>
            <a:r>
              <a:rPr lang="pl-PL" sz="2400" kern="1200" dirty="0" smtClean="0">
                <a:solidFill>
                  <a:schemeClr val="tx1"/>
                </a:solidFill>
                <a:effectLst/>
              </a:rPr>
              <a:t>- Drezno 1995 (dr Annette Stein, prof Guenther Sebastian)</a:t>
            </a:r>
            <a:br>
              <a:rPr lang="pl-PL" sz="2400" kern="1200" dirty="0" smtClean="0">
                <a:solidFill>
                  <a:schemeClr val="tx1"/>
                </a:solidFill>
                <a:effectLst/>
              </a:rPr>
            </a:br>
            <a:r>
              <a:rPr lang="pl-PL" sz="2400" kern="1200" dirty="0" smtClean="0">
                <a:solidFill>
                  <a:schemeClr val="tx1"/>
                </a:solidFill>
                <a:effectLst/>
              </a:rPr>
              <a:t>- Monachium 2002 (dr Birger Konz, prof. Gerd  Plewig) </a:t>
            </a:r>
            <a:br>
              <a:rPr lang="pl-PL" sz="2400" kern="1200" dirty="0" smtClean="0">
                <a:solidFill>
                  <a:schemeClr val="tx1"/>
                </a:solidFill>
                <a:effectLst/>
              </a:rPr>
            </a:br>
            <a:r>
              <a:rPr lang="pl-PL" sz="2400" kern="1200" dirty="0" smtClean="0">
                <a:solidFill>
                  <a:schemeClr val="tx1"/>
                </a:solidFill>
                <a:effectLst/>
              </a:rPr>
              <a:t>- Lisbona 2004 (dr Antonio Picoto, dr Jose Labareda)</a:t>
            </a:r>
            <a:br>
              <a:rPr lang="pl-PL" sz="2400" kern="1200" dirty="0" smtClean="0">
                <a:solidFill>
                  <a:schemeClr val="tx1"/>
                </a:solidFill>
                <a:effectLst/>
              </a:rPr>
            </a:br>
            <a:r>
              <a:rPr lang="pl-PL" sz="2400" kern="1200" dirty="0" smtClean="0">
                <a:solidFill>
                  <a:schemeClr val="tx1"/>
                </a:solidFill>
                <a:effectLst/>
              </a:rPr>
              <a:t>- Eindoven 2009 (dr Gertruud Krekels, dr Judith Ostertag), </a:t>
            </a:r>
            <a:br>
              <a:rPr lang="pl-PL" sz="2400" kern="1200" dirty="0" smtClean="0">
                <a:solidFill>
                  <a:schemeClr val="tx1"/>
                </a:solidFill>
                <a:effectLst/>
              </a:rPr>
            </a:br>
            <a:r>
              <a:rPr lang="pl-PL" sz="2400" kern="1200" dirty="0" smtClean="0">
                <a:solidFill>
                  <a:schemeClr val="tx1"/>
                </a:solidFill>
                <a:effectLst/>
              </a:rPr>
              <a:t>- Tybinga 2010 (prof. Helmut Breuninger, prof. </a:t>
            </a:r>
            <a:r>
              <a:rPr lang="pl-PL" sz="2400" kern="1200" dirty="0" err="1" smtClean="0">
                <a:solidFill>
                  <a:schemeClr val="tx1"/>
                </a:solidFill>
                <a:effectLst/>
              </a:rPr>
              <a:t>Matthias</a:t>
            </a:r>
            <a:r>
              <a:rPr lang="pl-PL" sz="2400" kern="1200" dirty="0" smtClean="0">
                <a:solidFill>
                  <a:schemeClr val="tx1"/>
                </a:solidFill>
                <a:effectLst/>
              </a:rPr>
              <a:t> </a:t>
            </a:r>
            <a:r>
              <a:rPr lang="pl-PL" sz="2400" kern="1200" dirty="0" err="1" smtClean="0">
                <a:solidFill>
                  <a:schemeClr val="tx1"/>
                </a:solidFill>
                <a:effectLst/>
              </a:rPr>
              <a:t>Moerhle</a:t>
            </a:r>
            <a:r>
              <a:rPr lang="pl-PL" sz="2400" kern="1200" dirty="0" smtClean="0">
                <a:solidFill>
                  <a:schemeClr val="tx1"/>
                </a:solidFill>
                <a:effectLst/>
              </a:rPr>
              <a:t>)</a:t>
            </a:r>
            <a:br>
              <a:rPr lang="pl-PL" sz="2400" kern="1200" dirty="0" smtClean="0">
                <a:solidFill>
                  <a:schemeClr val="tx1"/>
                </a:solidFill>
                <a:effectLst/>
              </a:rPr>
            </a:br>
            <a:r>
              <a:rPr lang="pl-PL" sz="2400" kern="1200" dirty="0" smtClean="0">
                <a:solidFill>
                  <a:schemeClr val="tx1"/>
                </a:solidFill>
                <a:effectLst/>
              </a:rPr>
              <a:t>- Tel Aviv 2014 prof. Joseph Alcalay </a:t>
            </a:r>
            <a:br>
              <a:rPr lang="pl-PL" sz="2400" kern="1200" dirty="0" smtClean="0">
                <a:solidFill>
                  <a:schemeClr val="tx1"/>
                </a:solidFill>
                <a:effectLst/>
              </a:rPr>
            </a:br>
            <a:r>
              <a:rPr lang="pl-PL" sz="2400" kern="1200" dirty="0" smtClean="0">
                <a:solidFill>
                  <a:schemeClr val="tx1"/>
                </a:solidFill>
                <a:effectLst/>
              </a:rPr>
              <a:t>- Wrocław 2016 – współpraca z prof. Glennem Goldmanem z 	Uniwersytetu 	Vermont  (USA) w ramach „Mentorship  	Programme - American Society of Dermatologic Surgery”.</a:t>
            </a:r>
            <a:endParaRPr lang="pl-PL" altLang="pl-PL" sz="1600" dirty="0" smtClean="0"/>
          </a:p>
        </p:txBody>
      </p:sp>
      <p:sp>
        <p:nvSpPr>
          <p:cNvPr id="3" name="pole tekstowe 2"/>
          <p:cNvSpPr txBox="1">
            <a:spLocks noChangeArrowheads="1"/>
          </p:cNvSpPr>
          <p:nvPr/>
        </p:nvSpPr>
        <p:spPr bwMode="auto">
          <a:xfrm>
            <a:off x="374601" y="531837"/>
            <a:ext cx="686169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800" dirty="0" smtClean="0"/>
              <a:t>	W pozyskaniu doświadczenia niezwykle cenne były wizyty stażowe dr Bieńka w następujących ośrodkach chirurgii Mohsa</a:t>
            </a:r>
            <a:endParaRPr lang="pl-PL" altLang="pl-PL" sz="24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pole tekstowe 5"/>
          <p:cNvSpPr txBox="1">
            <a:spLocks noChangeArrowheads="1"/>
          </p:cNvSpPr>
          <p:nvPr/>
        </p:nvSpPr>
        <p:spPr bwMode="auto">
          <a:xfrm>
            <a:off x="179388" y="-26988"/>
            <a:ext cx="30972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800" dirty="0" smtClean="0"/>
              <a:t>Wprowadzenie</a:t>
            </a:r>
            <a:endParaRPr lang="pl-PL" altLang="pl-PL" sz="2400" dirty="0"/>
          </a:p>
        </p:txBody>
      </p:sp>
    </p:spTree>
    <p:extLst>
      <p:ext uri="{BB962C8B-B14F-4D97-AF65-F5344CB8AC3E}">
        <p14:creationId xmlns:p14="http://schemas.microsoft.com/office/powerpoint/2010/main" val="27759055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74613" y="468784"/>
            <a:ext cx="10401300" cy="1016000"/>
          </a:xfrm>
          <a:prstGeom prst="rect">
            <a:avLst/>
          </a:prstGeom>
          <a:noFill/>
          <a:ln w="9525">
            <a:noFill/>
            <a:miter lim="800000"/>
            <a:headEnd/>
            <a:tailEnd/>
          </a:ln>
        </p:spPr>
        <p:txBody>
          <a:bodyPr anchor="ctr">
            <a:spAutoFit/>
          </a:bodyPr>
          <a:lstStyle/>
          <a:p>
            <a:pPr indent="449263">
              <a:defRPr/>
            </a:pPr>
            <a:r>
              <a:rPr lang="pl-PL" sz="2800" b="1" dirty="0">
                <a:effectLst>
                  <a:outerShdw blurRad="38100" dist="38100" dir="2700000" algn="tl">
                    <a:srgbClr val="000000">
                      <a:alpha val="43137"/>
                    </a:srgbClr>
                  </a:outerShdw>
                </a:effectLst>
                <a:latin typeface="Myriad Pro"/>
                <a:ea typeface="Times New Roman" pitchFamily="18" charset="0"/>
                <a:cs typeface="Calibri" pitchFamily="34" charset="0"/>
              </a:rPr>
              <a:t>Schemat etapowego postępowania </a:t>
            </a:r>
            <a:endParaRPr lang="pl-PL" sz="2800" b="1" dirty="0" smtClean="0">
              <a:effectLst>
                <a:outerShdw blurRad="38100" dist="38100" dir="2700000" algn="tl">
                  <a:srgbClr val="000000">
                    <a:alpha val="43137"/>
                  </a:srgbClr>
                </a:outerShdw>
              </a:effectLst>
              <a:latin typeface="Myriad Pro"/>
              <a:ea typeface="Times New Roman" pitchFamily="18" charset="0"/>
              <a:cs typeface="Calibri" pitchFamily="34" charset="0"/>
            </a:endParaRPr>
          </a:p>
          <a:p>
            <a:pPr indent="449263">
              <a:defRPr/>
            </a:pPr>
            <a:r>
              <a:rPr lang="pl-PL" sz="2800" b="1" dirty="0" smtClean="0">
                <a:effectLst>
                  <a:outerShdw blurRad="38100" dist="38100" dir="2700000" algn="tl">
                    <a:srgbClr val="000000">
                      <a:alpha val="43137"/>
                    </a:srgbClr>
                  </a:outerShdw>
                </a:effectLst>
                <a:latin typeface="Myriad Pro"/>
                <a:ea typeface="Times New Roman" pitchFamily="18" charset="0"/>
                <a:cs typeface="Calibri" pitchFamily="34" charset="0"/>
              </a:rPr>
              <a:t>chirurgiczno </a:t>
            </a:r>
            <a:r>
              <a:rPr lang="pl-PL" sz="2800" b="1" dirty="0">
                <a:effectLst>
                  <a:outerShdw blurRad="38100" dist="38100" dir="2700000" algn="tl">
                    <a:srgbClr val="000000">
                      <a:alpha val="43137"/>
                    </a:srgbClr>
                  </a:outerShdw>
                </a:effectLst>
                <a:latin typeface="Myriad Pro"/>
                <a:ea typeface="Times New Roman" pitchFamily="18" charset="0"/>
                <a:cs typeface="Calibri" pitchFamily="34" charset="0"/>
              </a:rPr>
              <a:t>- histologicznego w CMM</a:t>
            </a:r>
            <a:r>
              <a:rPr lang="pl-PL" sz="3200" b="1" dirty="0">
                <a:effectLst>
                  <a:outerShdw blurRad="38100" dist="38100" dir="2700000" algn="tl">
                    <a:srgbClr val="000000">
                      <a:alpha val="43137"/>
                    </a:srgbClr>
                  </a:outerShdw>
                </a:effectLst>
                <a:latin typeface="Myriad Pro"/>
                <a:ea typeface="Times New Roman" pitchFamily="18" charset="0"/>
                <a:cs typeface="Calibri" pitchFamily="34" charset="0"/>
              </a:rPr>
              <a:t> </a:t>
            </a:r>
            <a:endParaRPr lang="pl-PL" sz="4800" b="1" dirty="0">
              <a:effectLst>
                <a:outerShdw blurRad="38100" dist="38100" dir="2700000" algn="tl">
                  <a:srgbClr val="000000">
                    <a:alpha val="43137"/>
                  </a:srgbClr>
                </a:outerShdw>
              </a:effectLst>
              <a:ea typeface="Times New Roman" pitchFamily="18" charset="0"/>
              <a:cs typeface="Calibri" pitchFamily="34" charset="0"/>
            </a:endParaRPr>
          </a:p>
        </p:txBody>
      </p:sp>
      <p:sp>
        <p:nvSpPr>
          <p:cNvPr id="8196" name="Rectangle 3"/>
          <p:cNvSpPr>
            <a:spLocks noChangeArrowheads="1"/>
          </p:cNvSpPr>
          <p:nvPr/>
        </p:nvSpPr>
        <p:spPr bwMode="auto">
          <a:xfrm>
            <a:off x="320550" y="4149080"/>
            <a:ext cx="8643938" cy="2308324"/>
          </a:xfrm>
          <a:prstGeom prst="rect">
            <a:avLst/>
          </a:prstGeom>
          <a:noFill/>
          <a:ln w="9525">
            <a:noFill/>
            <a:miter lim="800000"/>
            <a:headEnd/>
            <a:tailEnd/>
          </a:ln>
        </p:spPr>
        <p:txBody>
          <a:bodyPr anchor="ctr">
            <a:spAutoFit/>
          </a:bodyPr>
          <a:lstStyle/>
          <a:p>
            <a:pPr algn="just">
              <a:defRPr/>
            </a:pPr>
            <a:r>
              <a:rPr lang="pl-PL" sz="2400" b="1" dirty="0">
                <a:solidFill>
                  <a:srgbClr val="FF0000"/>
                </a:solidFill>
                <a:effectLst>
                  <a:outerShdw blurRad="38100" dist="38100" dir="2700000" algn="tl">
                    <a:srgbClr val="000000">
                      <a:alpha val="43137"/>
                    </a:srgbClr>
                  </a:outerShdw>
                </a:effectLst>
                <a:latin typeface="Myriad Pro"/>
                <a:ea typeface="Times New Roman" pitchFamily="18" charset="0"/>
                <a:cs typeface="Calibri" pitchFamily="34" charset="0"/>
              </a:rPr>
              <a:t>T-</a:t>
            </a:r>
            <a:r>
              <a:rPr lang="pl-PL" sz="2400" dirty="0">
                <a:solidFill>
                  <a:srgbClr val="FF0000"/>
                </a:solidFill>
                <a:latin typeface="Myriad Pro"/>
                <a:ea typeface="Times New Roman" pitchFamily="18" charset="0"/>
                <a:cs typeface="Calibri" pitchFamily="34" charset="0"/>
              </a:rPr>
              <a:t> Widoczne granice guza - gruba linia wewnętrzna</a:t>
            </a:r>
            <a:endParaRPr lang="pl-PL" dirty="0">
              <a:solidFill>
                <a:srgbClr val="FF0000"/>
              </a:solidFill>
              <a:ea typeface="Times New Roman" pitchFamily="18" charset="0"/>
              <a:cs typeface="Calibri" pitchFamily="34" charset="0"/>
            </a:endParaRPr>
          </a:p>
          <a:p>
            <a:pPr algn="just" eaLnBrk="0" hangingPunct="0">
              <a:defRPr/>
            </a:pPr>
            <a:r>
              <a:rPr lang="pl-PL" sz="2400" b="1" dirty="0">
                <a:solidFill>
                  <a:srgbClr val="FF0000"/>
                </a:solidFill>
                <a:effectLst>
                  <a:outerShdw blurRad="38100" dist="38100" dir="2700000" algn="tl">
                    <a:srgbClr val="000000">
                      <a:alpha val="43137"/>
                    </a:srgbClr>
                  </a:outerShdw>
                </a:effectLst>
                <a:latin typeface="Myriad Pro"/>
                <a:ea typeface="Times New Roman" pitchFamily="18" charset="0"/>
                <a:cs typeface="Calibri" pitchFamily="34" charset="0"/>
              </a:rPr>
              <a:t>Kropki – (N) </a:t>
            </a:r>
            <a:r>
              <a:rPr lang="pl-PL" sz="2400" dirty="0">
                <a:solidFill>
                  <a:srgbClr val="FF0000"/>
                </a:solidFill>
                <a:latin typeface="Myriad Pro"/>
                <a:ea typeface="Times New Roman" pitchFamily="18" charset="0"/>
                <a:cs typeface="Calibri" pitchFamily="34" charset="0"/>
              </a:rPr>
              <a:t>- </a:t>
            </a:r>
            <a:r>
              <a:rPr lang="pl-PL" sz="2400" dirty="0" err="1">
                <a:solidFill>
                  <a:srgbClr val="FF0000"/>
                </a:solidFill>
                <a:latin typeface="Myriad Pro"/>
                <a:ea typeface="Times New Roman" pitchFamily="18" charset="0"/>
                <a:cs typeface="Calibri" pitchFamily="34" charset="0"/>
              </a:rPr>
              <a:t>subkliniczne</a:t>
            </a:r>
            <a:r>
              <a:rPr lang="pl-PL" sz="2400" dirty="0">
                <a:solidFill>
                  <a:srgbClr val="FF0000"/>
                </a:solidFill>
                <a:latin typeface="Myriad Pro"/>
                <a:ea typeface="Times New Roman" pitchFamily="18" charset="0"/>
                <a:cs typeface="Calibri" pitchFamily="34" charset="0"/>
              </a:rPr>
              <a:t> nacieki nowotworu. </a:t>
            </a:r>
            <a:endParaRPr lang="pl-PL" dirty="0">
              <a:solidFill>
                <a:srgbClr val="FF0000"/>
              </a:solidFill>
              <a:ea typeface="Times New Roman" pitchFamily="18" charset="0"/>
              <a:cs typeface="Calibri" pitchFamily="34" charset="0"/>
            </a:endParaRPr>
          </a:p>
          <a:p>
            <a:pPr algn="just" eaLnBrk="0" hangingPunct="0">
              <a:defRPr/>
            </a:pPr>
            <a:r>
              <a:rPr lang="pl-PL" sz="2400" b="1" dirty="0">
                <a:solidFill>
                  <a:srgbClr val="FF0000"/>
                </a:solidFill>
                <a:effectLst>
                  <a:outerShdw blurRad="38100" dist="38100" dir="2700000" algn="tl">
                    <a:srgbClr val="000000">
                      <a:alpha val="43137"/>
                    </a:srgbClr>
                  </a:outerShdw>
                </a:effectLst>
                <a:latin typeface="Myriad Pro"/>
                <a:ea typeface="Times New Roman" pitchFamily="18" charset="0"/>
                <a:cs typeface="Calibri" pitchFamily="34" charset="0"/>
              </a:rPr>
              <a:t>1,2,3 - </a:t>
            </a:r>
            <a:r>
              <a:rPr lang="pl-PL" sz="2400" dirty="0">
                <a:solidFill>
                  <a:srgbClr val="FF0000"/>
                </a:solidFill>
                <a:latin typeface="Myriad Pro"/>
                <a:ea typeface="Times New Roman" pitchFamily="18" charset="0"/>
                <a:cs typeface="Calibri" pitchFamily="34" charset="0"/>
              </a:rPr>
              <a:t>marginesy wycięć w poszczególnych etapach CMM </a:t>
            </a:r>
          </a:p>
          <a:p>
            <a:pPr eaLnBrk="0" hangingPunct="0">
              <a:defRPr/>
            </a:pPr>
            <a:r>
              <a:rPr lang="pl-PL" sz="2400" dirty="0">
                <a:latin typeface="Myriad Pro"/>
                <a:ea typeface="Times New Roman" pitchFamily="18" charset="0"/>
                <a:cs typeface="Calibri" pitchFamily="34" charset="0"/>
              </a:rPr>
              <a:t>	[(1)i(2)etap wycięcia są nieskuteczne,</a:t>
            </a:r>
          </a:p>
          <a:p>
            <a:pPr eaLnBrk="0" hangingPunct="0">
              <a:defRPr/>
            </a:pPr>
            <a:r>
              <a:rPr lang="pl-PL" sz="2400" dirty="0">
                <a:latin typeface="Myriad Pro"/>
                <a:ea typeface="Times New Roman" pitchFamily="18" charset="0"/>
                <a:cs typeface="Calibri" pitchFamily="34" charset="0"/>
              </a:rPr>
              <a:t>	(3)- wykonano w zdrowych granicach] </a:t>
            </a:r>
            <a:br>
              <a:rPr lang="pl-PL" sz="2400" dirty="0">
                <a:latin typeface="Myriad Pro"/>
                <a:ea typeface="Times New Roman" pitchFamily="18" charset="0"/>
                <a:cs typeface="Calibri" pitchFamily="34" charset="0"/>
              </a:rPr>
            </a:br>
            <a:r>
              <a:rPr lang="pl-PL" sz="2400" dirty="0" smtClean="0">
                <a:latin typeface="Myriad Pro"/>
                <a:ea typeface="Times New Roman" pitchFamily="18" charset="0"/>
                <a:cs typeface="Calibri" pitchFamily="34" charset="0"/>
              </a:rPr>
              <a:t>M - markery służące orientacji topograficznej. </a:t>
            </a:r>
            <a:endParaRPr lang="pl-PL" sz="4800" dirty="0">
              <a:ea typeface="Times New Roman" pitchFamily="18" charset="0"/>
              <a:cs typeface="Calibri" pitchFamily="34" charset="0"/>
            </a:endParaRPr>
          </a:p>
        </p:txBody>
      </p:sp>
      <p:pic>
        <p:nvPicPr>
          <p:cNvPr id="5" name="Obraz 4" descr="MOHS schemat"/>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2771750" y="1412776"/>
            <a:ext cx="3384426" cy="2853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
        <p:nvSpPr>
          <p:cNvPr id="7" name="TextBox 6"/>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8" name="TextBox 7"/>
          <p:cNvSpPr txBox="1"/>
          <p:nvPr/>
        </p:nvSpPr>
        <p:spPr>
          <a:xfrm>
            <a:off x="251520" y="44624"/>
            <a:ext cx="3744416" cy="400110"/>
          </a:xfrm>
          <a:prstGeom prst="rect">
            <a:avLst/>
          </a:prstGeom>
          <a:noFill/>
        </p:spPr>
        <p:txBody>
          <a:bodyPr wrap="square" rtlCol="0">
            <a:spAutoFit/>
          </a:bodyPr>
          <a:lstStyle/>
          <a:p>
            <a:r>
              <a:rPr lang="pl-PL" sz="2000" dirty="0" smtClean="0"/>
              <a:t>Wprowadzenie</a:t>
            </a:r>
            <a:endParaRPr lang="pl-PL" sz="2000" dirty="0"/>
          </a:p>
        </p:txBody>
      </p:sp>
    </p:spTree>
    <p:extLst>
      <p:ext uri="{BB962C8B-B14F-4D97-AF65-F5344CB8AC3E}">
        <p14:creationId xmlns:p14="http://schemas.microsoft.com/office/powerpoint/2010/main" val="22539533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25760"/>
            <a:ext cx="8856984" cy="1143000"/>
          </a:xfrm>
        </p:spPr>
        <p:txBody>
          <a:bodyPr>
            <a:normAutofit fontScale="90000"/>
          </a:bodyPr>
          <a:lstStyle/>
          <a:p>
            <a:pPr algn="l">
              <a:lnSpc>
                <a:spcPct val="150000"/>
              </a:lnSpc>
              <a:spcAft>
                <a:spcPts val="1000"/>
              </a:spcAft>
            </a:pPr>
            <a:r>
              <a:rPr lang="pl-PL" sz="4400" b="1" dirty="0" smtClean="0">
                <a:effectLst/>
                <a:latin typeface="+mn-lt"/>
                <a:ea typeface="Times New Roman"/>
                <a:cs typeface="Times New Roman"/>
              </a:rPr>
              <a:t/>
            </a:r>
            <a:br>
              <a:rPr lang="pl-PL" sz="4400" b="1" dirty="0" smtClean="0">
                <a:effectLst/>
                <a:latin typeface="+mn-lt"/>
                <a:ea typeface="Times New Roman"/>
                <a:cs typeface="Times New Roman"/>
              </a:rPr>
            </a:br>
            <a:r>
              <a:rPr lang="pl-PL" b="1" dirty="0">
                <a:latin typeface="+mn-lt"/>
                <a:ea typeface="Times New Roman"/>
                <a:cs typeface="Times New Roman"/>
              </a:rPr>
              <a:t/>
            </a:r>
            <a:br>
              <a:rPr lang="pl-PL" b="1" dirty="0">
                <a:latin typeface="+mn-lt"/>
                <a:ea typeface="Times New Roman"/>
                <a:cs typeface="Times New Roman"/>
              </a:rPr>
            </a:br>
            <a:r>
              <a:rPr lang="pl-PL" b="1" dirty="0">
                <a:latin typeface="+mn-lt"/>
                <a:ea typeface="Times New Roman"/>
                <a:cs typeface="Times New Roman"/>
              </a:rPr>
              <a:t/>
            </a:r>
            <a:br>
              <a:rPr lang="pl-PL" b="1" dirty="0">
                <a:latin typeface="+mn-lt"/>
                <a:ea typeface="Times New Roman"/>
                <a:cs typeface="Times New Roman"/>
              </a:rPr>
            </a:br>
            <a:r>
              <a:rPr lang="pl-PL" sz="4400" b="1" dirty="0" smtClean="0">
                <a:effectLst/>
                <a:latin typeface="+mn-lt"/>
                <a:ea typeface="Times New Roman"/>
                <a:cs typeface="Times New Roman"/>
              </a:rPr>
              <a:t/>
            </a:r>
            <a:br>
              <a:rPr lang="pl-PL" sz="4400" b="1" dirty="0" smtClean="0">
                <a:effectLst/>
                <a:latin typeface="+mn-lt"/>
                <a:ea typeface="Times New Roman"/>
                <a:cs typeface="Times New Roman"/>
              </a:rPr>
            </a:br>
            <a:r>
              <a:rPr lang="pl-PL" b="1" dirty="0" smtClean="0">
                <a:latin typeface="+mn-lt"/>
                <a:ea typeface="Times New Roman"/>
                <a:cs typeface="Times New Roman"/>
              </a:rPr>
              <a:t/>
            </a:r>
            <a:br>
              <a:rPr lang="pl-PL" b="1" dirty="0" smtClean="0">
                <a:latin typeface="+mn-lt"/>
                <a:ea typeface="Times New Roman"/>
                <a:cs typeface="Times New Roman"/>
              </a:rPr>
            </a:br>
            <a:r>
              <a:rPr lang="pl-PL" b="1" dirty="0" smtClean="0">
                <a:latin typeface="+mn-lt"/>
                <a:ea typeface="Times New Roman"/>
                <a:cs typeface="Times New Roman"/>
              </a:rPr>
              <a:t/>
            </a:r>
            <a:br>
              <a:rPr lang="pl-PL" b="1" dirty="0" smtClean="0">
                <a:latin typeface="+mn-lt"/>
                <a:ea typeface="Times New Roman"/>
                <a:cs typeface="Times New Roman"/>
              </a:rPr>
            </a:br>
            <a:r>
              <a:rPr lang="pl-PL" b="1" dirty="0" smtClean="0">
                <a:latin typeface="+mn-lt"/>
                <a:ea typeface="Times New Roman"/>
                <a:cs typeface="Times New Roman"/>
              </a:rPr>
              <a:t/>
            </a:r>
            <a:br>
              <a:rPr lang="pl-PL" b="1" dirty="0" smtClean="0">
                <a:latin typeface="+mn-lt"/>
                <a:ea typeface="Times New Roman"/>
                <a:cs typeface="Times New Roman"/>
              </a:rPr>
            </a:br>
            <a:r>
              <a:rPr lang="pl-PL" b="1" dirty="0" smtClean="0">
                <a:latin typeface="+mn-lt"/>
                <a:ea typeface="Times New Roman"/>
                <a:cs typeface="Times New Roman"/>
              </a:rPr>
              <a:t/>
            </a:r>
            <a:br>
              <a:rPr lang="pl-PL" b="1" dirty="0" smtClean="0">
                <a:latin typeface="+mn-lt"/>
                <a:ea typeface="Times New Roman"/>
                <a:cs typeface="Times New Roman"/>
              </a:rPr>
            </a:br>
            <a:r>
              <a:rPr lang="pl-PL" b="1" dirty="0" smtClean="0">
                <a:latin typeface="+mn-lt"/>
                <a:ea typeface="Times New Roman"/>
                <a:cs typeface="Times New Roman"/>
              </a:rPr>
              <a:t/>
            </a:r>
            <a:br>
              <a:rPr lang="pl-PL" b="1" dirty="0" smtClean="0">
                <a:latin typeface="+mn-lt"/>
                <a:ea typeface="Times New Roman"/>
                <a:cs typeface="Times New Roman"/>
              </a:rPr>
            </a:br>
            <a:r>
              <a:rPr lang="pl-PL" sz="2200" dirty="0" smtClean="0">
                <a:effectLst/>
                <a:latin typeface="+mn-lt"/>
                <a:ea typeface="Times New Roman"/>
                <a:cs typeface="Times New Roman"/>
              </a:rPr>
              <a:t>	</a:t>
            </a:r>
            <a:r>
              <a:rPr lang="pl-PL" sz="2700" dirty="0" smtClean="0">
                <a:effectLst/>
                <a:latin typeface="+mn-lt"/>
                <a:ea typeface="Times New Roman"/>
                <a:cs typeface="Times New Roman"/>
              </a:rPr>
              <a:t>W latach 1930-tych chirurg Frederick Mohs z Uniwersytetu Wisconsin, prowadził badania nad ablacją chemiczną nowotworów. </a:t>
            </a:r>
            <a:br>
              <a:rPr lang="pl-PL" sz="2700" dirty="0" smtClean="0">
                <a:effectLst/>
                <a:latin typeface="+mn-lt"/>
                <a:ea typeface="Times New Roman"/>
                <a:cs typeface="Times New Roman"/>
              </a:rPr>
            </a:br>
            <a:r>
              <a:rPr lang="pl-PL" sz="2700" dirty="0" smtClean="0">
                <a:effectLst/>
                <a:latin typeface="+mn-lt"/>
                <a:ea typeface="Times New Roman"/>
                <a:cs typeface="Times New Roman"/>
              </a:rPr>
              <a:t>	Opracował pastę do stosowania zewnętrznego z chlorkiem cynku, powodującą zniszczenie warstwy tkanek o kilkumilimetrowej grubości: </a:t>
            </a:r>
            <a:br>
              <a:rPr lang="pl-PL" sz="2700" dirty="0" smtClean="0">
                <a:effectLst/>
                <a:latin typeface="+mn-lt"/>
                <a:ea typeface="Times New Roman"/>
                <a:cs typeface="Times New Roman"/>
              </a:rPr>
            </a:br>
            <a:r>
              <a:rPr lang="pl-PL" sz="2700" dirty="0" smtClean="0">
                <a:ea typeface="Times New Roman"/>
                <a:cs typeface="Times New Roman"/>
              </a:rPr>
              <a:t>1</a:t>
            </a:r>
            <a:r>
              <a:rPr lang="pl-PL" sz="2700" dirty="0">
                <a:ea typeface="Times New Roman"/>
                <a:cs typeface="Times New Roman"/>
              </a:rPr>
              <a:t>. Roztwór wodny nasycony chlorku cynku ZnCl</a:t>
            </a:r>
            <a:r>
              <a:rPr lang="pl-PL" sz="2700" baseline="-25000" dirty="0">
                <a:ea typeface="Times New Roman"/>
                <a:cs typeface="Times New Roman"/>
              </a:rPr>
              <a:t>2</a:t>
            </a:r>
            <a:r>
              <a:rPr lang="pl-PL" sz="2700" dirty="0">
                <a:ea typeface="Times New Roman"/>
                <a:cs typeface="Times New Roman"/>
              </a:rPr>
              <a:t>            </a:t>
            </a:r>
            <a:r>
              <a:rPr lang="pl-PL" sz="2700" dirty="0" smtClean="0">
                <a:ea typeface="Times New Roman"/>
                <a:cs typeface="Times New Roman"/>
              </a:rPr>
              <a:t>          </a:t>
            </a:r>
            <a:r>
              <a:rPr lang="pl-PL" sz="2700" dirty="0">
                <a:ea typeface="Times New Roman"/>
                <a:cs typeface="Times New Roman"/>
              </a:rPr>
              <a:t>34,5 ml</a:t>
            </a:r>
            <a:r>
              <a:rPr lang="pl-PL" sz="2700" baseline="-25000" dirty="0">
                <a:ea typeface="Times New Roman"/>
                <a:cs typeface="Times New Roman"/>
              </a:rPr>
              <a:t>­­                                                                                                                    </a:t>
            </a:r>
            <a:r>
              <a:rPr lang="pl-PL" sz="2200" dirty="0">
                <a:ea typeface="Times New Roman"/>
                <a:cs typeface="Times New Roman"/>
              </a:rPr>
              <a:t/>
            </a:r>
            <a:br>
              <a:rPr lang="pl-PL" sz="2200" dirty="0">
                <a:ea typeface="Times New Roman"/>
                <a:cs typeface="Times New Roman"/>
              </a:rPr>
            </a:br>
            <a:r>
              <a:rPr lang="pl-PL" sz="2700" dirty="0">
                <a:ea typeface="Times New Roman"/>
                <a:cs typeface="Times New Roman"/>
              </a:rPr>
              <a:t>2. </a:t>
            </a:r>
            <a:r>
              <a:rPr lang="pl-PL" sz="2700" dirty="0" smtClean="0">
                <a:ea typeface="Times New Roman"/>
                <a:cs typeface="Times New Roman"/>
              </a:rPr>
              <a:t>Kłącze </a:t>
            </a:r>
            <a:r>
              <a:rPr lang="pl-PL" sz="2700" dirty="0">
                <a:ea typeface="Times New Roman"/>
                <a:cs typeface="Times New Roman"/>
              </a:rPr>
              <a:t>krwistego korzenia - (S</a:t>
            </a:r>
            <a:r>
              <a:rPr lang="pl-PL" sz="2700" i="1" dirty="0">
                <a:ea typeface="Times New Roman"/>
                <a:cs typeface="Times New Roman"/>
              </a:rPr>
              <a:t>anguinaria </a:t>
            </a:r>
            <a:r>
              <a:rPr lang="pl-PL" sz="2700" i="1" dirty="0" smtClean="0">
                <a:ea typeface="Times New Roman"/>
                <a:cs typeface="Times New Roman"/>
              </a:rPr>
              <a:t>canadensis)         </a:t>
            </a:r>
            <a:r>
              <a:rPr lang="pl-PL" sz="2700" dirty="0" smtClean="0">
                <a:ea typeface="Times New Roman"/>
                <a:cs typeface="Times New Roman"/>
              </a:rPr>
              <a:t>10,0g </a:t>
            </a:r>
            <a:r>
              <a:rPr lang="pl-PL" sz="2200" dirty="0">
                <a:ea typeface="Times New Roman"/>
                <a:cs typeface="Times New Roman"/>
              </a:rPr>
              <a:t/>
            </a:r>
            <a:br>
              <a:rPr lang="pl-PL" sz="2200" dirty="0">
                <a:ea typeface="Times New Roman"/>
                <a:cs typeface="Times New Roman"/>
              </a:rPr>
            </a:br>
            <a:r>
              <a:rPr lang="pl-PL" sz="2700" dirty="0">
                <a:ea typeface="Times New Roman"/>
                <a:cs typeface="Times New Roman"/>
              </a:rPr>
              <a:t>3. Granulowana ruda antymonu (zawierająca </a:t>
            </a:r>
            <a:r>
              <a:rPr lang="pl-PL" sz="2700" dirty="0" smtClean="0">
                <a:ea typeface="Times New Roman"/>
                <a:cs typeface="Times New Roman"/>
              </a:rPr>
              <a:t>stibnit</a:t>
            </a:r>
            <a:r>
              <a:rPr lang="pl-PL" sz="2700" dirty="0">
                <a:ea typeface="Times New Roman"/>
                <a:cs typeface="Times New Roman"/>
              </a:rPr>
              <a:t>)   </a:t>
            </a:r>
            <a:r>
              <a:rPr lang="pl-PL" sz="2700" dirty="0" smtClean="0">
                <a:ea typeface="Times New Roman"/>
                <a:cs typeface="Times New Roman"/>
              </a:rPr>
              <a:t>            40,0 </a:t>
            </a:r>
            <a:r>
              <a:rPr lang="pl-PL" sz="2700" dirty="0">
                <a:ea typeface="Times New Roman"/>
                <a:cs typeface="Times New Roman"/>
              </a:rPr>
              <a:t>g</a:t>
            </a:r>
            <a:r>
              <a:rPr lang="pl-PL" sz="2700" dirty="0" smtClean="0">
                <a:effectLst/>
                <a:latin typeface="+mn-lt"/>
                <a:ea typeface="Times New Roman"/>
                <a:cs typeface="Times New Roman"/>
              </a:rPr>
              <a:t/>
            </a:r>
            <a:br>
              <a:rPr lang="pl-PL" sz="2700" dirty="0" smtClean="0">
                <a:effectLst/>
                <a:latin typeface="+mn-lt"/>
                <a:ea typeface="Times New Roman"/>
                <a:cs typeface="Times New Roman"/>
              </a:rPr>
            </a:br>
            <a:r>
              <a:rPr lang="pl-PL" sz="2700" dirty="0" smtClean="0">
                <a:effectLst/>
                <a:latin typeface="+mn-lt"/>
                <a:ea typeface="Times New Roman"/>
                <a:cs typeface="Times New Roman"/>
              </a:rPr>
              <a:t>	Po aplikacji pasty tkanki zachowywały nienaruszoną mikrosktukturę !!!</a:t>
            </a:r>
          </a:p>
          <a:p>
            <a:pPr algn="l">
              <a:lnSpc>
                <a:spcPct val="150000"/>
              </a:lnSpc>
              <a:spcAft>
                <a:spcPts val="1000"/>
              </a:spcAft>
            </a:pPr>
            <a:r>
              <a:rPr lang="pl-PL" sz="2700" dirty="0" smtClean="0">
                <a:effectLst/>
                <a:latin typeface="+mn-lt"/>
                <a:ea typeface="Times New Roman"/>
                <a:cs typeface="Times New Roman"/>
              </a:rPr>
              <a:t> </a:t>
            </a:r>
          </a:p>
          <a:p>
            <a:pPr algn="l">
              <a:lnSpc>
                <a:spcPct val="150000"/>
              </a:lnSpc>
              <a:spcAft>
                <a:spcPts val="1000"/>
              </a:spcAft>
            </a:pPr>
            <a:r>
              <a:rPr lang="pl-PL" sz="4400" dirty="0" smtClean="0">
                <a:effectLst/>
                <a:latin typeface="+mn-lt"/>
                <a:ea typeface="Times New Roman"/>
                <a:cs typeface="Times New Roman"/>
              </a:rPr>
              <a:t> </a:t>
            </a:r>
            <a:endParaRPr lang="pl-PL" sz="4000" dirty="0" smtClean="0">
              <a:effectLst/>
              <a:latin typeface="+mn-lt"/>
              <a:ea typeface="Times New Roman"/>
              <a:cs typeface="Times New Roman"/>
            </a:endParaRPr>
          </a:p>
          <a:p>
            <a:pPr algn="l">
              <a:lnSpc>
                <a:spcPct val="150000"/>
              </a:lnSpc>
              <a:spcAft>
                <a:spcPts val="1000"/>
              </a:spcAft>
            </a:pPr>
            <a:r>
              <a:rPr lang="pl-PL" sz="4400" dirty="0" smtClean="0">
                <a:effectLst/>
                <a:latin typeface="+mn-lt"/>
                <a:ea typeface="Times New Roman"/>
                <a:cs typeface="Times New Roman"/>
              </a:rPr>
              <a:t> </a:t>
            </a:r>
            <a:endParaRPr lang="pl-PL" dirty="0">
              <a:latin typeface="+mn-lt"/>
            </a:endParaRPr>
          </a:p>
        </p:txBody>
      </p:sp>
      <p:pic>
        <p:nvPicPr>
          <p:cNvPr id="7"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8" name="TextBox 7"/>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9" name="TextBox 8"/>
          <p:cNvSpPr txBox="1"/>
          <p:nvPr/>
        </p:nvSpPr>
        <p:spPr>
          <a:xfrm>
            <a:off x="251520" y="44624"/>
            <a:ext cx="3744416" cy="400110"/>
          </a:xfrm>
          <a:prstGeom prst="rect">
            <a:avLst/>
          </a:prstGeom>
          <a:noFill/>
        </p:spPr>
        <p:txBody>
          <a:bodyPr wrap="square" rtlCol="0">
            <a:spAutoFit/>
          </a:bodyPr>
          <a:lstStyle/>
          <a:p>
            <a:r>
              <a:rPr lang="pl-PL" sz="2000" dirty="0" smtClean="0"/>
              <a:t>Oryginalna metoda Mohsa</a:t>
            </a:r>
            <a:endParaRPr lang="pl-PL" sz="2000" dirty="0"/>
          </a:p>
        </p:txBody>
      </p:sp>
    </p:spTree>
    <p:extLst>
      <p:ext uri="{BB962C8B-B14F-4D97-AF65-F5344CB8AC3E}">
        <p14:creationId xmlns:p14="http://schemas.microsoft.com/office/powerpoint/2010/main" val="28151285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502024"/>
            <a:ext cx="6264696" cy="1143000"/>
          </a:xfrm>
        </p:spPr>
        <p:txBody>
          <a:bodyPr>
            <a:noAutofit/>
          </a:bodyPr>
          <a:lstStyle/>
          <a:p>
            <a:pPr algn="l">
              <a:spcAft>
                <a:spcPts val="1000"/>
              </a:spcAft>
            </a:pPr>
            <a:r>
              <a:rPr lang="pl-PL" sz="2800" dirty="0" smtClean="0">
                <a:effectLst/>
                <a:latin typeface="+mn-lt"/>
                <a:ea typeface="Times New Roman"/>
                <a:cs typeface="Times New Roman"/>
              </a:rPr>
              <a:t>W kolejnych latach Mohs wprowadził pełną kontrolę histologiczną obrzeży wyciętych tkanek, tworząc w ten sposób nową metodę leczenia nowotworów powłok, łączącą: </a:t>
            </a:r>
            <a:br>
              <a:rPr lang="pl-PL" sz="2800" dirty="0" smtClean="0">
                <a:effectLst/>
                <a:latin typeface="+mn-lt"/>
                <a:ea typeface="Times New Roman"/>
                <a:cs typeface="Times New Roman"/>
              </a:rPr>
            </a:br>
            <a:r>
              <a:rPr lang="pl-PL" sz="2800" dirty="0" smtClean="0">
                <a:effectLst/>
                <a:latin typeface="+mn-lt"/>
                <a:ea typeface="Times New Roman"/>
                <a:cs typeface="Times New Roman"/>
              </a:rPr>
              <a:t/>
            </a:r>
            <a:br>
              <a:rPr lang="pl-PL" sz="2800" dirty="0" smtClean="0">
                <a:effectLst/>
                <a:latin typeface="+mn-lt"/>
                <a:ea typeface="Times New Roman"/>
                <a:cs typeface="Times New Roman"/>
              </a:rPr>
            </a:br>
            <a:r>
              <a:rPr lang="pl-PL" sz="2800" dirty="0" smtClean="0">
                <a:effectLst/>
                <a:latin typeface="+mn-lt"/>
                <a:ea typeface="Times New Roman"/>
                <a:cs typeface="Times New Roman"/>
              </a:rPr>
              <a:t>- etapowe chemiczne niszczenia tkanek </a:t>
            </a:r>
            <a:br>
              <a:rPr lang="pl-PL" sz="2800" dirty="0" smtClean="0">
                <a:effectLst/>
                <a:latin typeface="+mn-lt"/>
                <a:ea typeface="Times New Roman"/>
                <a:cs typeface="Times New Roman"/>
              </a:rPr>
            </a:br>
            <a:r>
              <a:rPr lang="pl-PL" sz="2800" dirty="0" smtClean="0">
                <a:effectLst/>
                <a:latin typeface="+mn-lt"/>
                <a:ea typeface="Times New Roman"/>
                <a:cs typeface="Times New Roman"/>
              </a:rPr>
              <a:t>- wycięcie chirurgiczne i </a:t>
            </a:r>
            <a:br>
              <a:rPr lang="pl-PL" sz="2800" dirty="0" smtClean="0">
                <a:effectLst/>
                <a:latin typeface="+mn-lt"/>
                <a:ea typeface="Times New Roman"/>
                <a:cs typeface="Times New Roman"/>
              </a:rPr>
            </a:br>
            <a:r>
              <a:rPr lang="pl-PL" sz="2800" dirty="0" smtClean="0">
                <a:effectLst/>
                <a:latin typeface="+mn-lt"/>
                <a:ea typeface="Times New Roman"/>
                <a:cs typeface="Times New Roman"/>
              </a:rPr>
              <a:t>- pełne badanie histologiczne ich obrzeży. </a:t>
            </a:r>
            <a:r>
              <a:rPr lang="pl-PL" sz="2400" dirty="0" smtClean="0">
                <a:effectLst/>
                <a:latin typeface="+mn-lt"/>
                <a:ea typeface="Times New Roman"/>
                <a:cs typeface="Times New Roman"/>
              </a:rPr>
              <a:t/>
            </a:r>
            <a:br>
              <a:rPr lang="pl-PL" sz="2400" dirty="0" smtClean="0">
                <a:effectLst/>
                <a:latin typeface="+mn-lt"/>
                <a:ea typeface="Times New Roman"/>
                <a:cs typeface="Times New Roman"/>
              </a:rPr>
            </a:br>
            <a:endParaRPr lang="pl-PL" sz="2400" dirty="0">
              <a:latin typeface="+mn-lt"/>
            </a:endParaRPr>
          </a:p>
        </p:txBody>
      </p:sp>
      <p:pic>
        <p:nvPicPr>
          <p:cNvPr id="1026" name="Picture 2" descr="C:\Users\lenovo\Desktop\ScreenHunter_06 Jan. 28 21.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1701725"/>
            <a:ext cx="2845579" cy="3671491"/>
          </a:xfrm>
          <a:prstGeom prst="rect">
            <a:avLst/>
          </a:prstGeom>
          <a:noFill/>
          <a:extLst>
            <a:ext uri="{909E8E84-426E-40DD-AFC4-6F175D3DCCD1}">
              <a14:hiddenFill xmlns:a14="http://schemas.microsoft.com/office/drawing/2010/main">
                <a:solidFill>
                  <a:srgbClr val="FFFFFF"/>
                </a:solidFill>
              </a14:hiddenFill>
            </a:ext>
          </a:extLst>
        </p:spPr>
      </p:pic>
      <p:pic>
        <p:nvPicPr>
          <p:cNvPr id="7"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
        <p:nvSpPr>
          <p:cNvPr id="8" name="TextBox 7"/>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9" name="TextBox 8"/>
          <p:cNvSpPr txBox="1"/>
          <p:nvPr/>
        </p:nvSpPr>
        <p:spPr>
          <a:xfrm>
            <a:off x="251520" y="44624"/>
            <a:ext cx="3744416" cy="400110"/>
          </a:xfrm>
          <a:prstGeom prst="rect">
            <a:avLst/>
          </a:prstGeom>
          <a:noFill/>
        </p:spPr>
        <p:txBody>
          <a:bodyPr wrap="square" rtlCol="0">
            <a:spAutoFit/>
          </a:bodyPr>
          <a:lstStyle/>
          <a:p>
            <a:r>
              <a:rPr lang="pl-PL" sz="2000" dirty="0" smtClean="0"/>
              <a:t>Oryginalna metoda Mohsa</a:t>
            </a:r>
            <a:endParaRPr lang="pl-PL" sz="2000" dirty="0"/>
          </a:p>
        </p:txBody>
      </p:sp>
      <p:sp>
        <p:nvSpPr>
          <p:cNvPr id="3" name="TextBox 2"/>
          <p:cNvSpPr txBox="1"/>
          <p:nvPr/>
        </p:nvSpPr>
        <p:spPr>
          <a:xfrm>
            <a:off x="251520" y="5499229"/>
            <a:ext cx="10945216" cy="954107"/>
          </a:xfrm>
          <a:prstGeom prst="rect">
            <a:avLst/>
          </a:prstGeom>
          <a:noFill/>
        </p:spPr>
        <p:txBody>
          <a:bodyPr wrap="square" rtlCol="0">
            <a:spAutoFit/>
          </a:bodyPr>
          <a:lstStyle/>
          <a:p>
            <a:r>
              <a:rPr lang="pl-PL" sz="2800" dirty="0" smtClean="0">
                <a:latin typeface="Times New Roman"/>
                <a:ea typeface="Times New Roman"/>
                <a:cs typeface="Times New Roman"/>
              </a:rPr>
              <a:t>Nazwy: „chemochirurgia</a:t>
            </a:r>
            <a:r>
              <a:rPr lang="pl-PL" sz="2800" dirty="0">
                <a:latin typeface="Times New Roman"/>
                <a:ea typeface="Times New Roman"/>
                <a:cs typeface="Times New Roman"/>
              </a:rPr>
              <a:t>” </a:t>
            </a:r>
            <a:r>
              <a:rPr lang="pl-PL" sz="2800" dirty="0" smtClean="0">
                <a:latin typeface="Times New Roman"/>
                <a:ea typeface="Times New Roman"/>
                <a:cs typeface="Times New Roman"/>
              </a:rPr>
              <a:t>              (</a:t>
            </a:r>
            <a:r>
              <a:rPr lang="pl-PL" sz="2800" i="1" dirty="0">
                <a:latin typeface="Times New Roman"/>
                <a:ea typeface="Times New Roman"/>
                <a:cs typeface="Times New Roman"/>
              </a:rPr>
              <a:t>chemosurgery</a:t>
            </a:r>
            <a:r>
              <a:rPr lang="pl-PL" sz="2800" dirty="0">
                <a:latin typeface="Times New Roman"/>
                <a:ea typeface="Times New Roman"/>
                <a:cs typeface="Times New Roman"/>
              </a:rPr>
              <a:t>), </a:t>
            </a:r>
            <a:r>
              <a:rPr lang="pl-PL" sz="2800" dirty="0" smtClean="0">
                <a:latin typeface="Times New Roman"/>
                <a:ea typeface="Times New Roman"/>
                <a:cs typeface="Times New Roman"/>
              </a:rPr>
              <a:t> </a:t>
            </a:r>
          </a:p>
          <a:p>
            <a:r>
              <a:rPr lang="pl-PL" sz="2800" dirty="0" smtClean="0">
                <a:latin typeface="Times New Roman"/>
                <a:ea typeface="Times New Roman"/>
                <a:cs typeface="Times New Roman"/>
              </a:rPr>
              <a:t>              „</a:t>
            </a:r>
            <a:r>
              <a:rPr lang="pl-PL" sz="2800" dirty="0">
                <a:latin typeface="Times New Roman"/>
                <a:ea typeface="Times New Roman"/>
                <a:cs typeface="Times New Roman"/>
              </a:rPr>
              <a:t>metoda tkanki utrwalonej (</a:t>
            </a:r>
            <a:r>
              <a:rPr lang="pl-PL" sz="2800" i="1" dirty="0">
                <a:latin typeface="Times New Roman"/>
                <a:ea typeface="Times New Roman"/>
                <a:cs typeface="Times New Roman"/>
              </a:rPr>
              <a:t>fixed tissue  technique</a:t>
            </a:r>
            <a:r>
              <a:rPr lang="pl-PL" sz="2800" dirty="0" smtClean="0">
                <a:latin typeface="Times New Roman"/>
                <a:ea typeface="Times New Roman"/>
                <a:cs typeface="Times New Roman"/>
              </a:rPr>
              <a:t>).</a:t>
            </a:r>
            <a:endParaRPr lang="pl-PL" sz="2800" dirty="0"/>
          </a:p>
        </p:txBody>
      </p:sp>
    </p:spTree>
    <p:extLst>
      <p:ext uri="{BB962C8B-B14F-4D97-AF65-F5344CB8AC3E}">
        <p14:creationId xmlns:p14="http://schemas.microsoft.com/office/powerpoint/2010/main" val="22276459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784976" cy="1143000"/>
          </a:xfrm>
        </p:spPr>
        <p:txBody>
          <a:bodyPr>
            <a:noAutofit/>
          </a:bodyPr>
          <a:lstStyle/>
          <a:p>
            <a:pPr algn="l">
              <a:lnSpc>
                <a:spcPct val="150000"/>
              </a:lnSpc>
              <a:spcAft>
                <a:spcPts val="1000"/>
              </a:spcAft>
            </a:pPr>
            <a:r>
              <a:rPr lang="pl-PL" sz="2400" dirty="0" smtClean="0">
                <a:effectLst/>
                <a:latin typeface="+mn-lt"/>
                <a:ea typeface="Times New Roman"/>
                <a:cs typeface="Times New Roman"/>
              </a:rPr>
              <a:t/>
            </a:r>
            <a:br>
              <a:rPr lang="pl-PL" sz="2400" dirty="0" smtClean="0">
                <a:effectLst/>
                <a:latin typeface="+mn-lt"/>
                <a:ea typeface="Times New Roman"/>
                <a:cs typeface="Times New Roman"/>
              </a:rPr>
            </a:br>
            <a:r>
              <a:rPr lang="pl-PL" sz="2400" dirty="0" smtClean="0">
                <a:latin typeface="+mn-lt"/>
                <a:ea typeface="Times New Roman"/>
                <a:cs typeface="Times New Roman"/>
              </a:rPr>
              <a:t/>
            </a:r>
            <a:br>
              <a:rPr lang="pl-PL" sz="2400" dirty="0" smtClean="0">
                <a:latin typeface="+mn-lt"/>
                <a:ea typeface="Times New Roman"/>
                <a:cs typeface="Times New Roman"/>
              </a:rPr>
            </a:br>
            <a:r>
              <a:rPr lang="pl-PL" sz="2400" dirty="0" smtClean="0">
                <a:latin typeface="+mn-lt"/>
                <a:ea typeface="Times New Roman"/>
                <a:cs typeface="Times New Roman"/>
              </a:rPr>
              <a:t/>
            </a:r>
            <a:br>
              <a:rPr lang="pl-PL" sz="2400" dirty="0" smtClean="0">
                <a:latin typeface="+mn-lt"/>
                <a:ea typeface="Times New Roman"/>
                <a:cs typeface="Times New Roman"/>
              </a:rPr>
            </a:br>
            <a:r>
              <a:rPr lang="pl-PL" sz="2400" dirty="0" smtClean="0">
                <a:latin typeface="+mn-lt"/>
                <a:ea typeface="Times New Roman"/>
                <a:cs typeface="Times New Roman"/>
              </a:rPr>
              <a:t/>
            </a:r>
            <a:br>
              <a:rPr lang="pl-PL" sz="2400" dirty="0" smtClean="0">
                <a:latin typeface="+mn-lt"/>
                <a:ea typeface="Times New Roman"/>
                <a:cs typeface="Times New Roman"/>
              </a:rPr>
            </a:br>
            <a:r>
              <a:rPr lang="pl-PL" sz="2400" dirty="0" smtClean="0">
                <a:latin typeface="+mn-lt"/>
                <a:ea typeface="Times New Roman"/>
                <a:cs typeface="Times New Roman"/>
              </a:rPr>
              <a:t/>
            </a:r>
            <a:br>
              <a:rPr lang="pl-PL" sz="2400" dirty="0" smtClean="0">
                <a:latin typeface="+mn-lt"/>
                <a:ea typeface="Times New Roman"/>
                <a:cs typeface="Times New Roman"/>
              </a:rPr>
            </a:br>
            <a:r>
              <a:rPr lang="pl-PL" sz="2400" dirty="0" smtClean="0">
                <a:latin typeface="+mn-lt"/>
                <a:ea typeface="Times New Roman"/>
                <a:cs typeface="Times New Roman"/>
              </a:rPr>
              <a:t/>
            </a:r>
            <a:br>
              <a:rPr lang="pl-PL" sz="2400" dirty="0" smtClean="0">
                <a:latin typeface="+mn-lt"/>
                <a:ea typeface="Times New Roman"/>
                <a:cs typeface="Times New Roman"/>
              </a:rPr>
            </a:br>
            <a:r>
              <a:rPr lang="pl-PL" sz="2400" dirty="0" smtClean="0">
                <a:latin typeface="+mn-lt"/>
                <a:ea typeface="Times New Roman"/>
                <a:cs typeface="Times New Roman"/>
              </a:rPr>
              <a:t/>
            </a:r>
            <a:br>
              <a:rPr lang="pl-PL" sz="2400" dirty="0" smtClean="0">
                <a:latin typeface="+mn-lt"/>
                <a:ea typeface="Times New Roman"/>
                <a:cs typeface="Times New Roman"/>
              </a:rPr>
            </a:br>
            <a:r>
              <a:rPr lang="pl-PL" sz="2400" dirty="0" smtClean="0">
                <a:latin typeface="+mn-lt"/>
                <a:ea typeface="Times New Roman"/>
                <a:cs typeface="Times New Roman"/>
              </a:rPr>
              <a:t/>
            </a:r>
            <a:br>
              <a:rPr lang="pl-PL" sz="2400" dirty="0" smtClean="0">
                <a:latin typeface="+mn-lt"/>
                <a:ea typeface="Times New Roman"/>
                <a:cs typeface="Times New Roman"/>
              </a:rPr>
            </a:br>
            <a:r>
              <a:rPr lang="pl-PL" sz="2400" dirty="0" smtClean="0">
                <a:latin typeface="+mn-lt"/>
                <a:ea typeface="Times New Roman"/>
                <a:cs typeface="Times New Roman"/>
              </a:rPr>
              <a:t/>
            </a:r>
            <a:br>
              <a:rPr lang="pl-PL" sz="2400" dirty="0" smtClean="0">
                <a:latin typeface="+mn-lt"/>
                <a:ea typeface="Times New Roman"/>
                <a:cs typeface="Times New Roman"/>
              </a:rPr>
            </a:br>
            <a:r>
              <a:rPr lang="pl-PL" sz="2800" b="1" dirty="0" smtClean="0">
                <a:effectLst/>
                <a:latin typeface="+mn-lt"/>
                <a:ea typeface="Times New Roman"/>
                <a:cs typeface="Times New Roman"/>
              </a:rPr>
              <a:t>Etapy oryginalnej metody Mohsa. </a:t>
            </a:r>
            <a:br>
              <a:rPr lang="pl-PL" sz="2800" b="1" dirty="0" smtClean="0">
                <a:effectLst/>
                <a:latin typeface="+mn-lt"/>
                <a:ea typeface="Times New Roman"/>
                <a:cs typeface="Times New Roman"/>
              </a:rPr>
            </a:br>
            <a:r>
              <a:rPr lang="pl-PL" sz="2400" dirty="0" smtClean="0">
                <a:effectLst/>
                <a:latin typeface="+mn-lt"/>
                <a:ea typeface="Times New Roman"/>
                <a:cs typeface="Times New Roman"/>
              </a:rPr>
              <a:t>1) Ścięcie styczne guza nowotworowego (shave excision - debulking), </a:t>
            </a:r>
            <a:br>
              <a:rPr lang="pl-PL" sz="2400" dirty="0" smtClean="0">
                <a:effectLst/>
                <a:latin typeface="+mn-lt"/>
                <a:ea typeface="Times New Roman"/>
                <a:cs typeface="Times New Roman"/>
              </a:rPr>
            </a:br>
            <a:r>
              <a:rPr lang="pl-PL" sz="2400" dirty="0" smtClean="0">
                <a:effectLst/>
                <a:latin typeface="+mn-lt"/>
                <a:ea typeface="Times New Roman"/>
                <a:cs typeface="Times New Roman"/>
              </a:rPr>
              <a:t>2)</a:t>
            </a:r>
            <a:r>
              <a:rPr lang="pl-PL" sz="2400" baseline="0" dirty="0" smtClean="0">
                <a:effectLst/>
                <a:latin typeface="+mn-lt"/>
                <a:ea typeface="Times New Roman"/>
                <a:cs typeface="Times New Roman"/>
              </a:rPr>
              <a:t> P</a:t>
            </a:r>
            <a:r>
              <a:rPr lang="pl-PL" sz="2400" dirty="0" smtClean="0">
                <a:effectLst/>
                <a:latin typeface="+mn-lt"/>
                <a:ea typeface="Times New Roman"/>
                <a:cs typeface="Times New Roman"/>
              </a:rPr>
              <a:t>okrycie rany kwasem dwuchlorooctowym i (po zbieleniu skóry) - warstwą pasty z chlorkiem cynku grubości ok 2 mm, okluzja. </a:t>
            </a:r>
            <a:br>
              <a:rPr lang="pl-PL" sz="2400" dirty="0" smtClean="0">
                <a:effectLst/>
                <a:latin typeface="+mn-lt"/>
                <a:ea typeface="Times New Roman"/>
                <a:cs typeface="Times New Roman"/>
              </a:rPr>
            </a:br>
            <a:r>
              <a:rPr lang="pl-PL" sz="2400" dirty="0" smtClean="0">
                <a:effectLst/>
                <a:latin typeface="+mn-lt"/>
                <a:ea typeface="Times New Roman"/>
                <a:cs typeface="Times New Roman"/>
              </a:rPr>
              <a:t>3) Po 24 godzinach – usunięcie pasty  i wycięcie warstwy martwiczych tkanek o grubości 2-3 mm (bez znieczulenia -  tkanki pozbawione czucia i bezkrwawo - tkanki stwardniałe, zanemizowane) </a:t>
            </a:r>
            <a:br>
              <a:rPr lang="pl-PL" sz="2400" dirty="0" smtClean="0">
                <a:effectLst/>
                <a:latin typeface="+mn-lt"/>
                <a:ea typeface="Times New Roman"/>
                <a:cs typeface="Times New Roman"/>
              </a:rPr>
            </a:br>
            <a:r>
              <a:rPr lang="pl-PL" sz="2400" dirty="0" smtClean="0">
                <a:effectLst/>
                <a:latin typeface="+mn-lt"/>
                <a:ea typeface="Times New Roman"/>
                <a:cs typeface="Times New Roman"/>
              </a:rPr>
              <a:t>4) Podział płaskiego preparatu chirurgicznego na mniejsze fragmenty 6) Wykonanie horyzontalnych skawków (po spłaszczeniu i zamrożeniu) i sporządzenie preparatów histologicznych ukazujących cały margines chirurgiczny (po zabarwieniu). </a:t>
            </a:r>
            <a:endParaRPr lang="pl-PL" sz="2400" dirty="0">
              <a:latin typeface="+mn-lt"/>
            </a:endParaRPr>
          </a:p>
        </p:txBody>
      </p:sp>
      <p:pic>
        <p:nvPicPr>
          <p:cNvPr id="6"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7" name="TextBox 6"/>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8" name="TextBox 7"/>
          <p:cNvSpPr txBox="1"/>
          <p:nvPr/>
        </p:nvSpPr>
        <p:spPr>
          <a:xfrm>
            <a:off x="251520" y="44624"/>
            <a:ext cx="3744416" cy="400110"/>
          </a:xfrm>
          <a:prstGeom prst="rect">
            <a:avLst/>
          </a:prstGeom>
          <a:noFill/>
        </p:spPr>
        <p:txBody>
          <a:bodyPr wrap="square" rtlCol="0">
            <a:spAutoFit/>
          </a:bodyPr>
          <a:lstStyle/>
          <a:p>
            <a:r>
              <a:rPr lang="pl-PL" sz="2000" dirty="0" smtClean="0"/>
              <a:t>Oryginalna metoda Mohsa</a:t>
            </a:r>
            <a:endParaRPr lang="pl-PL" sz="2000" dirty="0"/>
          </a:p>
        </p:txBody>
      </p:sp>
    </p:spTree>
    <p:extLst>
      <p:ext uri="{BB962C8B-B14F-4D97-AF65-F5344CB8AC3E}">
        <p14:creationId xmlns:p14="http://schemas.microsoft.com/office/powerpoint/2010/main" val="27629643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862064"/>
            <a:ext cx="4824536" cy="1143000"/>
          </a:xfrm>
        </p:spPr>
        <p:txBody>
          <a:bodyPr>
            <a:noAutofit/>
          </a:bodyPr>
          <a:lstStyle/>
          <a:p>
            <a:pPr algn="l"/>
            <a:r>
              <a:rPr lang="pl-PL" sz="2800" dirty="0" smtClean="0">
                <a:effectLst/>
                <a:latin typeface="+mn-lt"/>
                <a:ea typeface="Times New Roman"/>
                <a:cs typeface="Times New Roman"/>
              </a:rPr>
              <a:t>6. Skrawki histologiczne obejmują cały margines chirurgiczny (brzegi boczne i głębokie) preparatu, </a:t>
            </a:r>
            <a:br>
              <a:rPr lang="pl-PL" sz="2800" dirty="0" smtClean="0">
                <a:effectLst/>
                <a:latin typeface="+mn-lt"/>
                <a:ea typeface="Times New Roman"/>
                <a:cs typeface="Times New Roman"/>
              </a:rPr>
            </a:br>
            <a:r>
              <a:rPr lang="pl-PL" sz="2800" dirty="0" smtClean="0">
                <a:effectLst/>
                <a:latin typeface="+mn-lt"/>
                <a:ea typeface="Times New Roman"/>
                <a:cs typeface="Times New Roman"/>
              </a:rPr>
              <a:t>dzięki nietypowemu sposobowi wycięcia (na powierzchni skośnemu, a w głębi równoległemu do powierzchni), oraz dociśnięciu brzegów naskórkowych, tak, by znalazły się w jednej płaszczyźnie z dnem.</a:t>
            </a:r>
            <a:endParaRPr lang="pl-PL" sz="2800" dirty="0">
              <a:latin typeface="+mn-lt"/>
            </a:endParaRPr>
          </a:p>
        </p:txBody>
      </p:sp>
      <p:pic>
        <p:nvPicPr>
          <p:cNvPr id="3" name="Obraz 7" descr="wyciecie skoś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1196752"/>
            <a:ext cx="3851920"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
        <p:nvSpPr>
          <p:cNvPr id="8" name="TextBox 7"/>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9" name="TextBox 8"/>
          <p:cNvSpPr txBox="1"/>
          <p:nvPr/>
        </p:nvSpPr>
        <p:spPr>
          <a:xfrm>
            <a:off x="251520" y="44624"/>
            <a:ext cx="3744416" cy="400110"/>
          </a:xfrm>
          <a:prstGeom prst="rect">
            <a:avLst/>
          </a:prstGeom>
          <a:noFill/>
        </p:spPr>
        <p:txBody>
          <a:bodyPr wrap="square" rtlCol="0">
            <a:spAutoFit/>
          </a:bodyPr>
          <a:lstStyle/>
          <a:p>
            <a:r>
              <a:rPr lang="pl-PL" sz="2000" dirty="0" smtClean="0"/>
              <a:t>Oryginalna metoda Mohsa</a:t>
            </a:r>
            <a:endParaRPr lang="pl-PL" sz="2000" dirty="0"/>
          </a:p>
        </p:txBody>
      </p:sp>
    </p:spTree>
    <p:extLst>
      <p:ext uri="{BB962C8B-B14F-4D97-AF65-F5344CB8AC3E}">
        <p14:creationId xmlns:p14="http://schemas.microsoft.com/office/powerpoint/2010/main" val="13109555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85800"/>
            <a:ext cx="8229600" cy="1143000"/>
          </a:xfrm>
        </p:spPr>
        <p:txBody>
          <a:bodyPr>
            <a:normAutofit fontScale="90000"/>
          </a:bodyPr>
          <a:lstStyle/>
          <a:p>
            <a:pPr algn="l"/>
            <a:r>
              <a:rPr lang="pl-PL" sz="4400" dirty="0" smtClean="0">
                <a:effectLst/>
                <a:latin typeface="Times New Roman"/>
                <a:ea typeface="Times New Roman"/>
                <a:cs typeface="Times New Roman"/>
              </a:rPr>
              <a:t/>
            </a:r>
            <a:br>
              <a:rPr lang="pl-PL" sz="4400" dirty="0" smtClean="0">
                <a:effectLst/>
                <a:latin typeface="Times New Roman"/>
                <a:ea typeface="Times New Roman"/>
                <a:cs typeface="Times New Roman"/>
              </a:rPr>
            </a:br>
            <a:r>
              <a:rPr lang="pl-PL" dirty="0" smtClean="0">
                <a:latin typeface="Times New Roman"/>
                <a:ea typeface="Times New Roman"/>
                <a:cs typeface="Times New Roman"/>
              </a:rPr>
              <a:t/>
            </a:r>
            <a:br>
              <a:rPr lang="pl-PL" dirty="0" smtClean="0">
                <a:latin typeface="Times New Roman"/>
                <a:ea typeface="Times New Roman"/>
                <a:cs typeface="Times New Roman"/>
              </a:rPr>
            </a:br>
            <a:r>
              <a:rPr lang="pl-PL" dirty="0" smtClean="0">
                <a:latin typeface="Times New Roman"/>
                <a:ea typeface="Times New Roman"/>
                <a:cs typeface="Times New Roman"/>
              </a:rPr>
              <a:t/>
            </a:r>
            <a:br>
              <a:rPr lang="pl-PL" dirty="0" smtClean="0">
                <a:latin typeface="Times New Roman"/>
                <a:ea typeface="Times New Roman"/>
                <a:cs typeface="Times New Roman"/>
              </a:rPr>
            </a:br>
            <a:r>
              <a:rPr lang="pl-PL" dirty="0" smtClean="0">
                <a:latin typeface="Times New Roman"/>
                <a:ea typeface="Times New Roman"/>
                <a:cs typeface="Times New Roman"/>
              </a:rPr>
              <a:t/>
            </a:r>
            <a:br>
              <a:rPr lang="pl-PL" dirty="0" smtClean="0">
                <a:latin typeface="Times New Roman"/>
                <a:ea typeface="Times New Roman"/>
                <a:cs typeface="Times New Roman"/>
              </a:rPr>
            </a:br>
            <a:r>
              <a:rPr lang="pl-PL" dirty="0" smtClean="0">
                <a:latin typeface="Times New Roman"/>
                <a:ea typeface="Times New Roman"/>
                <a:cs typeface="Times New Roman"/>
              </a:rPr>
              <a:t/>
            </a:r>
            <a:br>
              <a:rPr lang="pl-PL" dirty="0" smtClean="0">
                <a:latin typeface="Times New Roman"/>
                <a:ea typeface="Times New Roman"/>
                <a:cs typeface="Times New Roman"/>
              </a:rPr>
            </a:br>
            <a:r>
              <a:rPr lang="pl-PL" dirty="0" smtClean="0">
                <a:latin typeface="Times New Roman"/>
                <a:ea typeface="Times New Roman"/>
                <a:cs typeface="Times New Roman"/>
              </a:rPr>
              <a:t/>
            </a:r>
            <a:br>
              <a:rPr lang="pl-PL" dirty="0" smtClean="0">
                <a:latin typeface="Times New Roman"/>
                <a:ea typeface="Times New Roman"/>
                <a:cs typeface="Times New Roman"/>
              </a:rPr>
            </a:br>
            <a:r>
              <a:rPr lang="pl-PL" dirty="0" smtClean="0">
                <a:latin typeface="+mn-lt"/>
                <a:ea typeface="Times New Roman"/>
                <a:cs typeface="Times New Roman"/>
              </a:rPr>
              <a:t/>
            </a:r>
            <a:br>
              <a:rPr lang="pl-PL" dirty="0" smtClean="0">
                <a:latin typeface="+mn-lt"/>
                <a:ea typeface="Times New Roman"/>
                <a:cs typeface="Times New Roman"/>
              </a:rPr>
            </a:br>
            <a:r>
              <a:rPr lang="pl-PL" dirty="0" smtClean="0">
                <a:latin typeface="+mn-lt"/>
                <a:ea typeface="Times New Roman"/>
                <a:cs typeface="Times New Roman"/>
              </a:rPr>
              <a:t/>
            </a:r>
            <a:br>
              <a:rPr lang="pl-PL" dirty="0" smtClean="0">
                <a:latin typeface="+mn-lt"/>
                <a:ea typeface="Times New Roman"/>
                <a:cs typeface="Times New Roman"/>
              </a:rPr>
            </a:br>
            <a:r>
              <a:rPr lang="pl-PL" sz="3100" dirty="0" smtClean="0">
                <a:effectLst/>
                <a:latin typeface="+mn-lt"/>
                <a:ea typeface="Times New Roman"/>
                <a:cs typeface="Times New Roman"/>
              </a:rPr>
              <a:t>7. Badania histologiczne preparatów (prowadzone przez samego Mohsa). Jeśli wykazywały one obecność tkanek nowotworu, wykonywano w tym miejscu ponowną aplikację pasty, a następnie - po jednym lub kilku dniach – wycinano i badano histologicznie kolejną warstwę tkanek.</a:t>
            </a:r>
            <a:br>
              <a:rPr lang="pl-PL" sz="3100" dirty="0" smtClean="0">
                <a:effectLst/>
                <a:latin typeface="+mn-lt"/>
                <a:ea typeface="Times New Roman"/>
                <a:cs typeface="Times New Roman"/>
              </a:rPr>
            </a:br>
            <a:r>
              <a:rPr lang="pl-PL" sz="3100" dirty="0" smtClean="0">
                <a:effectLst/>
                <a:latin typeface="+mn-lt"/>
                <a:ea typeface="Times New Roman"/>
                <a:cs typeface="Times New Roman"/>
              </a:rPr>
              <a:t/>
            </a:r>
            <a:br>
              <a:rPr lang="pl-PL" sz="3100" dirty="0" smtClean="0">
                <a:effectLst/>
                <a:latin typeface="+mn-lt"/>
                <a:ea typeface="Times New Roman"/>
                <a:cs typeface="Times New Roman"/>
              </a:rPr>
            </a:br>
            <a:r>
              <a:rPr lang="pl-PL" sz="3100" dirty="0" smtClean="0">
                <a:latin typeface="+mn-lt"/>
                <a:ea typeface="Times New Roman"/>
                <a:cs typeface="Times New Roman"/>
              </a:rPr>
              <a:t>8.  </a:t>
            </a:r>
            <a:r>
              <a:rPr lang="pl-PL" sz="3200" dirty="0" smtClean="0">
                <a:effectLst/>
                <a:latin typeface="+mn-lt"/>
                <a:ea typeface="Times New Roman"/>
                <a:cs typeface="Times New Roman"/>
              </a:rPr>
              <a:t>Leczenie uznawano za zakończone po histologicznym potwierdzeniu braku nowotworu na ostatnim etapie wycięcia - w całości obrzeży wyciętych tkanek. Ranę pozostawiano na otwarto - do zagojenia samoistnego.</a:t>
            </a:r>
            <a:r>
              <a:rPr lang="pl-PL" sz="3100" dirty="0" smtClean="0">
                <a:effectLst/>
                <a:latin typeface="+mn-lt"/>
                <a:ea typeface="Times New Roman"/>
                <a:cs typeface="Times New Roman"/>
              </a:rPr>
              <a:t> </a:t>
            </a:r>
            <a:endParaRPr lang="pl-PL" sz="3100" dirty="0">
              <a:latin typeface="+mn-lt"/>
            </a:endParaRPr>
          </a:p>
        </p:txBody>
      </p:sp>
      <p:pic>
        <p:nvPicPr>
          <p:cNvPr id="6"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7" name="TextBox 6"/>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8" name="TextBox 7"/>
          <p:cNvSpPr txBox="1"/>
          <p:nvPr/>
        </p:nvSpPr>
        <p:spPr>
          <a:xfrm>
            <a:off x="251520" y="44624"/>
            <a:ext cx="3744416" cy="400110"/>
          </a:xfrm>
          <a:prstGeom prst="rect">
            <a:avLst/>
          </a:prstGeom>
          <a:noFill/>
        </p:spPr>
        <p:txBody>
          <a:bodyPr wrap="square" rtlCol="0">
            <a:spAutoFit/>
          </a:bodyPr>
          <a:lstStyle/>
          <a:p>
            <a:r>
              <a:rPr lang="pl-PL" sz="2000" dirty="0" smtClean="0"/>
              <a:t>Oryginalna metoda Mohsa</a:t>
            </a:r>
            <a:endParaRPr lang="pl-PL" sz="2000" dirty="0"/>
          </a:p>
        </p:txBody>
      </p:sp>
    </p:spTree>
    <p:extLst>
      <p:ext uri="{BB962C8B-B14F-4D97-AF65-F5344CB8AC3E}">
        <p14:creationId xmlns:p14="http://schemas.microsoft.com/office/powerpoint/2010/main" val="13629806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36" y="773832"/>
            <a:ext cx="9144000" cy="1143000"/>
          </a:xfrm>
        </p:spPr>
        <p:txBody>
          <a:bodyPr>
            <a:noAutofit/>
          </a:bodyPr>
          <a:lstStyle/>
          <a:p>
            <a:pPr algn="l"/>
            <a:r>
              <a:rPr lang="pl-PL" sz="2600" dirty="0" smtClean="0">
                <a:effectLst/>
                <a:latin typeface="+mn-lt"/>
                <a:ea typeface="Times New Roman"/>
                <a:cs typeface="Times New Roman"/>
              </a:rPr>
              <a:t/>
            </a:r>
            <a:br>
              <a:rPr lang="pl-PL" sz="2600" dirty="0" smtClean="0">
                <a:effectLst/>
                <a:latin typeface="+mn-lt"/>
                <a:ea typeface="Times New Roman"/>
                <a:cs typeface="Times New Roman"/>
              </a:rPr>
            </a:br>
            <a:r>
              <a:rPr lang="pl-PL" sz="2600" dirty="0" smtClean="0">
                <a:latin typeface="+mn-lt"/>
                <a:ea typeface="Times New Roman"/>
                <a:cs typeface="Times New Roman"/>
              </a:rPr>
              <a:t/>
            </a:r>
            <a:br>
              <a:rPr lang="pl-PL" sz="2600" dirty="0" smtClean="0">
                <a:latin typeface="+mn-lt"/>
                <a:ea typeface="Times New Roman"/>
                <a:cs typeface="Times New Roman"/>
              </a:rPr>
            </a:br>
            <a:r>
              <a:rPr lang="pl-PL" sz="2600" dirty="0" smtClean="0">
                <a:latin typeface="+mn-lt"/>
                <a:ea typeface="Times New Roman"/>
                <a:cs typeface="Times New Roman"/>
              </a:rPr>
              <a:t/>
            </a:r>
            <a:br>
              <a:rPr lang="pl-PL" sz="2600" dirty="0" smtClean="0">
                <a:latin typeface="+mn-lt"/>
                <a:ea typeface="Times New Roman"/>
                <a:cs typeface="Times New Roman"/>
              </a:rPr>
            </a:br>
            <a:r>
              <a:rPr lang="pl-PL" sz="2600" dirty="0" smtClean="0">
                <a:latin typeface="+mn-lt"/>
                <a:ea typeface="Times New Roman"/>
                <a:cs typeface="Times New Roman"/>
              </a:rPr>
              <a:t/>
            </a:r>
            <a:br>
              <a:rPr lang="pl-PL" sz="2600" dirty="0" smtClean="0">
                <a:latin typeface="+mn-lt"/>
                <a:ea typeface="Times New Roman"/>
                <a:cs typeface="Times New Roman"/>
              </a:rPr>
            </a:br>
            <a:r>
              <a:rPr lang="pl-PL" sz="2600" dirty="0" smtClean="0">
                <a:latin typeface="+mn-lt"/>
                <a:ea typeface="Times New Roman"/>
                <a:cs typeface="Times New Roman"/>
              </a:rPr>
              <a:t/>
            </a:r>
            <a:br>
              <a:rPr lang="pl-PL" sz="2600" dirty="0" smtClean="0">
                <a:latin typeface="+mn-lt"/>
                <a:ea typeface="Times New Roman"/>
                <a:cs typeface="Times New Roman"/>
              </a:rPr>
            </a:br>
            <a:r>
              <a:rPr lang="pl-PL" sz="2600" dirty="0" smtClean="0">
                <a:latin typeface="+mn-lt"/>
                <a:ea typeface="Times New Roman"/>
                <a:cs typeface="Times New Roman"/>
              </a:rPr>
              <a:t>	Metoda </a:t>
            </a:r>
            <a:r>
              <a:rPr lang="pl-PL" sz="2600" dirty="0" smtClean="0">
                <a:effectLst/>
                <a:latin typeface="+mn-lt"/>
                <a:ea typeface="Times New Roman"/>
                <a:cs typeface="Times New Roman"/>
              </a:rPr>
              <a:t>wymagała również</a:t>
            </a:r>
            <a:r>
              <a:rPr lang="pl-PL" sz="2600" dirty="0" smtClean="0">
                <a:solidFill>
                  <a:srgbClr val="FF0000"/>
                </a:solidFill>
                <a:effectLst/>
                <a:latin typeface="+mn-lt"/>
                <a:ea typeface="Times New Roman"/>
                <a:cs typeface="Times New Roman"/>
              </a:rPr>
              <a:t> </a:t>
            </a:r>
            <a:r>
              <a:rPr lang="pl-PL" sz="2600" dirty="0" smtClean="0">
                <a:effectLst/>
                <a:latin typeface="+mn-lt"/>
                <a:ea typeface="Times New Roman"/>
                <a:cs typeface="Times New Roman"/>
              </a:rPr>
              <a:t>dokumentacji graficznej guza </a:t>
            </a:r>
            <a:br>
              <a:rPr lang="pl-PL" sz="2600" dirty="0" smtClean="0">
                <a:effectLst/>
                <a:latin typeface="+mn-lt"/>
                <a:ea typeface="Times New Roman"/>
                <a:cs typeface="Times New Roman"/>
              </a:rPr>
            </a:br>
            <a:r>
              <a:rPr lang="pl-PL" sz="2600" dirty="0" smtClean="0">
                <a:effectLst/>
                <a:latin typeface="+mn-lt"/>
                <a:ea typeface="Times New Roman"/>
                <a:cs typeface="Times New Roman"/>
              </a:rPr>
              <a:t>(jego poszczególnych fragmentów powstałych po podziale</a:t>
            </a:r>
            <a:r>
              <a:rPr lang="pl-PL" sz="2600" dirty="0" smtClean="0">
                <a:latin typeface="+mn-lt"/>
                <a:ea typeface="Times New Roman"/>
                <a:cs typeface="Times New Roman"/>
              </a:rPr>
              <a:t>),  </a:t>
            </a:r>
            <a:br>
              <a:rPr lang="pl-PL" sz="2600" dirty="0" smtClean="0">
                <a:latin typeface="+mn-lt"/>
                <a:ea typeface="Times New Roman"/>
                <a:cs typeface="Times New Roman"/>
              </a:rPr>
            </a:br>
            <a:r>
              <a:rPr lang="pl-PL" sz="2600" dirty="0" smtClean="0">
                <a:latin typeface="+mn-lt"/>
                <a:ea typeface="Times New Roman"/>
                <a:cs typeface="Times New Roman"/>
              </a:rPr>
              <a:t>jego otoczenia i nacieków nowotworu </a:t>
            </a:r>
            <a:r>
              <a:rPr lang="pl-PL" sz="2600" dirty="0" smtClean="0">
                <a:effectLst/>
                <a:latin typeface="+mn-lt"/>
                <a:ea typeface="Times New Roman"/>
                <a:cs typeface="Times New Roman"/>
              </a:rPr>
              <a:t>(„tumor mapping”). </a:t>
            </a:r>
            <a:br>
              <a:rPr lang="pl-PL" sz="2600" dirty="0" smtClean="0">
                <a:effectLst/>
                <a:latin typeface="+mn-lt"/>
                <a:ea typeface="Times New Roman"/>
                <a:cs typeface="Times New Roman"/>
              </a:rPr>
            </a:br>
            <a:r>
              <a:rPr lang="pl-PL" sz="2600" dirty="0" smtClean="0">
                <a:effectLst/>
                <a:latin typeface="+mn-lt"/>
                <a:ea typeface="Times New Roman"/>
                <a:cs typeface="Times New Roman"/>
              </a:rPr>
              <a:t/>
            </a:r>
            <a:br>
              <a:rPr lang="pl-PL" sz="2600" dirty="0" smtClean="0">
                <a:effectLst/>
                <a:latin typeface="+mn-lt"/>
                <a:ea typeface="Times New Roman"/>
                <a:cs typeface="Times New Roman"/>
              </a:rPr>
            </a:br>
            <a:r>
              <a:rPr lang="pl-PL" sz="2600" dirty="0" smtClean="0">
                <a:effectLst/>
                <a:latin typeface="+mn-lt"/>
                <a:ea typeface="Times New Roman"/>
                <a:cs typeface="Times New Roman"/>
              </a:rPr>
              <a:t>	</a:t>
            </a:r>
            <a:r>
              <a:rPr lang="pl-PL" sz="2600" dirty="0" smtClean="0">
                <a:latin typeface="+mn-lt"/>
                <a:ea typeface="Times New Roman"/>
                <a:cs typeface="Times New Roman"/>
              </a:rPr>
              <a:t>Niezbędne było przy tym oznaczanie kierunków na preparatach chirurgicznych i histologicznych („</a:t>
            </a:r>
            <a:r>
              <a:rPr lang="pl-PL" sz="2600" dirty="0">
                <a:latin typeface="+mn-lt"/>
                <a:ea typeface="Times New Roman"/>
                <a:cs typeface="Times New Roman"/>
              </a:rPr>
              <a:t>color coding</a:t>
            </a:r>
            <a:r>
              <a:rPr lang="pl-PL" sz="2600" dirty="0" smtClean="0">
                <a:latin typeface="+mn-lt"/>
                <a:ea typeface="Times New Roman"/>
                <a:cs typeface="Times New Roman"/>
              </a:rPr>
              <a:t>”)</a:t>
            </a:r>
            <a:r>
              <a:rPr lang="pl-PL" sz="2600" dirty="0" smtClean="0">
                <a:effectLst/>
                <a:latin typeface="+mn-lt"/>
                <a:ea typeface="Times New Roman"/>
                <a:cs typeface="Times New Roman"/>
              </a:rPr>
              <a:t/>
            </a:r>
            <a:br>
              <a:rPr lang="pl-PL" sz="2600" dirty="0" smtClean="0">
                <a:effectLst/>
                <a:latin typeface="+mn-lt"/>
                <a:ea typeface="Times New Roman"/>
                <a:cs typeface="Times New Roman"/>
              </a:rPr>
            </a:br>
            <a:r>
              <a:rPr lang="pl-PL" sz="2600" dirty="0" smtClean="0">
                <a:effectLst/>
                <a:latin typeface="+mn-lt"/>
                <a:ea typeface="Times New Roman"/>
                <a:cs typeface="Times New Roman"/>
              </a:rPr>
              <a:t> </a:t>
            </a:r>
            <a:endParaRPr lang="pl-PL" sz="2600" dirty="0">
              <a:latin typeface="+mn-lt"/>
            </a:endParaRPr>
          </a:p>
        </p:txBody>
      </p:sp>
      <p:pic>
        <p:nvPicPr>
          <p:cNvPr id="1026" name="Picture 2" descr="C:\Users\lenovo\Desktop\ScreenHunter_04 Jan. 28 17.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3717032"/>
            <a:ext cx="2438160" cy="2604955"/>
          </a:xfrm>
          <a:prstGeom prst="rect">
            <a:avLst/>
          </a:prstGeom>
          <a:noFill/>
          <a:extLst>
            <a:ext uri="{909E8E84-426E-40DD-AFC4-6F175D3DCCD1}">
              <a14:hiddenFill xmlns:a14="http://schemas.microsoft.com/office/drawing/2010/main">
                <a:solidFill>
                  <a:srgbClr val="FFFFFF"/>
                </a:solidFill>
              </a14:hiddenFill>
            </a:ext>
          </a:extLst>
        </p:spPr>
      </p:pic>
      <p:pic>
        <p:nvPicPr>
          <p:cNvPr id="8"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
        <p:nvSpPr>
          <p:cNvPr id="9" name="TextBox 8"/>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10" name="TextBox 9"/>
          <p:cNvSpPr txBox="1"/>
          <p:nvPr/>
        </p:nvSpPr>
        <p:spPr>
          <a:xfrm>
            <a:off x="251520" y="44624"/>
            <a:ext cx="3744416" cy="400110"/>
          </a:xfrm>
          <a:prstGeom prst="rect">
            <a:avLst/>
          </a:prstGeom>
          <a:noFill/>
        </p:spPr>
        <p:txBody>
          <a:bodyPr wrap="square" rtlCol="0">
            <a:spAutoFit/>
          </a:bodyPr>
          <a:lstStyle/>
          <a:p>
            <a:r>
              <a:rPr lang="pl-PL" sz="2000" dirty="0" smtClean="0"/>
              <a:t>Oryginalna metoda Mohsa</a:t>
            </a:r>
            <a:endParaRPr lang="pl-PL" sz="2000" dirty="0"/>
          </a:p>
        </p:txBody>
      </p:sp>
    </p:spTree>
    <p:extLst>
      <p:ext uri="{BB962C8B-B14F-4D97-AF65-F5344CB8AC3E}">
        <p14:creationId xmlns:p14="http://schemas.microsoft.com/office/powerpoint/2010/main" val="26240390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noAutofit/>
          </a:bodyPr>
          <a:lstStyle/>
          <a:p>
            <a:pPr algn="l"/>
            <a:r>
              <a:rPr lang="pl-PL" sz="3200" dirty="0" smtClean="0">
                <a:effectLst/>
                <a:ea typeface="Times New Roman"/>
                <a:cs typeface="Times New Roman"/>
              </a:rPr>
              <a:t/>
            </a:r>
            <a:br>
              <a:rPr lang="pl-PL" sz="3200" dirty="0" smtClean="0">
                <a:effectLst/>
                <a:ea typeface="Times New Roman"/>
                <a:cs typeface="Times New Roman"/>
              </a:rPr>
            </a:br>
            <a:r>
              <a:rPr lang="pl-PL" sz="3200" dirty="0" smtClean="0">
                <a:ea typeface="Times New Roman"/>
                <a:cs typeface="Times New Roman"/>
              </a:rPr>
              <a:t/>
            </a:r>
            <a:br>
              <a:rPr lang="pl-PL" sz="3200" dirty="0" smtClean="0">
                <a:ea typeface="Times New Roman"/>
                <a:cs typeface="Times New Roman"/>
              </a:rPr>
            </a:br>
            <a:r>
              <a:rPr lang="pl-PL" sz="3200" dirty="0" smtClean="0">
                <a:ea typeface="Times New Roman"/>
                <a:cs typeface="Times New Roman"/>
              </a:rPr>
              <a:t/>
            </a:r>
            <a:br>
              <a:rPr lang="pl-PL" sz="3200" dirty="0" smtClean="0">
                <a:ea typeface="Times New Roman"/>
                <a:cs typeface="Times New Roman"/>
              </a:rPr>
            </a:br>
            <a:r>
              <a:rPr lang="pl-PL" sz="3200" dirty="0" smtClean="0">
                <a:ea typeface="Times New Roman"/>
                <a:cs typeface="Times New Roman"/>
              </a:rPr>
              <a:t/>
            </a:r>
            <a:br>
              <a:rPr lang="pl-PL" sz="3200" dirty="0" smtClean="0">
                <a:ea typeface="Times New Roman"/>
                <a:cs typeface="Times New Roman"/>
              </a:rPr>
            </a:br>
            <a:r>
              <a:rPr lang="pl-PL" sz="3200" dirty="0" smtClean="0">
                <a:ea typeface="Times New Roman"/>
                <a:cs typeface="Times New Roman"/>
              </a:rPr>
              <a:t/>
            </a:r>
            <a:br>
              <a:rPr lang="pl-PL" sz="3200" dirty="0" smtClean="0">
                <a:ea typeface="Times New Roman"/>
                <a:cs typeface="Times New Roman"/>
              </a:rPr>
            </a:br>
            <a:r>
              <a:rPr lang="pl-PL" sz="3200" dirty="0" smtClean="0">
                <a:ea typeface="Times New Roman"/>
                <a:cs typeface="Times New Roman"/>
              </a:rPr>
              <a:t/>
            </a:r>
            <a:br>
              <a:rPr lang="pl-PL" sz="3200" dirty="0" smtClean="0">
                <a:ea typeface="Times New Roman"/>
                <a:cs typeface="Times New Roman"/>
              </a:rPr>
            </a:br>
            <a:r>
              <a:rPr lang="pl-PL" sz="3200" dirty="0" smtClean="0">
                <a:ea typeface="Times New Roman"/>
                <a:cs typeface="Times New Roman"/>
              </a:rPr>
              <a:t/>
            </a:r>
            <a:br>
              <a:rPr lang="pl-PL" sz="3200" dirty="0" smtClean="0">
                <a:ea typeface="Times New Roman"/>
                <a:cs typeface="Times New Roman"/>
              </a:rPr>
            </a:br>
            <a:r>
              <a:rPr lang="pl-PL" sz="3200" dirty="0" smtClean="0">
                <a:ea typeface="Times New Roman"/>
                <a:cs typeface="Times New Roman"/>
              </a:rPr>
              <a:t/>
            </a:r>
            <a:br>
              <a:rPr lang="pl-PL" sz="3200" dirty="0" smtClean="0">
                <a:ea typeface="Times New Roman"/>
                <a:cs typeface="Times New Roman"/>
              </a:rPr>
            </a:br>
            <a:r>
              <a:rPr lang="pl-PL" sz="3200" dirty="0" smtClean="0">
                <a:ea typeface="Times New Roman"/>
                <a:cs typeface="Times New Roman"/>
              </a:rPr>
              <a:t/>
            </a:r>
            <a:br>
              <a:rPr lang="pl-PL" sz="3200" dirty="0" smtClean="0">
                <a:ea typeface="Times New Roman"/>
                <a:cs typeface="Times New Roman"/>
              </a:rPr>
            </a:br>
            <a:r>
              <a:rPr lang="pl-PL" sz="3200" dirty="0">
                <a:ea typeface="Times New Roman"/>
                <a:cs typeface="Times New Roman"/>
              </a:rPr>
              <a:t/>
            </a:r>
            <a:br>
              <a:rPr lang="pl-PL" sz="3200" dirty="0">
                <a:ea typeface="Times New Roman"/>
                <a:cs typeface="Times New Roman"/>
              </a:rPr>
            </a:br>
            <a:r>
              <a:rPr lang="pl-PL" sz="3200" dirty="0" smtClean="0">
                <a:ea typeface="Times New Roman"/>
                <a:cs typeface="Times New Roman"/>
              </a:rPr>
              <a:t>	</a:t>
            </a:r>
            <a:r>
              <a:rPr lang="pl-PL" sz="2800" dirty="0" smtClean="0">
                <a:effectLst/>
                <a:ea typeface="Times New Roman"/>
                <a:cs typeface="Times New Roman"/>
              </a:rPr>
              <a:t>Warstwa martwicy po działaniu żrącej pasty była pozostawiana do demarkacji i późniejszego gojenia </a:t>
            </a:r>
            <a:r>
              <a:rPr lang="pl-PL" sz="2800" i="1" dirty="0" smtClean="0">
                <a:effectLst/>
                <a:ea typeface="Times New Roman"/>
                <a:cs typeface="Times New Roman"/>
              </a:rPr>
              <a:t>per secundam intentionem.</a:t>
            </a:r>
            <a:br>
              <a:rPr lang="pl-PL" sz="2800" i="1" dirty="0" smtClean="0">
                <a:effectLst/>
                <a:ea typeface="Times New Roman"/>
                <a:cs typeface="Times New Roman"/>
              </a:rPr>
            </a:br>
            <a:r>
              <a:rPr lang="pl-PL" sz="2800" i="1" dirty="0" smtClean="0">
                <a:effectLst/>
                <a:ea typeface="Times New Roman"/>
                <a:cs typeface="Times New Roman"/>
              </a:rPr>
              <a:t>	</a:t>
            </a:r>
            <a:r>
              <a:rPr lang="pl-PL" sz="2800" dirty="0" smtClean="0">
                <a:effectLst/>
                <a:ea typeface="Times New Roman"/>
                <a:cs typeface="Times New Roman"/>
              </a:rPr>
              <a:t>Gojenie było długotrwałe, choć zwykle przynosiło korzystne wyniki estetyczne i funkcjonalne. </a:t>
            </a:r>
            <a:r>
              <a:rPr lang="pl-PL" sz="2400" dirty="0">
                <a:ea typeface="Times New Roman"/>
                <a:cs typeface="Times New Roman"/>
              </a:rPr>
              <a:t/>
            </a:r>
            <a:br>
              <a:rPr lang="pl-PL" sz="2400" dirty="0">
                <a:ea typeface="Times New Roman"/>
                <a:cs typeface="Times New Roman"/>
              </a:rPr>
            </a:br>
            <a:r>
              <a:rPr lang="pl-PL" sz="2400" dirty="0" smtClean="0">
                <a:ea typeface="Times New Roman"/>
                <a:cs typeface="Times New Roman"/>
              </a:rPr>
              <a:t>	</a:t>
            </a:r>
            <a:r>
              <a:rPr lang="pl-PL" sz="2800" dirty="0" smtClean="0">
                <a:ea typeface="Times New Roman"/>
                <a:cs typeface="Times New Roman"/>
              </a:rPr>
              <a:t>Wyniki </a:t>
            </a:r>
            <a:r>
              <a:rPr lang="pl-PL" sz="2800" dirty="0">
                <a:ea typeface="Times New Roman"/>
                <a:cs typeface="Times New Roman"/>
              </a:rPr>
              <a:t>leczenia raków </a:t>
            </a:r>
            <a:r>
              <a:rPr lang="pl-PL" sz="2800" dirty="0" smtClean="0">
                <a:ea typeface="Times New Roman"/>
                <a:cs typeface="Times New Roman"/>
              </a:rPr>
              <a:t>skóry uzyskane </a:t>
            </a:r>
            <a:r>
              <a:rPr lang="pl-PL" sz="2800" dirty="0">
                <a:ea typeface="Times New Roman"/>
                <a:cs typeface="Times New Roman"/>
              </a:rPr>
              <a:t>przez Mohsa przewyższyły </a:t>
            </a:r>
            <a:r>
              <a:rPr lang="pl-PL" sz="2800" dirty="0" smtClean="0">
                <a:ea typeface="Times New Roman"/>
                <a:cs typeface="Times New Roman"/>
              </a:rPr>
              <a:t>te uzyskiwane </a:t>
            </a:r>
            <a:r>
              <a:rPr lang="pl-PL" sz="2800" dirty="0">
                <a:ea typeface="Times New Roman"/>
                <a:cs typeface="Times New Roman"/>
              </a:rPr>
              <a:t>wszystkimi innymi </a:t>
            </a:r>
            <a:r>
              <a:rPr lang="pl-PL" sz="2800" dirty="0" smtClean="0">
                <a:ea typeface="Times New Roman"/>
                <a:cs typeface="Times New Roman"/>
              </a:rPr>
              <a:t>metodami (wyleczalność </a:t>
            </a:r>
            <a:r>
              <a:rPr lang="pl-PL" sz="2800" dirty="0">
                <a:ea typeface="Times New Roman"/>
                <a:cs typeface="Times New Roman"/>
              </a:rPr>
              <a:t>powyżej 98%). </a:t>
            </a:r>
            <a:br>
              <a:rPr lang="pl-PL" sz="2800" dirty="0">
                <a:ea typeface="Times New Roman"/>
                <a:cs typeface="Times New Roman"/>
              </a:rPr>
            </a:br>
            <a:r>
              <a:rPr lang="pl-PL" sz="2800" dirty="0" smtClean="0">
                <a:ea typeface="Times New Roman"/>
                <a:cs typeface="Times New Roman"/>
              </a:rPr>
              <a:t>	Jednak </a:t>
            </a:r>
            <a:r>
              <a:rPr lang="pl-PL" sz="2800" dirty="0">
                <a:ea typeface="Times New Roman"/>
                <a:cs typeface="Times New Roman"/>
              </a:rPr>
              <a:t>ze względu </a:t>
            </a:r>
            <a:r>
              <a:rPr lang="pl-PL" sz="2800" dirty="0" smtClean="0">
                <a:solidFill>
                  <a:srgbClr val="FF0000"/>
                </a:solidFill>
                <a:ea typeface="Times New Roman"/>
                <a:cs typeface="Times New Roman"/>
              </a:rPr>
              <a:t>na </a:t>
            </a:r>
            <a:r>
              <a:rPr lang="pl-PL" sz="2800" dirty="0" smtClean="0">
                <a:ea typeface="Times New Roman"/>
                <a:cs typeface="Times New Roman"/>
              </a:rPr>
              <a:t>ból </a:t>
            </a:r>
            <a:r>
              <a:rPr lang="pl-PL" sz="2800" dirty="0">
                <a:ea typeface="Times New Roman"/>
                <a:cs typeface="Times New Roman"/>
              </a:rPr>
              <a:t>podczas aplikacji pasty, długi czas leczenia i niemożność jednoczasowej rekonstrukcji chirurgicznej, metoda nie była szerzej wykorzystywana.</a:t>
            </a:r>
            <a:endParaRPr lang="pl-PL" sz="2800" dirty="0"/>
          </a:p>
        </p:txBody>
      </p:sp>
      <p:pic>
        <p:nvPicPr>
          <p:cNvPr id="6"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7" name="TextBox 6"/>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8" name="TextBox 7"/>
          <p:cNvSpPr txBox="1"/>
          <p:nvPr/>
        </p:nvSpPr>
        <p:spPr>
          <a:xfrm>
            <a:off x="251520" y="44624"/>
            <a:ext cx="3744416" cy="400110"/>
          </a:xfrm>
          <a:prstGeom prst="rect">
            <a:avLst/>
          </a:prstGeom>
          <a:noFill/>
        </p:spPr>
        <p:txBody>
          <a:bodyPr wrap="square" rtlCol="0">
            <a:spAutoFit/>
          </a:bodyPr>
          <a:lstStyle/>
          <a:p>
            <a:r>
              <a:rPr lang="pl-PL" sz="2000" dirty="0" smtClean="0"/>
              <a:t>Oryginalna metoda Mohsa</a:t>
            </a:r>
            <a:endParaRPr lang="pl-PL" sz="2000" dirty="0"/>
          </a:p>
        </p:txBody>
      </p:sp>
    </p:spTree>
    <p:extLst>
      <p:ext uri="{BB962C8B-B14F-4D97-AF65-F5344CB8AC3E}">
        <p14:creationId xmlns:p14="http://schemas.microsoft.com/office/powerpoint/2010/main" val="36116595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862064"/>
            <a:ext cx="8892481" cy="1143000"/>
          </a:xfrm>
        </p:spPr>
        <p:txBody>
          <a:bodyPr>
            <a:noAutofit/>
          </a:bodyPr>
          <a:lstStyle/>
          <a:p>
            <a:pPr algn="l"/>
            <a:r>
              <a:rPr lang="pl-PL" sz="3000" kern="1200" dirty="0" smtClean="0">
                <a:solidFill>
                  <a:schemeClr val="tx1"/>
                </a:solidFill>
                <a:effectLst/>
              </a:rPr>
              <a:t>	</a:t>
            </a:r>
            <a:r>
              <a:rPr lang="pl-PL" sz="2800" kern="1200" dirty="0" smtClean="0">
                <a:solidFill>
                  <a:schemeClr val="tx1"/>
                </a:solidFill>
                <a:effectLst/>
              </a:rPr>
              <a:t>W latach 70tych XX wieku chirurgia mikrograficzna Mohsa (CMM) została rozpowszechniona dzięki modyfikacji „świeżej tkanki”. </a:t>
            </a:r>
            <a:br>
              <a:rPr lang="pl-PL" sz="2800" kern="1200" dirty="0" smtClean="0">
                <a:solidFill>
                  <a:schemeClr val="tx1"/>
                </a:solidFill>
                <a:effectLst/>
              </a:rPr>
            </a:br>
            <a:r>
              <a:rPr lang="pl-PL" sz="2800" kern="1200" dirty="0" smtClean="0">
                <a:solidFill>
                  <a:schemeClr val="tx1"/>
                </a:solidFill>
                <a:effectLst/>
              </a:rPr>
              <a:t/>
            </a:r>
            <a:br>
              <a:rPr lang="pl-PL" sz="2800" kern="1200" dirty="0" smtClean="0">
                <a:solidFill>
                  <a:schemeClr val="tx1"/>
                </a:solidFill>
                <a:effectLst/>
              </a:rPr>
            </a:br>
            <a:r>
              <a:rPr lang="pl-PL" sz="2800" kern="1200" dirty="0" smtClean="0">
                <a:solidFill>
                  <a:schemeClr val="tx1"/>
                </a:solidFill>
                <a:effectLst/>
              </a:rPr>
              <a:t>	Pomijała ona chemiczne niszczenie guza, przy pozostawieniu pozostałych etapów metody Mohsa. </a:t>
            </a:r>
            <a:br>
              <a:rPr lang="pl-PL" sz="2800" kern="1200" dirty="0" smtClean="0">
                <a:solidFill>
                  <a:schemeClr val="tx1"/>
                </a:solidFill>
                <a:effectLst/>
              </a:rPr>
            </a:br>
            <a:r>
              <a:rPr lang="pl-PL" sz="2800" kern="1200" dirty="0" smtClean="0">
                <a:solidFill>
                  <a:schemeClr val="tx1"/>
                </a:solidFill>
                <a:effectLst/>
              </a:rPr>
              <a:t/>
            </a:r>
            <a:br>
              <a:rPr lang="pl-PL" sz="2800" kern="1200" dirty="0" smtClean="0">
                <a:solidFill>
                  <a:schemeClr val="tx1"/>
                </a:solidFill>
                <a:effectLst/>
              </a:rPr>
            </a:br>
            <a:r>
              <a:rPr lang="pl-PL" sz="2800" kern="1200" dirty="0" smtClean="0">
                <a:solidFill>
                  <a:schemeClr val="tx1"/>
                </a:solidFill>
                <a:effectLst/>
              </a:rPr>
              <a:t>	Według autorów jej wysoka skuteczność w mniejszym stopniu zależała od chemicznego zniszczenia, niż od </a:t>
            </a:r>
            <a:r>
              <a:rPr lang="pl-PL" sz="2800" dirty="0" smtClean="0"/>
              <a:t>celowanego wycięcia raka – możliwego dzięki pełnemu </a:t>
            </a:r>
            <a:r>
              <a:rPr lang="pl-PL" sz="2800" kern="1200" dirty="0" smtClean="0">
                <a:solidFill>
                  <a:schemeClr val="tx1"/>
                </a:solidFill>
                <a:effectLst/>
              </a:rPr>
              <a:t>badaniu histologicznemu marginesów i dokładnej lokalizacji tkanek patologicznych. </a:t>
            </a:r>
            <a:endParaRPr lang="pl-PL" sz="2800" dirty="0"/>
          </a:p>
        </p:txBody>
      </p:sp>
      <p:pic>
        <p:nvPicPr>
          <p:cNvPr id="6"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7" name="TextBox 6"/>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8" name="TextBox 7"/>
          <p:cNvSpPr txBox="1"/>
          <p:nvPr/>
        </p:nvSpPr>
        <p:spPr>
          <a:xfrm>
            <a:off x="251519" y="76562"/>
            <a:ext cx="6501531" cy="707886"/>
          </a:xfrm>
          <a:prstGeom prst="rect">
            <a:avLst/>
          </a:prstGeom>
          <a:noFill/>
        </p:spPr>
        <p:txBody>
          <a:bodyPr wrap="square" rtlCol="0">
            <a:spAutoFit/>
          </a:bodyPr>
          <a:lstStyle/>
          <a:p>
            <a:r>
              <a:rPr lang="pl-PL" sz="2000" b="1" dirty="0"/>
              <a:t>Metoda </a:t>
            </a:r>
            <a:r>
              <a:rPr lang="en-US" sz="2000" b="1" i="1" dirty="0"/>
              <a:t>fresh tissue</a:t>
            </a:r>
            <a:r>
              <a:rPr lang="pl-PL" sz="2000" b="1" i="1" dirty="0"/>
              <a:t> </a:t>
            </a:r>
            <a:r>
              <a:rPr lang="en-US" sz="2000" b="1" dirty="0"/>
              <a:t>Tromovitcha i Stegmana</a:t>
            </a:r>
            <a:r>
              <a:rPr lang="pl-PL" sz="2000" b="1" dirty="0"/>
              <a:t/>
            </a:r>
            <a:br>
              <a:rPr lang="pl-PL" sz="2000" b="1" dirty="0"/>
            </a:br>
            <a:endParaRPr lang="pl-PL" sz="2000" dirty="0"/>
          </a:p>
        </p:txBody>
      </p:sp>
    </p:spTree>
    <p:extLst>
      <p:ext uri="{BB962C8B-B14F-4D97-AF65-F5344CB8AC3E}">
        <p14:creationId xmlns:p14="http://schemas.microsoft.com/office/powerpoint/2010/main" val="1442864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6832"/>
            <a:ext cx="8229600" cy="1143000"/>
          </a:xfrm>
        </p:spPr>
        <p:txBody>
          <a:bodyPr>
            <a:noAutofit/>
          </a:bodyPr>
          <a:lstStyle/>
          <a:p>
            <a:pPr algn="l"/>
            <a:r>
              <a:rPr lang="pl-PL" sz="2400" b="1" dirty="0" smtClean="0"/>
              <a:t/>
            </a:r>
            <a:br>
              <a:rPr lang="pl-PL" sz="2400" b="1" dirty="0" smtClean="0"/>
            </a:br>
            <a:r>
              <a:rPr lang="pl-PL" sz="2400" b="1" dirty="0"/>
              <a:t/>
            </a:r>
            <a:br>
              <a:rPr lang="pl-PL" sz="2400" b="1" dirty="0"/>
            </a:br>
            <a:r>
              <a:rPr lang="pl-PL" sz="2400" b="1" dirty="0" smtClean="0"/>
              <a:t>Metoda </a:t>
            </a:r>
            <a:r>
              <a:rPr lang="en-US" sz="2400" b="1" i="1" dirty="0" smtClean="0"/>
              <a:t>fresh tissue</a:t>
            </a:r>
            <a:r>
              <a:rPr lang="pl-PL" sz="2400" b="1" i="1" dirty="0" smtClean="0"/>
              <a:t> </a:t>
            </a:r>
            <a:r>
              <a:rPr lang="en-US" sz="2400" b="1" dirty="0" smtClean="0"/>
              <a:t>Tromovitcha i Stegmana</a:t>
            </a:r>
            <a:r>
              <a:rPr lang="pl-PL" sz="2400" b="1" dirty="0" smtClean="0"/>
              <a:t/>
            </a:r>
            <a:br>
              <a:rPr lang="pl-PL" sz="2400" b="1" dirty="0" smtClean="0"/>
            </a:br>
            <a:r>
              <a:rPr lang="pl-PL" sz="3200" kern="1200" dirty="0" smtClean="0">
                <a:solidFill>
                  <a:schemeClr val="tx1"/>
                </a:solidFill>
                <a:effectLst/>
              </a:rPr>
              <a:t/>
            </a:r>
            <a:br>
              <a:rPr lang="pl-PL" sz="3200" kern="1200" dirty="0" smtClean="0">
                <a:solidFill>
                  <a:schemeClr val="tx1"/>
                </a:solidFill>
                <a:effectLst/>
              </a:rPr>
            </a:br>
            <a:r>
              <a:rPr lang="pl-PL" sz="3200" kern="1200" dirty="0" smtClean="0">
                <a:solidFill>
                  <a:schemeClr val="tx1"/>
                </a:solidFill>
                <a:effectLst/>
              </a:rPr>
              <a:t>	Niezmienione w stosunku do oryginalnej metody Mohsa pozostały następujące elementy: </a:t>
            </a:r>
            <a:br>
              <a:rPr lang="pl-PL" sz="3200" kern="1200" dirty="0" smtClean="0">
                <a:solidFill>
                  <a:schemeClr val="tx1"/>
                </a:solidFill>
                <a:effectLst/>
              </a:rPr>
            </a:br>
            <a:r>
              <a:rPr lang="pl-PL" sz="3200" kern="1200" dirty="0" smtClean="0">
                <a:solidFill>
                  <a:schemeClr val="tx1"/>
                </a:solidFill>
                <a:effectLst/>
              </a:rPr>
              <a:t/>
            </a:r>
            <a:br>
              <a:rPr lang="pl-PL" sz="3200" kern="1200" dirty="0" smtClean="0">
                <a:solidFill>
                  <a:schemeClr val="tx1"/>
                </a:solidFill>
                <a:effectLst/>
              </a:rPr>
            </a:br>
            <a:r>
              <a:rPr lang="pl-PL" sz="3200" kern="1200" dirty="0" smtClean="0">
                <a:solidFill>
                  <a:schemeClr val="tx1"/>
                </a:solidFill>
                <a:effectLst/>
              </a:rPr>
              <a:t>- wycięcie skośno-horyzontalne, </a:t>
            </a:r>
            <a:br>
              <a:rPr lang="pl-PL" sz="3200" kern="1200" dirty="0" smtClean="0">
                <a:solidFill>
                  <a:schemeClr val="tx1"/>
                </a:solidFill>
                <a:effectLst/>
              </a:rPr>
            </a:br>
            <a:r>
              <a:rPr lang="pl-PL" sz="3200" kern="1200" dirty="0" smtClean="0">
                <a:solidFill>
                  <a:schemeClr val="tx1"/>
                </a:solidFill>
                <a:effectLst/>
              </a:rPr>
              <a:t>- badania histologiczne marginesów w technice 	skrawków mrożonych, </a:t>
            </a:r>
            <a:br>
              <a:rPr lang="pl-PL" sz="3200" kern="1200" dirty="0" smtClean="0">
                <a:solidFill>
                  <a:schemeClr val="tx1"/>
                </a:solidFill>
                <a:effectLst/>
              </a:rPr>
            </a:br>
            <a:r>
              <a:rPr lang="pl-PL" sz="3200" kern="1200" dirty="0" smtClean="0">
                <a:solidFill>
                  <a:schemeClr val="tx1"/>
                </a:solidFill>
                <a:effectLst/>
              </a:rPr>
              <a:t>- mapowania guza, </a:t>
            </a:r>
            <a:br>
              <a:rPr lang="pl-PL" sz="3200" kern="1200" dirty="0" smtClean="0">
                <a:solidFill>
                  <a:schemeClr val="tx1"/>
                </a:solidFill>
                <a:effectLst/>
              </a:rPr>
            </a:br>
            <a:r>
              <a:rPr lang="pl-PL" sz="3200" kern="1200" dirty="0" smtClean="0">
                <a:solidFill>
                  <a:schemeClr val="tx1"/>
                </a:solidFill>
                <a:effectLst/>
              </a:rPr>
              <a:t>- zaangażowanie operatora w diagnostykę 		histologiczną. </a:t>
            </a:r>
            <a:endParaRPr lang="pl-PL" sz="3200" dirty="0"/>
          </a:p>
        </p:txBody>
      </p:sp>
      <p:pic>
        <p:nvPicPr>
          <p:cNvPr id="6"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7" name="TextBox 6"/>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32647923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65920"/>
            <a:ext cx="8964488" cy="1143000"/>
          </a:xfrm>
        </p:spPr>
        <p:txBody>
          <a:bodyPr>
            <a:normAutofit fontScale="90000"/>
          </a:bodyPr>
          <a:lstStyle/>
          <a:p>
            <a:endParaRPr lang="pl-PL" sz="4400" kern="1200" dirty="0" smtClean="0">
              <a:solidFill>
                <a:schemeClr val="tx1"/>
              </a:solidFill>
              <a:effectLst/>
              <a:latin typeface="+mj-lt"/>
              <a:ea typeface="+mj-ea"/>
              <a:cs typeface="+mj-cs"/>
            </a:endParaRPr>
          </a:p>
          <a:p>
            <a:pPr algn="l"/>
            <a:r>
              <a:rPr lang="pl-PL" sz="4000" kern="1200" dirty="0" smtClean="0">
                <a:solidFill>
                  <a:schemeClr val="tx1"/>
                </a:solidFill>
                <a:effectLst/>
                <a:latin typeface="+mj-lt"/>
                <a:ea typeface="+mj-ea"/>
                <a:cs typeface="+mj-cs"/>
              </a:rPr>
              <a:t/>
            </a:r>
            <a:br>
              <a:rPr lang="pl-PL" sz="4000" kern="1200" dirty="0" smtClean="0">
                <a:solidFill>
                  <a:schemeClr val="tx1"/>
                </a:solidFill>
                <a:effectLst/>
                <a:latin typeface="+mj-lt"/>
                <a:ea typeface="+mj-ea"/>
                <a:cs typeface="+mj-cs"/>
              </a:rPr>
            </a:br>
            <a:r>
              <a:rPr lang="pl-PL" sz="4000" dirty="0"/>
              <a:t/>
            </a:r>
            <a:br>
              <a:rPr lang="pl-PL" sz="4000" dirty="0"/>
            </a:br>
            <a:r>
              <a:rPr lang="pl-PL" sz="4000" dirty="0" smtClean="0"/>
              <a:t/>
            </a:r>
            <a:br>
              <a:rPr lang="pl-PL" sz="4000" dirty="0" smtClean="0"/>
            </a:br>
            <a:r>
              <a:rPr lang="pl-PL" sz="3600" dirty="0" smtClean="0"/>
              <a:t/>
            </a:r>
            <a:br>
              <a:rPr lang="pl-PL" sz="3600" dirty="0" smtClean="0"/>
            </a:br>
            <a:r>
              <a:rPr lang="pl-PL" sz="2400" dirty="0" smtClean="0"/>
              <a:t>Ważnymi etapami aktywności dr Bieńka w zakresie metody Mohsa były też:</a:t>
            </a:r>
            <a:br>
              <a:rPr lang="pl-PL" sz="2400" dirty="0" smtClean="0"/>
            </a:br>
            <a:r>
              <a:rPr lang="pl-PL" sz="2400" dirty="0"/>
              <a:t/>
            </a:r>
            <a:br>
              <a:rPr lang="pl-PL" sz="2400" dirty="0"/>
            </a:br>
            <a:r>
              <a:rPr lang="pl-PL" sz="2400" dirty="0" smtClean="0"/>
              <a:t>- Członkostwo: </a:t>
            </a:r>
            <a:r>
              <a:rPr lang="en-US" sz="2400" dirty="0" smtClean="0"/>
              <a:t>European Society for Mohs</a:t>
            </a:r>
            <a:r>
              <a:rPr lang="pl-PL" sz="2400" dirty="0" smtClean="0"/>
              <a:t> </a:t>
            </a:r>
            <a:r>
              <a:rPr lang="en-US" sz="2400" dirty="0" smtClean="0"/>
              <a:t>Micrographic Surgery</a:t>
            </a:r>
            <a:r>
              <a:rPr lang="pl-PL" sz="2400" dirty="0" smtClean="0"/>
              <a:t> od roku 2008</a:t>
            </a:r>
            <a:br>
              <a:rPr lang="pl-PL" sz="2400" dirty="0" smtClean="0"/>
            </a:br>
            <a:r>
              <a:rPr lang="pl-PL" sz="2400" dirty="0" smtClean="0"/>
              <a:t/>
            </a:r>
            <a:br>
              <a:rPr lang="pl-PL" sz="2400" dirty="0" smtClean="0"/>
            </a:br>
            <a:r>
              <a:rPr lang="pl-PL" sz="2400" dirty="0" smtClean="0"/>
              <a:t>- Praca habilitacyjna: Własne modyfikacje metody chirurgii mikrograficznej Mohsa w leczeniu nowotworów skóry (Wydział Lekarskiego Kształcenia Podyplomowego Uniwersytetu Medycznego we Wrocławiu - 2012.</a:t>
            </a:r>
            <a:br>
              <a:rPr lang="pl-PL" sz="2400" dirty="0" smtClean="0"/>
            </a:br>
            <a:r>
              <a:rPr lang="pl-PL" sz="2700" kern="1200" dirty="0" smtClean="0">
                <a:solidFill>
                  <a:schemeClr val="tx1"/>
                </a:solidFill>
                <a:effectLst/>
              </a:rPr>
              <a:t/>
            </a:r>
            <a:br>
              <a:rPr lang="pl-PL" sz="2700" kern="1200" dirty="0" smtClean="0">
                <a:solidFill>
                  <a:schemeClr val="tx1"/>
                </a:solidFill>
                <a:effectLst/>
              </a:rPr>
            </a:br>
            <a:r>
              <a:rPr lang="pl-PL" sz="2700" dirty="0"/>
              <a:t/>
            </a:r>
            <a:br>
              <a:rPr lang="pl-PL" sz="2700" dirty="0"/>
            </a:br>
            <a:r>
              <a:rPr lang="pl-PL" sz="2700" dirty="0" smtClean="0"/>
              <a:t/>
            </a:r>
            <a:br>
              <a:rPr lang="pl-PL" sz="2700" dirty="0" smtClean="0"/>
            </a:br>
            <a:r>
              <a:rPr lang="pl-PL" sz="3600" u="sng" dirty="0"/>
              <a:t/>
            </a:r>
            <a:br>
              <a:rPr lang="pl-PL" sz="3600" u="sng" dirty="0"/>
            </a:br>
            <a:r>
              <a:rPr lang="en-US" sz="3600" u="sng" dirty="0" smtClean="0"/>
              <a:t>  </a:t>
            </a:r>
            <a:r>
              <a:rPr lang="pl-PL" sz="3600" u="sng" dirty="0"/>
              <a:t/>
            </a:r>
            <a:br>
              <a:rPr lang="pl-PL" sz="3600" u="sng" dirty="0"/>
            </a:br>
            <a:r>
              <a:rPr lang="pl-PL" sz="3600" kern="1200" dirty="0" smtClean="0">
                <a:solidFill>
                  <a:schemeClr val="tx1"/>
                </a:solidFill>
                <a:effectLst/>
              </a:rPr>
              <a:t/>
            </a:r>
            <a:br>
              <a:rPr lang="pl-PL" sz="3600" kern="1200" dirty="0" smtClean="0">
                <a:solidFill>
                  <a:schemeClr val="tx1"/>
                </a:solidFill>
                <a:effectLst/>
              </a:rPr>
            </a:br>
            <a:endParaRPr lang="pl-PL" sz="36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3" t="206" r="-349" b="4507"/>
          <a:stretch/>
        </p:blipFill>
        <p:spPr bwMode="auto">
          <a:xfrm>
            <a:off x="755452" y="3494978"/>
            <a:ext cx="3744540" cy="274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pole tekstowe 5"/>
          <p:cNvSpPr txBox="1">
            <a:spLocks noChangeArrowheads="1"/>
          </p:cNvSpPr>
          <p:nvPr/>
        </p:nvSpPr>
        <p:spPr bwMode="auto">
          <a:xfrm>
            <a:off x="179388" y="-26988"/>
            <a:ext cx="30972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800" dirty="0" smtClean="0"/>
              <a:t>Wprowadzenie</a:t>
            </a:r>
            <a:endParaRPr lang="pl-PL" altLang="pl-PL" sz="2400" dirty="0"/>
          </a:p>
        </p:txBody>
      </p:sp>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15" t="2538" r="23885" b="1042"/>
          <a:stretch/>
        </p:blipFill>
        <p:spPr bwMode="auto">
          <a:xfrm>
            <a:off x="5854879" y="3638372"/>
            <a:ext cx="2317522" cy="2742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43868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420888"/>
            <a:ext cx="8928992" cy="1143000"/>
          </a:xfrm>
        </p:spPr>
        <p:txBody>
          <a:bodyPr>
            <a:normAutofit fontScale="90000"/>
          </a:bodyPr>
          <a:lstStyle/>
          <a:p>
            <a:pPr algn="l"/>
            <a:r>
              <a:rPr lang="pl-PL" sz="2700" b="1" dirty="0" smtClean="0"/>
              <a:t/>
            </a:r>
            <a:br>
              <a:rPr lang="pl-PL" sz="2700" b="1" dirty="0" smtClean="0"/>
            </a:br>
            <a:r>
              <a:rPr lang="pl-PL" sz="2700" b="1" dirty="0" smtClean="0"/>
              <a:t>Metoda </a:t>
            </a:r>
            <a:r>
              <a:rPr lang="en-US" sz="2700" b="1" i="1" dirty="0" smtClean="0"/>
              <a:t>fresh tissue</a:t>
            </a:r>
            <a:r>
              <a:rPr lang="pl-PL" sz="2700" b="1" i="1" dirty="0" smtClean="0"/>
              <a:t> </a:t>
            </a:r>
            <a:r>
              <a:rPr lang="en-US" sz="2700" b="1" dirty="0" smtClean="0"/>
              <a:t>Tromovitcha i Stegmana </a:t>
            </a:r>
            <a:r>
              <a:rPr lang="pl-PL" sz="2700" b="1" dirty="0" smtClean="0"/>
              <a:t/>
            </a:r>
            <a:br>
              <a:rPr lang="pl-PL" sz="2700" b="1" dirty="0" smtClean="0"/>
            </a:br>
            <a:r>
              <a:rPr lang="pl-PL" sz="2700" b="1" dirty="0" smtClean="0"/>
              <a:t/>
            </a:r>
            <a:br>
              <a:rPr lang="pl-PL" sz="2700" b="1" dirty="0" smtClean="0"/>
            </a:br>
            <a:r>
              <a:rPr lang="pl-PL" sz="2700" kern="1200" dirty="0" smtClean="0">
                <a:solidFill>
                  <a:schemeClr val="tx1"/>
                </a:solidFill>
                <a:effectLst/>
              </a:rPr>
              <a:t>Jeden lekarz </a:t>
            </a:r>
            <a:r>
              <a:rPr lang="pl-PL" sz="2700" dirty="0" smtClean="0"/>
              <a:t>jest</a:t>
            </a:r>
            <a:r>
              <a:rPr lang="pl-PL" sz="2700" dirty="0" smtClean="0">
                <a:solidFill>
                  <a:srgbClr val="FF0000"/>
                </a:solidFill>
              </a:rPr>
              <a:t> </a:t>
            </a:r>
            <a:r>
              <a:rPr lang="pl-PL" sz="2700" kern="1200" dirty="0" smtClean="0">
                <a:solidFill>
                  <a:schemeClr val="tx1"/>
                </a:solidFill>
                <a:effectLst/>
              </a:rPr>
              <a:t>zaangażowany w następujące czynności:</a:t>
            </a:r>
            <a:br>
              <a:rPr lang="pl-PL" sz="2700" kern="1200" dirty="0" smtClean="0">
                <a:solidFill>
                  <a:schemeClr val="tx1"/>
                </a:solidFill>
                <a:effectLst/>
              </a:rPr>
            </a:br>
            <a:r>
              <a:rPr lang="pl-PL" sz="2700" kern="1200" dirty="0" smtClean="0">
                <a:solidFill>
                  <a:schemeClr val="tx1"/>
                </a:solidFill>
                <a:effectLst/>
              </a:rPr>
              <a:t/>
            </a:r>
            <a:br>
              <a:rPr lang="pl-PL" sz="2700" kern="1200" dirty="0" smtClean="0">
                <a:solidFill>
                  <a:schemeClr val="tx1"/>
                </a:solidFill>
                <a:effectLst/>
              </a:rPr>
            </a:br>
            <a:r>
              <a:rPr lang="pl-PL" sz="2700" u="sng" kern="1200" dirty="0" smtClean="0">
                <a:solidFill>
                  <a:schemeClr val="tx1"/>
                </a:solidFill>
                <a:effectLst/>
              </a:rPr>
              <a:t>- wycięcie chirurgiczne nowotworu</a:t>
            </a:r>
            <a:r>
              <a:rPr lang="pl-PL" sz="2700" kern="1200" dirty="0" smtClean="0">
                <a:solidFill>
                  <a:schemeClr val="tx1"/>
                </a:solidFill>
                <a:effectLst/>
              </a:rPr>
              <a:t> 	</a:t>
            </a:r>
            <a:br>
              <a:rPr lang="pl-PL" sz="2700" kern="1200" dirty="0" smtClean="0">
                <a:solidFill>
                  <a:schemeClr val="tx1"/>
                </a:solidFill>
                <a:effectLst/>
              </a:rPr>
            </a:br>
            <a:r>
              <a:rPr lang="pl-PL" sz="2700" kern="1200" dirty="0" smtClean="0">
                <a:solidFill>
                  <a:schemeClr val="tx1"/>
                </a:solidFill>
                <a:effectLst/>
              </a:rPr>
              <a:t>			(chirurgia onkologiczna) </a:t>
            </a:r>
            <a:br>
              <a:rPr lang="pl-PL" sz="2700" kern="1200" dirty="0" smtClean="0">
                <a:solidFill>
                  <a:schemeClr val="tx1"/>
                </a:solidFill>
                <a:effectLst/>
              </a:rPr>
            </a:br>
            <a:r>
              <a:rPr lang="pl-PL" sz="2700" u="sng" kern="1200" dirty="0" smtClean="0">
                <a:solidFill>
                  <a:schemeClr val="tx1"/>
                </a:solidFill>
                <a:effectLst/>
              </a:rPr>
              <a:t>- preparatykę histologiczną</a:t>
            </a:r>
            <a:r>
              <a:rPr lang="pl-PL" sz="2700" kern="1200" dirty="0" smtClean="0">
                <a:solidFill>
                  <a:schemeClr val="tx1"/>
                </a:solidFill>
                <a:effectLst/>
              </a:rPr>
              <a:t> </a:t>
            </a:r>
            <a:br>
              <a:rPr lang="pl-PL" sz="2700" kern="1200" dirty="0" smtClean="0">
                <a:solidFill>
                  <a:schemeClr val="tx1"/>
                </a:solidFill>
                <a:effectLst/>
              </a:rPr>
            </a:br>
            <a:r>
              <a:rPr lang="pl-PL" sz="2700" kern="1200" dirty="0" smtClean="0">
                <a:solidFill>
                  <a:schemeClr val="tx1"/>
                </a:solidFill>
                <a:effectLst/>
              </a:rPr>
              <a:t>			(technika histologiczna) </a:t>
            </a:r>
            <a:br>
              <a:rPr lang="pl-PL" sz="2700" kern="1200" dirty="0" smtClean="0">
                <a:solidFill>
                  <a:schemeClr val="tx1"/>
                </a:solidFill>
                <a:effectLst/>
              </a:rPr>
            </a:br>
            <a:r>
              <a:rPr lang="pl-PL" sz="2700" u="sng" kern="1200" dirty="0" smtClean="0">
                <a:solidFill>
                  <a:schemeClr val="tx1"/>
                </a:solidFill>
                <a:effectLst/>
              </a:rPr>
              <a:t>- diagnostykę histologiczną</a:t>
            </a:r>
            <a:r>
              <a:rPr lang="pl-PL" sz="2700" kern="1200" dirty="0" smtClean="0">
                <a:solidFill>
                  <a:schemeClr val="tx1"/>
                </a:solidFill>
                <a:effectLst/>
              </a:rPr>
              <a:t> 	</a:t>
            </a:r>
            <a:br>
              <a:rPr lang="pl-PL" sz="2700" kern="1200" dirty="0" smtClean="0">
                <a:solidFill>
                  <a:schemeClr val="tx1"/>
                </a:solidFill>
                <a:effectLst/>
              </a:rPr>
            </a:br>
            <a:r>
              <a:rPr lang="pl-PL" sz="2700" dirty="0"/>
              <a:t>	</a:t>
            </a:r>
            <a:r>
              <a:rPr lang="pl-PL" sz="2700" dirty="0" smtClean="0"/>
              <a:t>		</a:t>
            </a:r>
            <a:r>
              <a:rPr lang="pl-PL" sz="2700" kern="1200" dirty="0" smtClean="0">
                <a:solidFill>
                  <a:schemeClr val="tx1"/>
                </a:solidFill>
                <a:effectLst/>
              </a:rPr>
              <a:t>(histopatologia- dermatopatologia)</a:t>
            </a:r>
            <a:br>
              <a:rPr lang="pl-PL" sz="2700" kern="1200" dirty="0" smtClean="0">
                <a:solidFill>
                  <a:schemeClr val="tx1"/>
                </a:solidFill>
                <a:effectLst/>
              </a:rPr>
            </a:br>
            <a:r>
              <a:rPr lang="pl-PL" sz="2700" u="sng" kern="1200" dirty="0" smtClean="0">
                <a:solidFill>
                  <a:schemeClr val="tx1"/>
                </a:solidFill>
                <a:effectLst/>
              </a:rPr>
              <a:t>- rekonstrukcję ubytku</a:t>
            </a:r>
            <a:br>
              <a:rPr lang="pl-PL" sz="2700" u="sng" kern="1200" dirty="0" smtClean="0">
                <a:solidFill>
                  <a:schemeClr val="tx1"/>
                </a:solidFill>
                <a:effectLst/>
              </a:rPr>
            </a:br>
            <a:r>
              <a:rPr lang="pl-PL" sz="2700" dirty="0"/>
              <a:t>	</a:t>
            </a:r>
            <a:r>
              <a:rPr lang="pl-PL" sz="2700" dirty="0" smtClean="0"/>
              <a:t>		</a:t>
            </a:r>
            <a:r>
              <a:rPr lang="pl-PL" sz="2700" kern="1200" dirty="0" smtClean="0">
                <a:solidFill>
                  <a:schemeClr val="tx1"/>
                </a:solidFill>
                <a:effectLst/>
              </a:rPr>
              <a:t>(chirurgia odtwórcza)</a:t>
            </a:r>
            <a:br>
              <a:rPr lang="pl-PL" sz="2700" kern="1200" dirty="0" smtClean="0">
                <a:solidFill>
                  <a:schemeClr val="tx1"/>
                </a:solidFill>
                <a:effectLst/>
              </a:rPr>
            </a:br>
            <a:r>
              <a:rPr lang="pl-PL" sz="2700" kern="1200" dirty="0" smtClean="0">
                <a:solidFill>
                  <a:schemeClr val="tx1"/>
                </a:solidFill>
                <a:effectLst/>
              </a:rPr>
              <a:t/>
            </a:r>
            <a:br>
              <a:rPr lang="pl-PL" sz="2700" kern="1200" dirty="0" smtClean="0">
                <a:solidFill>
                  <a:schemeClr val="tx1"/>
                </a:solidFill>
                <a:effectLst/>
              </a:rPr>
            </a:br>
            <a:r>
              <a:rPr lang="pl-PL" sz="2700" kern="1200" dirty="0" smtClean="0">
                <a:solidFill>
                  <a:schemeClr val="tx1"/>
                </a:solidFill>
                <a:effectLst/>
              </a:rPr>
              <a:t>....wymaga to </a:t>
            </a:r>
            <a:r>
              <a:rPr lang="pl-PL" sz="2700" dirty="0" smtClean="0"/>
              <a:t>zróżnicowanych kompetencji, które posiedli w USA przede wszystkim operujący dermatolodzy (dermatochirurdzy)....  </a:t>
            </a:r>
            <a:endParaRPr lang="pl-PL" sz="2700" dirty="0"/>
          </a:p>
        </p:txBody>
      </p:sp>
      <p:pic>
        <p:nvPicPr>
          <p:cNvPr id="6"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7" name="TextBox 6"/>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16034043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71400"/>
            <a:ext cx="8568952" cy="1143000"/>
          </a:xfrm>
        </p:spPr>
        <p:txBody>
          <a:bodyPr>
            <a:normAutofit fontScale="90000"/>
          </a:bodyPr>
          <a:lstStyle/>
          <a:p>
            <a:pPr algn="l"/>
            <a:r>
              <a:rPr lang="pl-PL" sz="4400" kern="1200" dirty="0" smtClean="0">
                <a:solidFill>
                  <a:schemeClr val="tx1"/>
                </a:solidFill>
                <a:effectLst/>
                <a:latin typeface="+mj-lt"/>
                <a:ea typeface="+mj-ea"/>
                <a:cs typeface="+mj-cs"/>
              </a:rPr>
              <a:t/>
            </a:r>
            <a:br>
              <a:rPr lang="pl-PL" sz="4400" kern="1200" dirty="0" smtClean="0">
                <a:solidFill>
                  <a:schemeClr val="tx1"/>
                </a:solidFill>
                <a:effectLst/>
                <a:latin typeface="+mj-lt"/>
                <a:ea typeface="+mj-ea"/>
                <a:cs typeface="+mj-cs"/>
              </a:rPr>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sz="3600" dirty="0" smtClean="0"/>
              <a:t/>
            </a:r>
            <a:br>
              <a:rPr lang="pl-PL" sz="3600" dirty="0" smtClean="0"/>
            </a:br>
            <a:r>
              <a:rPr lang="pl-PL" sz="3600" dirty="0" smtClean="0"/>
              <a:t>	W metodzie „tkanki świeżej” wykonuje sie wycięcie </a:t>
            </a:r>
            <a:r>
              <a:rPr lang="pl-PL" sz="3600" kern="1200" dirty="0" smtClean="0">
                <a:effectLst/>
              </a:rPr>
              <a:t>skośne (spodeczkowate) nowotworu (z marginesem wypukłym - patrząc od spodu)</a:t>
            </a:r>
            <a:r>
              <a:rPr lang="pl-PL" sz="3600" kern="1200" dirty="0" smtClean="0">
                <a:solidFill>
                  <a:schemeClr val="tx1"/>
                </a:solidFill>
                <a:effectLst/>
              </a:rPr>
              <a:t>, w którym obwód odpowiada marginesom bocznym, a środek – marginesowi głębokiemu.  </a:t>
            </a:r>
            <a:endParaRPr lang="pl-PL" sz="3600" dirty="0"/>
          </a:p>
        </p:txBody>
      </p:sp>
      <p:pic>
        <p:nvPicPr>
          <p:cNvPr id="3" name="Obraz 3" descr="bad.marg_10"/>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2231801" y="3717032"/>
            <a:ext cx="4716463"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83568" y="0"/>
            <a:ext cx="7704856" cy="461665"/>
          </a:xfrm>
          <a:prstGeom prst="rect">
            <a:avLst/>
          </a:prstGeom>
          <a:noFill/>
        </p:spPr>
        <p:txBody>
          <a:bodyPr wrap="square" rtlCol="0">
            <a:spAutoFit/>
          </a:bodyPr>
          <a:lstStyle/>
          <a:p>
            <a:r>
              <a:rPr lang="pl-PL" sz="2400" b="1" dirty="0"/>
              <a:t>Metoda </a:t>
            </a:r>
            <a:r>
              <a:rPr lang="en-US" sz="2400" b="1" i="1" dirty="0"/>
              <a:t>fresh tissue</a:t>
            </a:r>
            <a:r>
              <a:rPr lang="pl-PL" sz="2400" b="1" i="1" dirty="0"/>
              <a:t> </a:t>
            </a:r>
            <a:r>
              <a:rPr lang="en-US" sz="2400" b="1" dirty="0"/>
              <a:t>Tromovitcha i Stegmana </a:t>
            </a:r>
            <a:endParaRPr lang="pl-PL" sz="2400" dirty="0"/>
          </a:p>
        </p:txBody>
      </p:sp>
      <p:pic>
        <p:nvPicPr>
          <p:cNvPr id="8"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
        <p:nvSpPr>
          <p:cNvPr id="9" name="TextBox 8"/>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3388140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9046"/>
            <a:ext cx="8229600" cy="709714"/>
          </a:xfrm>
        </p:spPr>
        <p:txBody>
          <a:bodyPr>
            <a:normAutofit fontScale="90000"/>
          </a:bodyPr>
          <a:lstStyle/>
          <a:p>
            <a:pPr algn="l">
              <a:defRPr/>
            </a:pPr>
            <a:r>
              <a:rPr lang="pl-PL" sz="4000" kern="1200" dirty="0" smtClean="0">
                <a:solidFill>
                  <a:schemeClr val="tx1"/>
                </a:solidFill>
                <a:effectLst/>
                <a:latin typeface="+mj-lt"/>
                <a:ea typeface="+mj-ea"/>
                <a:cs typeface="+mj-cs"/>
              </a:rPr>
              <a:t/>
            </a:r>
            <a:br>
              <a:rPr lang="pl-PL" sz="4000" kern="1200" dirty="0" smtClean="0">
                <a:solidFill>
                  <a:schemeClr val="tx1"/>
                </a:solidFill>
                <a:effectLst/>
                <a:latin typeface="+mj-lt"/>
                <a:ea typeface="+mj-ea"/>
                <a:cs typeface="+mj-cs"/>
              </a:rPr>
            </a:br>
            <a:r>
              <a:rPr lang="pl-PL" sz="4000" dirty="0" smtClean="0"/>
              <a:t/>
            </a:r>
            <a:br>
              <a:rPr lang="pl-PL" sz="4000" dirty="0" smtClean="0"/>
            </a:br>
            <a:r>
              <a:rPr lang="pl-PL" sz="4000" dirty="0" smtClean="0"/>
              <a:t/>
            </a:r>
            <a:br>
              <a:rPr lang="pl-PL" sz="4000" dirty="0" smtClean="0"/>
            </a:br>
            <a:r>
              <a:rPr lang="pl-PL" sz="4000" dirty="0" smtClean="0"/>
              <a:t/>
            </a:r>
            <a:br>
              <a:rPr lang="pl-PL" sz="4000" dirty="0" smtClean="0"/>
            </a:br>
            <a:r>
              <a:rPr lang="pl-PL" sz="4000" dirty="0" smtClean="0"/>
              <a:t>	</a:t>
            </a:r>
            <a:r>
              <a:rPr lang="pl-PL" sz="3600" kern="1200" dirty="0" smtClean="0">
                <a:solidFill>
                  <a:schemeClr val="tx1"/>
                </a:solidFill>
                <a:effectLst/>
              </a:rPr>
              <a:t>Dociśnięcie  brzegów preparatu do płaskiej powierzchni pozwala na zmianę formy marginesu chirurgicznego z wypukłej na </a:t>
            </a:r>
            <a:r>
              <a:rPr lang="pl-PL" sz="3600" dirty="0" smtClean="0"/>
              <a:t>płaską, co umożliwia ścięcie skrawków...</a:t>
            </a:r>
            <a:endParaRPr lang="pl-PL" sz="3600" kern="1200" dirty="0" smtClean="0">
              <a:solidFill>
                <a:schemeClr val="tx1"/>
              </a:solidFill>
              <a:effectLst/>
            </a:endParaRPr>
          </a:p>
          <a:p>
            <a:endParaRPr lang="pl-PL" dirty="0"/>
          </a:p>
        </p:txBody>
      </p:sp>
      <p:pic>
        <p:nvPicPr>
          <p:cNvPr id="3" name="Obraz 4" descr="bad.marg_11"/>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467544" y="3140968"/>
            <a:ext cx="3630612"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83568" y="0"/>
            <a:ext cx="7704856" cy="461665"/>
          </a:xfrm>
          <a:prstGeom prst="rect">
            <a:avLst/>
          </a:prstGeom>
          <a:noFill/>
        </p:spPr>
        <p:txBody>
          <a:bodyPr wrap="square" rtlCol="0">
            <a:spAutoFit/>
          </a:bodyPr>
          <a:lstStyle/>
          <a:p>
            <a:r>
              <a:rPr lang="pl-PL" sz="2400" b="1" dirty="0"/>
              <a:t>Metoda </a:t>
            </a:r>
            <a:r>
              <a:rPr lang="en-US" sz="2400" b="1" i="1" dirty="0"/>
              <a:t>fresh tissue</a:t>
            </a:r>
            <a:r>
              <a:rPr lang="pl-PL" sz="2400" b="1" i="1" dirty="0"/>
              <a:t> </a:t>
            </a:r>
            <a:r>
              <a:rPr lang="en-US" sz="2400" b="1" dirty="0"/>
              <a:t>Tromovitcha i Stegmana </a:t>
            </a:r>
            <a:endParaRPr lang="pl-PL" sz="2400" dirty="0"/>
          </a:p>
        </p:txBody>
      </p:sp>
      <p:pic>
        <p:nvPicPr>
          <p:cNvPr id="5" name="Obraz 8" descr="bad.marg_13"/>
          <p:cNvPicPr>
            <a:picLocks noGrp="1" noChangeAspect="1"/>
          </p:cNvPicPr>
          <p:nvPr isPhoto="1"/>
        </p:nvPicPr>
        <p:blipFill>
          <a:blip r:embed="rId3" cstate="print">
            <a:extLst>
              <a:ext uri="{28A0092B-C50C-407E-A947-70E740481C1C}">
                <a14:useLocalDpi xmlns:a14="http://schemas.microsoft.com/office/drawing/2010/main" val="0"/>
              </a:ext>
            </a:extLst>
          </a:blip>
          <a:srcRect/>
          <a:stretch>
            <a:fillRect/>
          </a:stretch>
        </p:blipFill>
        <p:spPr bwMode="auto">
          <a:xfrm>
            <a:off x="4433391" y="3140968"/>
            <a:ext cx="3883025"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1" descr="C:\Documents and Settings\Ewa\Pulpit\logo centrum medyczne Bieniek.jpg"/>
          <p:cNvPicPr/>
          <p:nvPr/>
        </p:nvPicPr>
        <p:blipFill>
          <a:blip r:embed="rId4" cstate="print"/>
          <a:srcRect/>
          <a:stretch>
            <a:fillRect/>
          </a:stretch>
        </p:blipFill>
        <p:spPr bwMode="auto">
          <a:xfrm>
            <a:off x="6753051" y="188640"/>
            <a:ext cx="2211437" cy="432048"/>
          </a:xfrm>
          <a:prstGeom prst="rect">
            <a:avLst/>
          </a:prstGeom>
          <a:noFill/>
          <a:ln w="9525">
            <a:noFill/>
            <a:miter lim="800000"/>
            <a:headEnd/>
            <a:tailEnd/>
          </a:ln>
        </p:spPr>
      </p:pic>
      <p:sp>
        <p:nvSpPr>
          <p:cNvPr id="10" name="TextBox 9"/>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25987580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908720"/>
            <a:ext cx="8496944" cy="1143000"/>
          </a:xfrm>
        </p:spPr>
        <p:txBody>
          <a:bodyPr>
            <a:normAutofit fontScale="90000"/>
          </a:bodyPr>
          <a:lstStyle/>
          <a:p>
            <a:pPr marL="0" marR="0" indent="0" algn="l" defTabSz="914400" rtl="0" eaLnBrk="1" fontAlgn="auto" latinLnBrk="0" hangingPunct="1">
              <a:lnSpc>
                <a:spcPct val="100000"/>
              </a:lnSpc>
              <a:spcBef>
                <a:spcPct val="0"/>
              </a:spcBef>
              <a:spcAft>
                <a:spcPts val="0"/>
              </a:spcAft>
              <a:buClrTx/>
              <a:buSzTx/>
              <a:buFontTx/>
              <a:buNone/>
              <a:tabLst/>
              <a:defRPr/>
            </a:pPr>
            <a:r>
              <a:rPr lang="pl-PL" sz="4400" kern="1200" dirty="0" smtClean="0">
                <a:solidFill>
                  <a:schemeClr val="tx1"/>
                </a:solidFill>
                <a:effectLst/>
                <a:latin typeface="+mj-lt"/>
                <a:ea typeface="+mj-ea"/>
                <a:cs typeface="+mj-cs"/>
              </a:rPr>
              <a:t>	</a:t>
            </a:r>
            <a:r>
              <a:rPr lang="pl-PL" sz="4000" kern="1200" dirty="0" smtClean="0">
                <a:solidFill>
                  <a:schemeClr val="tx1"/>
                </a:solidFill>
                <a:effectLst/>
                <a:latin typeface="+mj-lt"/>
                <a:ea typeface="+mj-ea"/>
                <a:cs typeface="+mj-cs"/>
              </a:rPr>
              <a:t>Skrawki te pozwalają na uwidocznienie całej powierzchni marginesu chirurgicznego</a:t>
            </a:r>
            <a:endParaRPr lang="pl-PL" sz="4000" dirty="0"/>
          </a:p>
        </p:txBody>
      </p:sp>
      <p:sp>
        <p:nvSpPr>
          <p:cNvPr id="3" name="Rectangle 2"/>
          <p:cNvSpPr/>
          <p:nvPr/>
        </p:nvSpPr>
        <p:spPr>
          <a:xfrm>
            <a:off x="2286000" y="2951947"/>
            <a:ext cx="4572000" cy="369332"/>
          </a:xfrm>
          <a:prstGeom prst="rect">
            <a:avLst/>
          </a:prstGeom>
        </p:spPr>
        <p:txBody>
          <a:bodyPr>
            <a:spAutoFit/>
          </a:bodyPr>
          <a:lstStyle/>
          <a:p>
            <a:pPr>
              <a:spcBef>
                <a:spcPct val="0"/>
              </a:spcBef>
            </a:pPr>
            <a:endParaRPr lang="pl-PL" altLang="pl-PL" dirty="0"/>
          </a:p>
        </p:txBody>
      </p:sp>
      <p:pic>
        <p:nvPicPr>
          <p:cNvPr id="4" name="Obraz 9" descr="bad.marg_14"/>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1733575" y="2204864"/>
            <a:ext cx="5646737"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83568" y="0"/>
            <a:ext cx="7704856" cy="461665"/>
          </a:xfrm>
          <a:prstGeom prst="rect">
            <a:avLst/>
          </a:prstGeom>
          <a:noFill/>
        </p:spPr>
        <p:txBody>
          <a:bodyPr wrap="square" rtlCol="0">
            <a:spAutoFit/>
          </a:bodyPr>
          <a:lstStyle/>
          <a:p>
            <a:r>
              <a:rPr lang="pl-PL" sz="2400" b="1" dirty="0"/>
              <a:t>Metoda </a:t>
            </a:r>
            <a:r>
              <a:rPr lang="en-US" sz="2400" b="1" i="1" dirty="0"/>
              <a:t>fresh tissue</a:t>
            </a:r>
            <a:r>
              <a:rPr lang="pl-PL" sz="2400" b="1" i="1" dirty="0"/>
              <a:t> </a:t>
            </a:r>
            <a:r>
              <a:rPr lang="en-US" sz="2400" b="1" dirty="0"/>
              <a:t>Tromovitcha i Stegmana </a:t>
            </a:r>
            <a:endParaRPr lang="pl-PL" sz="2400" dirty="0"/>
          </a:p>
        </p:txBody>
      </p:sp>
      <p:pic>
        <p:nvPicPr>
          <p:cNvPr id="9"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
        <p:nvSpPr>
          <p:cNvPr id="10" name="TextBox 9"/>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40177157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204864"/>
            <a:ext cx="6131024" cy="1143000"/>
          </a:xfrm>
        </p:spPr>
        <p:txBody>
          <a:bodyPr>
            <a:normAutofit fontScale="90000"/>
          </a:bodyPr>
          <a:lstStyle/>
          <a:p>
            <a:endParaRPr lang="pl-PL" sz="4400" kern="1200" dirty="0" smtClean="0">
              <a:solidFill>
                <a:schemeClr val="tx1"/>
              </a:solidFill>
              <a:effectLst/>
              <a:latin typeface="+mj-lt"/>
              <a:ea typeface="+mj-ea"/>
              <a:cs typeface="+mj-cs"/>
            </a:endParaRPr>
          </a:p>
          <a:p>
            <a:pPr algn="l"/>
            <a:r>
              <a:rPr lang="pl-PL" sz="3600" dirty="0" smtClean="0"/>
              <a:t/>
            </a:r>
            <a:br>
              <a:rPr lang="pl-PL" sz="3600" dirty="0" smtClean="0"/>
            </a:br>
            <a:r>
              <a:rPr lang="pl-PL" sz="3600" dirty="0" smtClean="0"/>
              <a:t/>
            </a:r>
            <a:br>
              <a:rPr lang="pl-PL" sz="3600" dirty="0" smtClean="0"/>
            </a:br>
            <a:r>
              <a:rPr lang="pl-PL" sz="3100" dirty="0" smtClean="0"/>
              <a:t>Małe preparaty w CMM mogą być opracowane w jednym fragmencie - jeżeli ich wielkość nie przekracza wymiarów szkiełka (zwykle szerokości 2,5 cm).</a:t>
            </a:r>
            <a:br>
              <a:rPr lang="pl-PL" sz="3100" dirty="0" smtClean="0"/>
            </a:br>
            <a:r>
              <a:rPr lang="pl-PL" sz="3100" dirty="0" smtClean="0"/>
              <a:t/>
            </a:r>
            <a:br>
              <a:rPr lang="pl-PL" sz="3100" dirty="0" smtClean="0"/>
            </a:br>
            <a:r>
              <a:rPr lang="pl-PL" sz="3100" dirty="0" smtClean="0"/>
              <a:t>Większe - </a:t>
            </a:r>
            <a:r>
              <a:rPr lang="pl-PL" sz="3100" kern="1200" dirty="0" smtClean="0">
                <a:solidFill>
                  <a:schemeClr val="tx1"/>
                </a:solidFill>
                <a:effectLst/>
              </a:rPr>
              <a:t>wymagają podziałów na kilka – kilkanaście fragmentów. </a:t>
            </a:r>
            <a:br>
              <a:rPr lang="pl-PL" sz="3100" kern="1200" dirty="0" smtClean="0">
                <a:solidFill>
                  <a:schemeClr val="tx1"/>
                </a:solidFill>
                <a:effectLst/>
              </a:rPr>
            </a:br>
            <a:r>
              <a:rPr lang="pl-PL" sz="3100" kern="1200" dirty="0" smtClean="0">
                <a:solidFill>
                  <a:schemeClr val="tx1"/>
                </a:solidFill>
                <a:effectLst/>
              </a:rPr>
              <a:t>  </a:t>
            </a:r>
            <a:br>
              <a:rPr lang="pl-PL" sz="3100" kern="1200" dirty="0" smtClean="0">
                <a:solidFill>
                  <a:schemeClr val="tx1"/>
                </a:solidFill>
                <a:effectLst/>
              </a:rPr>
            </a:br>
            <a:r>
              <a:rPr lang="pl-PL" sz="3100" kern="1200" dirty="0" smtClean="0">
                <a:solidFill>
                  <a:schemeClr val="tx1"/>
                </a:solidFill>
                <a:effectLst/>
              </a:rPr>
              <a:t>Duża rolę odgrywa tu precyzyjna orientacja topograficzna za </a:t>
            </a:r>
            <a:br>
              <a:rPr lang="pl-PL" sz="3100" kern="1200" dirty="0" smtClean="0">
                <a:solidFill>
                  <a:schemeClr val="tx1"/>
                </a:solidFill>
                <a:effectLst/>
              </a:rPr>
            </a:br>
            <a:r>
              <a:rPr lang="pl-PL" sz="3100" kern="1200" dirty="0" smtClean="0">
                <a:solidFill>
                  <a:schemeClr val="tx1"/>
                </a:solidFill>
                <a:effectLst/>
              </a:rPr>
              <a:t>pomocą markerów i barwników. </a:t>
            </a:r>
          </a:p>
          <a:p>
            <a:endParaRPr lang="pl-PL" sz="4000" dirty="0"/>
          </a:p>
        </p:txBody>
      </p:sp>
      <p:pic>
        <p:nvPicPr>
          <p:cNvPr id="3" name="Picture 2" descr="C:\Users\lenovo\Desktop\ZDJECIA I FILMY\MOHS\schematy graficzne metody\podziały preparatu.png"/>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228184" y="1628800"/>
            <a:ext cx="2819400" cy="3816424"/>
          </a:xfrm>
          <a:prstGeom prst="rect">
            <a:avLst/>
          </a:prstGeom>
          <a:noFill/>
          <a:ln>
            <a:noFill/>
          </a:ln>
          <a:scene3d>
            <a:camera prst="orthographicFront">
              <a:rot lat="0" lon="0" rev="0"/>
            </a:camera>
            <a:lightRig rig="threePt" dir="t"/>
          </a:scene3d>
        </p:spPr>
      </p:pic>
      <p:sp>
        <p:nvSpPr>
          <p:cNvPr id="4" name="TextBox 3"/>
          <p:cNvSpPr txBox="1"/>
          <p:nvPr/>
        </p:nvSpPr>
        <p:spPr>
          <a:xfrm>
            <a:off x="683568" y="0"/>
            <a:ext cx="7704856" cy="461665"/>
          </a:xfrm>
          <a:prstGeom prst="rect">
            <a:avLst/>
          </a:prstGeom>
          <a:noFill/>
        </p:spPr>
        <p:txBody>
          <a:bodyPr wrap="square" rtlCol="0">
            <a:spAutoFit/>
          </a:bodyPr>
          <a:lstStyle/>
          <a:p>
            <a:r>
              <a:rPr lang="pl-PL" sz="2400" b="1" dirty="0"/>
              <a:t>Metoda </a:t>
            </a:r>
            <a:r>
              <a:rPr lang="en-US" sz="2400" b="1" i="1" dirty="0"/>
              <a:t>fresh tissue</a:t>
            </a:r>
            <a:r>
              <a:rPr lang="pl-PL" sz="2400" b="1" i="1" dirty="0"/>
              <a:t> </a:t>
            </a:r>
            <a:r>
              <a:rPr lang="en-US" sz="2400" b="1" dirty="0"/>
              <a:t>Tromovitcha i Stegmana </a:t>
            </a:r>
            <a:endParaRPr lang="pl-PL" sz="2400" dirty="0"/>
          </a:p>
        </p:txBody>
      </p:sp>
      <p:pic>
        <p:nvPicPr>
          <p:cNvPr id="8"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
        <p:nvSpPr>
          <p:cNvPr id="9" name="TextBox 8"/>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3542559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06080"/>
            <a:ext cx="8229600" cy="1143000"/>
          </a:xfrm>
        </p:spPr>
        <p:txBody>
          <a:bodyPr>
            <a:normAutofit fontScale="90000"/>
          </a:bodyPr>
          <a:lstStyle/>
          <a:p>
            <a:pPr algn="l"/>
            <a:r>
              <a:rPr lang="pl-PL" dirty="0" smtClean="0"/>
              <a:t/>
            </a:r>
            <a:br>
              <a:rPr lang="pl-PL" dirty="0" smtClean="0"/>
            </a:br>
            <a:r>
              <a:rPr lang="pl-PL" dirty="0" smtClean="0"/>
              <a:t>	</a:t>
            </a:r>
            <a:r>
              <a:rPr lang="pl-PL" sz="3600" dirty="0" smtClean="0"/>
              <a:t>I</a:t>
            </a:r>
            <a:r>
              <a:rPr lang="pl-PL" sz="3100" dirty="0" smtClean="0"/>
              <a:t>stnieje </a:t>
            </a:r>
            <a:r>
              <a:rPr lang="pl-PL" sz="3100" dirty="0"/>
              <a:t>wiele modyfikacji </a:t>
            </a:r>
            <a:r>
              <a:rPr lang="pl-PL" sz="3100" dirty="0" smtClean="0"/>
              <a:t>„metody tkanki świeżej chirurgii mikrograficznej Mohsa - CMM”, stosowanych w różnych ośrodkach.</a:t>
            </a:r>
            <a:r>
              <a:rPr lang="pl-PL" sz="3100" dirty="0"/>
              <a:t/>
            </a:r>
            <a:br>
              <a:rPr lang="pl-PL" sz="3100" dirty="0"/>
            </a:br>
            <a:r>
              <a:rPr lang="pl-PL" sz="3100" dirty="0" smtClean="0"/>
              <a:t/>
            </a:r>
            <a:br>
              <a:rPr lang="pl-PL" sz="3100" dirty="0" smtClean="0"/>
            </a:br>
            <a:r>
              <a:rPr lang="pl-PL" sz="3100" dirty="0" smtClean="0"/>
              <a:t>	CMM stosowana jest obecnie głównie przez dermatologów (rzadziej chirurgów plastyków). </a:t>
            </a:r>
            <a:br>
              <a:rPr lang="pl-PL" sz="3100" dirty="0" smtClean="0"/>
            </a:br>
            <a:r>
              <a:rPr lang="pl-PL" sz="3100" dirty="0" smtClean="0"/>
              <a:t>	</a:t>
            </a:r>
            <a:br>
              <a:rPr lang="pl-PL" sz="3100" dirty="0" smtClean="0"/>
            </a:br>
            <a:r>
              <a:rPr lang="pl-PL" sz="3100" dirty="0" smtClean="0"/>
              <a:t>	Towarzystwa Naukowe CMM (zrzeszają głównie dermatologów):</a:t>
            </a:r>
            <a:br>
              <a:rPr lang="pl-PL" sz="3100" dirty="0" smtClean="0"/>
            </a:br>
            <a:r>
              <a:rPr lang="pl-PL" sz="3100" dirty="0" smtClean="0"/>
              <a:t>- American College of Mohs Surgery</a:t>
            </a:r>
            <a:br>
              <a:rPr lang="pl-PL" sz="3100" dirty="0" smtClean="0"/>
            </a:br>
            <a:r>
              <a:rPr lang="pl-PL" sz="3100" dirty="0" smtClean="0"/>
              <a:t>- American Society of Mohs Surgery</a:t>
            </a:r>
            <a:br>
              <a:rPr lang="pl-PL" sz="3100" dirty="0" smtClean="0"/>
            </a:br>
            <a:r>
              <a:rPr lang="pl-PL" sz="3100" dirty="0" smtClean="0"/>
              <a:t>- European Society for Mohs Surgery</a:t>
            </a:r>
            <a:br>
              <a:rPr lang="pl-PL" sz="3100" dirty="0" smtClean="0"/>
            </a:br>
            <a:endParaRPr lang="pl-PL" dirty="0"/>
          </a:p>
        </p:txBody>
      </p:sp>
      <p:pic>
        <p:nvPicPr>
          <p:cNvPr id="3"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4" name="TextBox 3"/>
          <p:cNvSpPr txBox="1"/>
          <p:nvPr/>
        </p:nvSpPr>
        <p:spPr>
          <a:xfrm>
            <a:off x="683568" y="0"/>
            <a:ext cx="7704856" cy="461665"/>
          </a:xfrm>
          <a:prstGeom prst="rect">
            <a:avLst/>
          </a:prstGeom>
          <a:noFill/>
        </p:spPr>
        <p:txBody>
          <a:bodyPr wrap="square" rtlCol="0">
            <a:spAutoFit/>
          </a:bodyPr>
          <a:lstStyle/>
          <a:p>
            <a:r>
              <a:rPr lang="pl-PL" sz="2400" b="1" dirty="0"/>
              <a:t>Metoda </a:t>
            </a:r>
            <a:r>
              <a:rPr lang="en-US" sz="2400" b="1" i="1" dirty="0"/>
              <a:t>fresh tissue</a:t>
            </a:r>
            <a:r>
              <a:rPr lang="pl-PL" sz="2400" b="1" i="1" dirty="0"/>
              <a:t> </a:t>
            </a:r>
            <a:r>
              <a:rPr lang="en-US" sz="2400" b="1" dirty="0"/>
              <a:t>Tromovitcha i Stegmana </a:t>
            </a:r>
            <a:r>
              <a:rPr lang="pl-PL" sz="2400" b="1" dirty="0" smtClean="0"/>
              <a:t> </a:t>
            </a:r>
            <a:endParaRPr lang="pl-PL" sz="2400" dirty="0"/>
          </a:p>
        </p:txBody>
      </p:sp>
    </p:spTree>
    <p:extLst>
      <p:ext uri="{BB962C8B-B14F-4D97-AF65-F5344CB8AC3E}">
        <p14:creationId xmlns:p14="http://schemas.microsoft.com/office/powerpoint/2010/main" val="10603253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2896"/>
            <a:ext cx="8229600" cy="1143000"/>
          </a:xfrm>
        </p:spPr>
        <p:txBody>
          <a:bodyPr>
            <a:normAutofit fontScale="90000"/>
          </a:bodyPr>
          <a:lstStyle/>
          <a:p>
            <a:pPr algn="l"/>
            <a:r>
              <a:rPr lang="pl-PL" dirty="0" smtClean="0"/>
              <a:t/>
            </a:r>
            <a:br>
              <a:rPr lang="pl-PL" dirty="0" smtClean="0"/>
            </a:br>
            <a:r>
              <a:rPr lang="pl-PL" dirty="0" smtClean="0"/>
              <a:t/>
            </a:r>
            <a:br>
              <a:rPr lang="pl-PL" dirty="0" smtClean="0"/>
            </a:br>
            <a:r>
              <a:rPr lang="pl-PL" sz="4000" dirty="0" smtClean="0"/>
              <a:t>	</a:t>
            </a:r>
            <a:br>
              <a:rPr lang="pl-PL" sz="4000" dirty="0" smtClean="0"/>
            </a:br>
            <a:r>
              <a:rPr lang="pl-PL" sz="4000" dirty="0"/>
              <a:t>	</a:t>
            </a:r>
            <a:r>
              <a:rPr lang="pl-PL" sz="4000" dirty="0" smtClean="0"/>
              <a:t>W </a:t>
            </a:r>
            <a:r>
              <a:rPr lang="pl-PL" sz="4000" dirty="0"/>
              <a:t>USA </a:t>
            </a:r>
            <a:r>
              <a:rPr lang="pl-PL" sz="4000" dirty="0" smtClean="0"/>
              <a:t>– CMM jest podstawową metodą </a:t>
            </a:r>
            <a:r>
              <a:rPr lang="pl-PL" sz="4000" dirty="0"/>
              <a:t>leczenia nowotworów skóry </a:t>
            </a:r>
            <a:r>
              <a:rPr lang="pl-PL" sz="4000" dirty="0" smtClean="0"/>
              <a:t>(</a:t>
            </a:r>
            <a:r>
              <a:rPr lang="pl-PL" sz="4000" dirty="0"/>
              <a:t>ok </a:t>
            </a:r>
            <a:r>
              <a:rPr lang="pl-PL" sz="4000" dirty="0" smtClean="0"/>
              <a:t>1000000 </a:t>
            </a:r>
            <a:r>
              <a:rPr lang="pl-PL" sz="4000" dirty="0"/>
              <a:t>operacji </a:t>
            </a:r>
            <a:r>
              <a:rPr lang="pl-PL" sz="4000" dirty="0" smtClean="0"/>
              <a:t>rocznie, ok 1000 chirurgów Mohsa). </a:t>
            </a:r>
            <a:br>
              <a:rPr lang="pl-PL" sz="4000" dirty="0" smtClean="0"/>
            </a:br>
            <a:r>
              <a:rPr lang="pl-PL" sz="4000" dirty="0" smtClean="0"/>
              <a:t>	Metoda została wprowadzona szybko do Australii, a następnie do kilku krajów Europy (Niemcy, Portugalia, Hiszpania, Anglia, Włochy, Holandia, Szwecja, Polska, Dania, Bułgaria, Rumunia, Izrael, itd.).</a:t>
            </a:r>
            <a:br>
              <a:rPr lang="pl-PL" sz="4000" dirty="0" smtClean="0"/>
            </a:br>
            <a:endParaRPr lang="pl-PL" dirty="0"/>
          </a:p>
        </p:txBody>
      </p:sp>
      <p:pic>
        <p:nvPicPr>
          <p:cNvPr id="6"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7" name="TextBox 6"/>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9" name="TextBox 8"/>
          <p:cNvSpPr txBox="1"/>
          <p:nvPr/>
        </p:nvSpPr>
        <p:spPr>
          <a:xfrm>
            <a:off x="467544" y="188640"/>
            <a:ext cx="7704856" cy="461665"/>
          </a:xfrm>
          <a:prstGeom prst="rect">
            <a:avLst/>
          </a:prstGeom>
          <a:noFill/>
        </p:spPr>
        <p:txBody>
          <a:bodyPr wrap="square" rtlCol="0">
            <a:spAutoFit/>
          </a:bodyPr>
          <a:lstStyle/>
          <a:p>
            <a:r>
              <a:rPr lang="pl-PL" sz="2400" b="1" dirty="0"/>
              <a:t>Metoda </a:t>
            </a:r>
            <a:r>
              <a:rPr lang="en-US" sz="2400" b="1" i="1" dirty="0"/>
              <a:t>fresh tissue</a:t>
            </a:r>
            <a:r>
              <a:rPr lang="pl-PL" sz="2400" b="1" i="1" dirty="0"/>
              <a:t> </a:t>
            </a:r>
            <a:r>
              <a:rPr lang="en-US" sz="2400" b="1" dirty="0"/>
              <a:t>Tromovitcha i Stegmana </a:t>
            </a:r>
            <a:r>
              <a:rPr lang="pl-PL" sz="2400" b="1" dirty="0" smtClean="0"/>
              <a:t> </a:t>
            </a:r>
            <a:endParaRPr lang="pl-PL" sz="2400" dirty="0"/>
          </a:p>
        </p:txBody>
      </p:sp>
    </p:spTree>
    <p:extLst>
      <p:ext uri="{BB962C8B-B14F-4D97-AF65-F5344CB8AC3E}">
        <p14:creationId xmlns:p14="http://schemas.microsoft.com/office/powerpoint/2010/main" val="37810549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71400"/>
            <a:ext cx="8784976" cy="1143000"/>
          </a:xfrm>
        </p:spPr>
        <p:txBody>
          <a:bodyPr>
            <a:normAutofit fontScale="90000"/>
          </a:bodyPr>
          <a:lstStyle/>
          <a:p>
            <a:pPr algn="l">
              <a:defRPr/>
            </a:pPr>
            <a:r>
              <a:rPr lang="pl-PL" sz="4400" kern="1200" dirty="0" smtClean="0">
                <a:solidFill>
                  <a:schemeClr val="tx1"/>
                </a:solidFill>
                <a:effectLst/>
                <a:latin typeface="+mj-lt"/>
                <a:ea typeface="+mj-ea"/>
                <a:cs typeface="+mj-cs"/>
              </a:rPr>
              <a:t/>
            </a:r>
            <a:br>
              <a:rPr lang="pl-PL" sz="4400" kern="1200" dirty="0" smtClean="0">
                <a:solidFill>
                  <a:schemeClr val="tx1"/>
                </a:solidFill>
                <a:effectLst/>
                <a:latin typeface="+mj-lt"/>
                <a:ea typeface="+mj-ea"/>
                <a:cs typeface="+mj-cs"/>
              </a:rPr>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sz="3600" kern="1200" dirty="0" smtClean="0">
                <a:solidFill>
                  <a:schemeClr val="tx1"/>
                </a:solidFill>
                <a:effectLst/>
              </a:rPr>
              <a:t>- konieczność </a:t>
            </a:r>
            <a:r>
              <a:rPr lang="pl-PL" sz="3600" kern="1200" dirty="0" smtClean="0">
                <a:effectLst/>
              </a:rPr>
              <a:t>specyficznej organizacji i 	specjalistycznwego wyposażenia 	pracowni 	histologicznej	</a:t>
            </a:r>
            <a:br>
              <a:rPr lang="pl-PL" sz="3600" kern="1200" dirty="0" smtClean="0">
                <a:effectLst/>
              </a:rPr>
            </a:br>
            <a:r>
              <a:rPr lang="pl-PL" sz="3600" kern="1200" dirty="0" smtClean="0">
                <a:effectLst/>
              </a:rPr>
              <a:t>- </a:t>
            </a:r>
            <a:r>
              <a:rPr lang="pl-PL" sz="3600" dirty="0" smtClean="0"/>
              <a:t>zatrudnienie i wyszkolenie personelu technicznego</a:t>
            </a:r>
            <a:br>
              <a:rPr lang="pl-PL" sz="3600" dirty="0" smtClean="0"/>
            </a:br>
            <a:r>
              <a:rPr lang="pl-PL" sz="3600" dirty="0" smtClean="0"/>
              <a:t>- </a:t>
            </a:r>
            <a:r>
              <a:rPr lang="pl-PL" sz="3600" dirty="0"/>
              <a:t>złożoność, pracochłonność i czasochłonność</a:t>
            </a:r>
            <a:br>
              <a:rPr lang="pl-PL" sz="3600" dirty="0"/>
            </a:br>
            <a:r>
              <a:rPr lang="pl-PL" sz="3600" dirty="0" smtClean="0"/>
              <a:t>- równoczesne posiadanie umiejętności </a:t>
            </a:r>
            <a:r>
              <a:rPr lang="pl-PL" sz="3600" dirty="0"/>
              <a:t>z zakresu </a:t>
            </a:r>
            <a:r>
              <a:rPr lang="pl-PL" sz="3600" dirty="0" smtClean="0"/>
              <a:t>	chirurgii </a:t>
            </a:r>
            <a:r>
              <a:rPr lang="pl-PL" sz="3600" dirty="0"/>
              <a:t>, </a:t>
            </a:r>
            <a:r>
              <a:rPr lang="pl-PL" sz="3600" dirty="0" smtClean="0"/>
              <a:t>techniki </a:t>
            </a:r>
            <a:r>
              <a:rPr lang="pl-PL" sz="3600" dirty="0"/>
              <a:t>i diagnostyki histologicznej. </a:t>
            </a:r>
            <a:r>
              <a:rPr lang="pl-PL" sz="3600" dirty="0" smtClean="0"/>
              <a:t/>
            </a:r>
            <a:br>
              <a:rPr lang="pl-PL" sz="3600" dirty="0" smtClean="0"/>
            </a:br>
            <a:r>
              <a:rPr lang="pl-PL" sz="3600" dirty="0"/>
              <a:t>- wysokie </a:t>
            </a:r>
            <a:r>
              <a:rPr lang="pl-PL" sz="3600" dirty="0" smtClean="0"/>
              <a:t>koszty, szczególnie </a:t>
            </a:r>
            <a:r>
              <a:rPr lang="pl-PL" sz="3600" dirty="0"/>
              <a:t>jeśli operacje są </a:t>
            </a:r>
            <a:r>
              <a:rPr lang="pl-PL" sz="3600" dirty="0" smtClean="0"/>
              <a:t>	finansowane </a:t>
            </a:r>
            <a:r>
              <a:rPr lang="pl-PL" sz="3600" dirty="0"/>
              <a:t>przez samych </a:t>
            </a:r>
            <a:r>
              <a:rPr lang="pl-PL" sz="3600" dirty="0" smtClean="0"/>
              <a:t>pacjentów. 	F</a:t>
            </a:r>
            <a:r>
              <a:rPr lang="pl-PL" sz="3100" i="1" kern="1200" dirty="0" smtClean="0">
                <a:solidFill>
                  <a:schemeClr val="tx1"/>
                </a:solidFill>
                <a:effectLst/>
              </a:rPr>
              <a:t>inansowanie tych operacji może być jednak bardziej 	opłacalne niż leczenie większej liczby nowotworów 	nawrotowych. </a:t>
            </a:r>
            <a:endParaRPr lang="pl-PL" sz="3600" i="1" kern="1200" dirty="0" smtClean="0">
              <a:solidFill>
                <a:schemeClr val="tx1"/>
              </a:solidFill>
              <a:effectLst/>
            </a:endParaRPr>
          </a:p>
          <a:p>
            <a:endParaRPr lang="pl-PL" sz="4000" i="1" dirty="0"/>
          </a:p>
        </p:txBody>
      </p:sp>
      <p:pic>
        <p:nvPicPr>
          <p:cNvPr id="6"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7" name="TextBox 6"/>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8" name="TextBox 7"/>
          <p:cNvSpPr txBox="1"/>
          <p:nvPr/>
        </p:nvSpPr>
        <p:spPr>
          <a:xfrm>
            <a:off x="0" y="76562"/>
            <a:ext cx="7020271" cy="461665"/>
          </a:xfrm>
          <a:prstGeom prst="rect">
            <a:avLst/>
          </a:prstGeom>
          <a:noFill/>
        </p:spPr>
        <p:txBody>
          <a:bodyPr wrap="square" rtlCol="0">
            <a:spAutoFit/>
          </a:bodyPr>
          <a:lstStyle/>
          <a:p>
            <a:r>
              <a:rPr lang="pl-PL" sz="2400" b="1" dirty="0" smtClean="0"/>
              <a:t>Wady i ograniczenia chirurgii mikrograficznej Mohsa</a:t>
            </a:r>
            <a:endParaRPr lang="pl-PL" sz="2400" b="1" dirty="0"/>
          </a:p>
        </p:txBody>
      </p:sp>
    </p:spTree>
    <p:extLst>
      <p:ext uri="{BB962C8B-B14F-4D97-AF65-F5344CB8AC3E}">
        <p14:creationId xmlns:p14="http://schemas.microsoft.com/office/powerpoint/2010/main" val="11994142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08920"/>
            <a:ext cx="8712968" cy="1143000"/>
          </a:xfrm>
        </p:spPr>
        <p:txBody>
          <a:bodyPr>
            <a:noAutofit/>
          </a:bodyPr>
          <a:lstStyle/>
          <a:p>
            <a:pPr algn="l"/>
            <a:r>
              <a:rPr lang="pl-PL" sz="3200" dirty="0" smtClean="0"/>
              <a:t/>
            </a:r>
            <a:br>
              <a:rPr lang="pl-PL" sz="3200" dirty="0" smtClean="0"/>
            </a:br>
            <a:r>
              <a:rPr lang="pl-PL" sz="2800" dirty="0" smtClean="0"/>
              <a:t>	Wielu lekarzy leczących nowotwory skóry (głównie z Europy) poszukiwało łatwiejszych metod wycięcia z kontrolą  mikroskopową marginesów -  wykorzystujących elementy CMM. </a:t>
            </a:r>
            <a:br>
              <a:rPr lang="pl-PL" sz="2800" dirty="0" smtClean="0"/>
            </a:br>
            <a:r>
              <a:rPr lang="pl-PL" sz="2800" dirty="0"/>
              <a:t/>
            </a:r>
            <a:br>
              <a:rPr lang="pl-PL" sz="2800" dirty="0"/>
            </a:br>
            <a:r>
              <a:rPr lang="pl-PL" sz="2800" dirty="0"/>
              <a:t>	</a:t>
            </a:r>
            <a:r>
              <a:rPr lang="pl-PL" sz="2800" dirty="0" smtClean="0"/>
              <a:t>- Umożliwiających zachowanie </a:t>
            </a:r>
            <a:r>
              <a:rPr lang="pl-PL" sz="2800" dirty="0"/>
              <a:t>typowego podziału kompetencji specjalności medycznych, oraz </a:t>
            </a:r>
            <a:r>
              <a:rPr lang="pl-PL" sz="2800" dirty="0" smtClean="0"/>
              <a:t>ułatwiających pracę </a:t>
            </a:r>
            <a:r>
              <a:rPr lang="pl-PL" sz="2800" dirty="0"/>
              <a:t>techników histologicznych.</a:t>
            </a:r>
            <a:r>
              <a:rPr lang="pl-PL" sz="2800" dirty="0" smtClean="0"/>
              <a:t/>
            </a:r>
            <a:br>
              <a:rPr lang="pl-PL" sz="2800" dirty="0" smtClean="0"/>
            </a:br>
            <a:r>
              <a:rPr lang="pl-PL" sz="2800" dirty="0" smtClean="0"/>
              <a:t/>
            </a:r>
            <a:br>
              <a:rPr lang="pl-PL" sz="2800" dirty="0" smtClean="0"/>
            </a:br>
            <a:r>
              <a:rPr lang="pl-PL" sz="2800" dirty="0"/>
              <a:t>	</a:t>
            </a:r>
            <a:r>
              <a:rPr lang="pl-PL" sz="2800" dirty="0" smtClean="0"/>
              <a:t> - Opartych o współpracę chirurga z typową szpitalną pracownią histologiczną wykonującą preparaty w technice formalinowo-parafinowej.</a:t>
            </a:r>
            <a:r>
              <a:rPr lang="pl-PL" sz="3000" dirty="0" smtClean="0"/>
              <a:t/>
            </a:r>
            <a:br>
              <a:rPr lang="pl-PL" sz="3000" dirty="0" smtClean="0"/>
            </a:br>
            <a:r>
              <a:rPr lang="pl-PL" sz="3000" dirty="0" smtClean="0"/>
              <a:t> </a:t>
            </a:r>
          </a:p>
        </p:txBody>
      </p:sp>
      <p:pic>
        <p:nvPicPr>
          <p:cNvPr id="3"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4" name="TextBox 3"/>
          <p:cNvSpPr txBox="1"/>
          <p:nvPr/>
        </p:nvSpPr>
        <p:spPr>
          <a:xfrm>
            <a:off x="251519" y="76562"/>
            <a:ext cx="6501531" cy="461665"/>
          </a:xfrm>
          <a:prstGeom prst="rect">
            <a:avLst/>
          </a:prstGeom>
          <a:noFill/>
        </p:spPr>
        <p:txBody>
          <a:bodyPr wrap="square" rtlCol="0">
            <a:spAutoFit/>
          </a:bodyPr>
          <a:lstStyle/>
          <a:p>
            <a:r>
              <a:rPr lang="pl-PL" sz="2400" b="1" dirty="0" smtClean="0"/>
              <a:t>Systemy kooperacyjne CMM</a:t>
            </a:r>
            <a:endParaRPr lang="pl-PL" sz="2400" b="1" dirty="0"/>
          </a:p>
        </p:txBody>
      </p:sp>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24867811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430016"/>
            <a:ext cx="8784976" cy="1143000"/>
          </a:xfrm>
        </p:spPr>
        <p:txBody>
          <a:bodyPr>
            <a:normAutofit fontScale="90000"/>
          </a:bodyPr>
          <a:lstStyle/>
          <a:p>
            <a:pPr algn="l"/>
            <a:r>
              <a:rPr lang="pl-PL" sz="4000" dirty="0" smtClean="0"/>
              <a:t/>
            </a:r>
            <a:br>
              <a:rPr lang="pl-PL" sz="4000" dirty="0" smtClean="0"/>
            </a:br>
            <a:r>
              <a:rPr lang="pl-PL" sz="4000" dirty="0"/>
              <a:t/>
            </a:r>
            <a:br>
              <a:rPr lang="pl-PL" sz="4000" dirty="0"/>
            </a:br>
            <a:r>
              <a:rPr lang="pl-PL" sz="3600" dirty="0" smtClean="0"/>
              <a:t>W celu uproszczenia zabiegu i współpracy z patologiem proponowano np:</a:t>
            </a:r>
            <a:br>
              <a:rPr lang="pl-PL" sz="3600" dirty="0" smtClean="0"/>
            </a:br>
            <a:r>
              <a:rPr lang="pl-PL" sz="3600" dirty="0" smtClean="0"/>
              <a:t/>
            </a:r>
            <a:br>
              <a:rPr lang="pl-PL" sz="3600" dirty="0" smtClean="0"/>
            </a:br>
            <a:r>
              <a:rPr lang="pl-PL" sz="3600" dirty="0" smtClean="0"/>
              <a:t>- stosowanie typowego </a:t>
            </a:r>
            <a:br>
              <a:rPr lang="pl-PL" sz="3600" dirty="0" smtClean="0"/>
            </a:br>
            <a:r>
              <a:rPr lang="pl-PL" sz="3600" dirty="0" smtClean="0"/>
              <a:t>wycięcia pionowego </a:t>
            </a:r>
            <a:br>
              <a:rPr lang="pl-PL" sz="3600" dirty="0" smtClean="0"/>
            </a:br>
            <a:r>
              <a:rPr lang="pl-PL" sz="3600" dirty="0" smtClean="0"/>
              <a:t>(krążek hokejowy),</a:t>
            </a:r>
            <a:br>
              <a:rPr lang="pl-PL" sz="3600" dirty="0" smtClean="0"/>
            </a:br>
            <a:r>
              <a:rPr lang="pl-PL" sz="3600" dirty="0" smtClean="0"/>
              <a:t/>
            </a:r>
            <a:br>
              <a:rPr lang="pl-PL" sz="3600" dirty="0" smtClean="0"/>
            </a:br>
            <a:r>
              <a:rPr lang="pl-PL" sz="3600" dirty="0" smtClean="0"/>
              <a:t> - wycinanie guza  kształcie </a:t>
            </a:r>
            <a:br>
              <a:rPr lang="pl-PL" sz="3600" dirty="0" smtClean="0"/>
            </a:br>
            <a:r>
              <a:rPr lang="pl-PL" sz="3600" dirty="0" smtClean="0"/>
              <a:t>geometrycznym, </a:t>
            </a:r>
            <a:br>
              <a:rPr lang="pl-PL" sz="3600" dirty="0" smtClean="0"/>
            </a:br>
            <a:r>
              <a:rPr lang="pl-PL" sz="3600" dirty="0" smtClean="0"/>
              <a:t/>
            </a:r>
            <a:br>
              <a:rPr lang="pl-PL" sz="3600" dirty="0" smtClean="0"/>
            </a:br>
            <a:r>
              <a:rPr lang="pl-PL" sz="3600" dirty="0" smtClean="0"/>
              <a:t>- wycinanie podwójnym </a:t>
            </a:r>
            <a:br>
              <a:rPr lang="pl-PL" sz="3600" dirty="0" smtClean="0"/>
            </a:br>
            <a:r>
              <a:rPr lang="pl-PL" sz="3600" dirty="0" smtClean="0"/>
              <a:t>skalpelem.  </a:t>
            </a:r>
            <a:endParaRPr lang="pl-PL" sz="3600" dirty="0"/>
          </a:p>
        </p:txBody>
      </p:sp>
      <p:pic>
        <p:nvPicPr>
          <p:cNvPr id="3"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pic>
        <p:nvPicPr>
          <p:cNvPr id="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2191" y="1410805"/>
            <a:ext cx="2712349" cy="1658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lenovo\Desktop\Wyc geometryczn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3173" y="3062604"/>
            <a:ext cx="2121672" cy="18785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lenovo\Desktop\Wyc podwójnym skalpele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6425" y="4941168"/>
            <a:ext cx="2455168" cy="1491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1519" y="76562"/>
            <a:ext cx="6501531" cy="461665"/>
          </a:xfrm>
          <a:prstGeom prst="rect">
            <a:avLst/>
          </a:prstGeom>
          <a:noFill/>
        </p:spPr>
        <p:txBody>
          <a:bodyPr wrap="square" rtlCol="0">
            <a:spAutoFit/>
          </a:bodyPr>
          <a:lstStyle/>
          <a:p>
            <a:r>
              <a:rPr lang="pl-PL" sz="2400" b="1" dirty="0" smtClean="0"/>
              <a:t>Systemy kooperacyjne CMM</a:t>
            </a:r>
            <a:endParaRPr lang="pl-PL" sz="2400" b="1" dirty="0"/>
          </a:p>
        </p:txBody>
      </p:sp>
      <p:sp>
        <p:nvSpPr>
          <p:cNvPr id="8" name="TextBox 7"/>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4021968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a:xfrm>
            <a:off x="251520" y="-603448"/>
            <a:ext cx="8712968" cy="1143000"/>
          </a:xfrm>
          <a:noFill/>
        </p:spPr>
        <p:txBody>
          <a:bodyPr>
            <a:noAutofit/>
          </a:bodyPr>
          <a:lstStyle/>
          <a:p>
            <a:pPr algn="l">
              <a:defRPr/>
            </a:pP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r>
            <a:br>
              <a:rPr lang="pl-PL" altLang="pl-PL" sz="3600" dirty="0" smtClean="0"/>
            </a:br>
            <a:r>
              <a:rPr lang="pl-PL" altLang="pl-PL" sz="3600" dirty="0" smtClean="0"/>
              <a:t>	</a:t>
            </a:r>
            <a:r>
              <a:rPr lang="pl-PL" altLang="pl-PL" sz="3200" dirty="0" smtClean="0"/>
              <a:t>Nowotwory złośliwe skóry stanowią najczęstszą grupę złośliwych nowotworów narządowych u osób rasy kaukaskiej. </a:t>
            </a:r>
            <a:br>
              <a:rPr lang="pl-PL" altLang="pl-PL" sz="3200" dirty="0" smtClean="0"/>
            </a:br>
            <a:r>
              <a:rPr lang="pl-PL" altLang="pl-PL" sz="3200" dirty="0" smtClean="0"/>
              <a:t/>
            </a:r>
            <a:br>
              <a:rPr lang="pl-PL" altLang="pl-PL" sz="3200" dirty="0" smtClean="0"/>
            </a:br>
            <a:r>
              <a:rPr lang="pl-PL" altLang="pl-PL" sz="3200" dirty="0" smtClean="0"/>
              <a:t>Liczba nowych </a:t>
            </a:r>
            <a:r>
              <a:rPr lang="pl-PL" altLang="pl-PL" sz="3200" dirty="0"/>
              <a:t>zachorowań / 100 000 </a:t>
            </a:r>
            <a:r>
              <a:rPr lang="pl-PL" altLang="pl-PL" sz="3200" dirty="0" smtClean="0"/>
              <a:t>mieszk./ rok): </a:t>
            </a:r>
            <a:br>
              <a:rPr lang="pl-PL" altLang="pl-PL" sz="3200" dirty="0" smtClean="0"/>
            </a:br>
            <a:r>
              <a:rPr lang="pl-PL" altLang="pl-PL" sz="3200" dirty="0" smtClean="0"/>
              <a:t/>
            </a:r>
            <a:br>
              <a:rPr lang="pl-PL" altLang="pl-PL" sz="3200" dirty="0" smtClean="0"/>
            </a:br>
            <a:r>
              <a:rPr lang="pl-PL" altLang="pl-PL" sz="3200" dirty="0" smtClean="0"/>
              <a:t>- 300-500-≥1000   - </a:t>
            </a:r>
            <a:r>
              <a:rPr lang="pl-PL" altLang="pl-PL" sz="3200" u="sng" dirty="0" smtClean="0"/>
              <a:t>w </a:t>
            </a:r>
            <a:r>
              <a:rPr lang="pl-PL" altLang="pl-PL" sz="3200" u="sng" dirty="0"/>
              <a:t>krajach o największym</a:t>
            </a:r>
            <a:r>
              <a:rPr lang="pl-PL" altLang="pl-PL" sz="3200" dirty="0"/>
              <a:t> </a:t>
            </a:r>
            <a:r>
              <a:rPr lang="pl-PL" altLang="pl-PL" sz="3200" dirty="0" smtClean="0"/>
              <a:t>		</a:t>
            </a:r>
            <a:r>
              <a:rPr lang="pl-PL" altLang="pl-PL" sz="3200" u="sng" dirty="0" smtClean="0"/>
              <a:t>nasłonecznieniu i przewadze rasy białej</a:t>
            </a:r>
            <a:r>
              <a:rPr lang="pl-PL" altLang="pl-PL" sz="3200" dirty="0" smtClean="0"/>
              <a:t> </a:t>
            </a:r>
            <a:r>
              <a:rPr lang="pl-PL" altLang="pl-PL" sz="3200" dirty="0"/>
              <a:t/>
            </a:r>
            <a:br>
              <a:rPr lang="pl-PL" altLang="pl-PL" sz="3200" dirty="0"/>
            </a:br>
            <a:r>
              <a:rPr lang="pl-PL" altLang="pl-PL" sz="3200" dirty="0" smtClean="0"/>
              <a:t>- 80-140  		   - </a:t>
            </a:r>
            <a:r>
              <a:rPr lang="pl-PL" altLang="pl-PL" sz="3200" u="sng" dirty="0" smtClean="0"/>
              <a:t>w Europie </a:t>
            </a:r>
            <a:r>
              <a:rPr lang="pl-PL" altLang="pl-PL" sz="3200" dirty="0" smtClean="0"/>
              <a:t/>
            </a:r>
            <a:br>
              <a:rPr lang="pl-PL" altLang="pl-PL" sz="3200" dirty="0" smtClean="0"/>
            </a:br>
            <a:r>
              <a:rPr lang="pl-PL" altLang="pl-PL" sz="3200" dirty="0" smtClean="0"/>
              <a:t>- 10-15-25?	   - </a:t>
            </a:r>
            <a:r>
              <a:rPr lang="pl-PL" altLang="pl-PL" sz="3200" u="sng" dirty="0" smtClean="0"/>
              <a:t>w Polsce</a:t>
            </a:r>
            <a:r>
              <a:rPr lang="pl-PL" altLang="pl-PL" sz="3200" dirty="0"/>
              <a:t> </a:t>
            </a:r>
            <a:r>
              <a:rPr lang="pl-PL" altLang="pl-PL" sz="3200" dirty="0" smtClean="0"/>
              <a:t>(niedoszacowanie)</a:t>
            </a:r>
          </a:p>
        </p:txBody>
      </p:sp>
      <p:pic>
        <p:nvPicPr>
          <p:cNvPr id="3"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4" name="TextBox 3"/>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26259887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27584"/>
            <a:ext cx="8892481" cy="1143000"/>
          </a:xfrm>
        </p:spPr>
        <p:txBody>
          <a:bodyPr>
            <a:normAutofit fontScale="90000"/>
          </a:bodyPr>
          <a:lstStyle/>
          <a:p>
            <a:pPr algn="l"/>
            <a:r>
              <a:rPr lang="pl-PL" dirty="0" smtClean="0"/>
              <a:t/>
            </a:r>
            <a:br>
              <a:rPr lang="pl-PL" dirty="0" smtClean="0"/>
            </a:br>
            <a:r>
              <a:rPr lang="pl-PL" dirty="0"/>
              <a:t/>
            </a:r>
            <a:br>
              <a:rPr lang="pl-PL" dirty="0"/>
            </a:br>
            <a:r>
              <a:rPr lang="pl-PL" dirty="0" smtClean="0"/>
              <a:t/>
            </a:r>
            <a:br>
              <a:rPr lang="pl-PL" dirty="0" smtClean="0"/>
            </a:br>
            <a:r>
              <a:rPr lang="pl-PL" dirty="0"/>
              <a:t/>
            </a:r>
            <a:br>
              <a:rPr lang="pl-PL" dirty="0"/>
            </a:br>
            <a:r>
              <a:rPr lang="pl-PL" dirty="0" smtClean="0"/>
              <a:t/>
            </a:r>
            <a:br>
              <a:rPr lang="pl-PL" dirty="0" smtClean="0"/>
            </a:br>
            <a:r>
              <a:rPr lang="pl-PL" dirty="0"/>
              <a:t/>
            </a:r>
            <a:br>
              <a:rPr lang="pl-PL" dirty="0"/>
            </a:br>
            <a:r>
              <a:rPr lang="pl-PL" dirty="0" smtClean="0"/>
              <a:t/>
            </a:r>
            <a:br>
              <a:rPr lang="pl-PL" dirty="0" smtClean="0"/>
            </a:br>
            <a:r>
              <a:rPr lang="pl-PL" dirty="0"/>
              <a:t/>
            </a:r>
            <a:br>
              <a:rPr lang="pl-PL" dirty="0"/>
            </a:br>
            <a:r>
              <a:rPr lang="pl-PL" dirty="0" smtClean="0"/>
              <a:t/>
            </a:r>
            <a:br>
              <a:rPr lang="pl-PL" dirty="0" smtClean="0"/>
            </a:br>
            <a:r>
              <a:rPr lang="pl-PL" dirty="0"/>
              <a:t/>
            </a:r>
            <a:br>
              <a:rPr lang="pl-PL" dirty="0"/>
            </a:br>
            <a:r>
              <a:rPr lang="pl-PL" dirty="0" smtClean="0"/>
              <a:t/>
            </a:r>
            <a:br>
              <a:rPr lang="pl-PL" dirty="0" smtClean="0"/>
            </a:br>
            <a:r>
              <a:rPr lang="pl-PL" dirty="0"/>
              <a:t/>
            </a:r>
            <a:br>
              <a:rPr lang="pl-PL" dirty="0"/>
            </a:br>
            <a:r>
              <a:rPr lang="pl-PL" dirty="0" smtClean="0"/>
              <a:t/>
            </a:r>
            <a:br>
              <a:rPr lang="pl-PL" dirty="0" smtClean="0"/>
            </a:br>
            <a:r>
              <a:rPr lang="pl-PL" dirty="0" smtClean="0"/>
              <a:t/>
            </a:r>
            <a:br>
              <a:rPr lang="pl-PL" dirty="0" smtClean="0"/>
            </a:br>
            <a:r>
              <a:rPr lang="pl-PL" sz="2700" b="1" dirty="0"/>
              <a:t/>
            </a:r>
            <a:br>
              <a:rPr lang="pl-PL" sz="2700" b="1" dirty="0"/>
            </a:br>
            <a:r>
              <a:rPr lang="pl-PL" sz="2700" b="1" dirty="0" smtClean="0"/>
              <a:t/>
            </a:r>
            <a:br>
              <a:rPr lang="pl-PL" sz="2700" b="1" dirty="0" smtClean="0"/>
            </a:br>
            <a:r>
              <a:rPr lang="pl-PL" sz="3000" b="1" dirty="0" smtClean="0"/>
              <a:t>Najbardziej znanym systemem kooperacyjnym CMM jest metoda „trójwymiarowej histologii” (3D Histologie) </a:t>
            </a:r>
            <a:r>
              <a:rPr lang="pl-PL" sz="3000" dirty="0"/>
              <a:t>Helmuta </a:t>
            </a:r>
            <a:r>
              <a:rPr lang="pl-PL" sz="3000" dirty="0" smtClean="0"/>
              <a:t>Breuningera z Tybingi (</a:t>
            </a:r>
            <a:r>
              <a:rPr lang="pl-PL" sz="3000" i="1" dirty="0" smtClean="0"/>
              <a:t>paraffin Mohs</a:t>
            </a:r>
            <a:r>
              <a:rPr lang="pl-PL" sz="3000" dirty="0" smtClean="0"/>
              <a:t>, </a:t>
            </a:r>
            <a:r>
              <a:rPr lang="pl-PL" sz="3000" i="1" dirty="0" smtClean="0"/>
              <a:t>slow Mohs)</a:t>
            </a:r>
            <a:br>
              <a:rPr lang="pl-PL" sz="3000" i="1" dirty="0" smtClean="0"/>
            </a:br>
            <a:r>
              <a:rPr lang="pl-PL" sz="3000" dirty="0" smtClean="0"/>
              <a:t> 	</a:t>
            </a:r>
            <a:br>
              <a:rPr lang="pl-PL" sz="3000" dirty="0" smtClean="0"/>
            </a:br>
            <a:r>
              <a:rPr lang="pl-PL" sz="3000" dirty="0"/>
              <a:t>	</a:t>
            </a:r>
            <a:r>
              <a:rPr lang="pl-PL" sz="3000" dirty="0" smtClean="0"/>
              <a:t>Opiera się ona na następujących elementach: </a:t>
            </a:r>
            <a:br>
              <a:rPr lang="pl-PL" sz="3000" dirty="0" smtClean="0"/>
            </a:br>
            <a:r>
              <a:rPr lang="pl-PL" sz="3000" dirty="0" smtClean="0"/>
              <a:t>-Wycięcie pionowe (nie skośne) guza - („krążek hokejowy”), </a:t>
            </a:r>
            <a:br>
              <a:rPr lang="pl-PL" sz="3000" dirty="0" smtClean="0"/>
            </a:br>
            <a:r>
              <a:rPr lang="pl-PL" sz="3000" dirty="0" smtClean="0"/>
              <a:t>-Markowanie preparatu i brzegów rany. </a:t>
            </a:r>
            <a:br>
              <a:rPr lang="pl-PL" sz="3000" dirty="0" smtClean="0"/>
            </a:br>
            <a:r>
              <a:rPr lang="pl-PL" sz="3000" dirty="0" smtClean="0"/>
              <a:t>-Podział preparatu zgodnie z metodami: </a:t>
            </a:r>
            <a:br>
              <a:rPr lang="pl-PL" sz="3000" dirty="0" smtClean="0"/>
            </a:br>
            <a:r>
              <a:rPr lang="pl-PL" sz="3000" dirty="0" smtClean="0"/>
              <a:t>	a) „tortu z Tybingi” (</a:t>
            </a:r>
            <a:r>
              <a:rPr lang="pl-PL" sz="3000" i="1" dirty="0" smtClean="0"/>
              <a:t>Tubinger cake</a:t>
            </a:r>
            <a:r>
              <a:rPr lang="pl-PL" sz="3000" dirty="0" smtClean="0"/>
              <a:t>) </a:t>
            </a:r>
            <a:br>
              <a:rPr lang="pl-PL" sz="3000" dirty="0" smtClean="0"/>
            </a:br>
            <a:r>
              <a:rPr lang="pl-PL" sz="3000" dirty="0" smtClean="0"/>
              <a:t>	b) „muffinki” (</a:t>
            </a:r>
            <a:r>
              <a:rPr lang="pl-PL" sz="3000" i="1" dirty="0" smtClean="0"/>
              <a:t>muffin technique</a:t>
            </a:r>
            <a:r>
              <a:rPr lang="pl-PL" sz="3000" dirty="0" smtClean="0"/>
              <a:t>), </a:t>
            </a:r>
            <a:br>
              <a:rPr lang="pl-PL" sz="3000" dirty="0" smtClean="0"/>
            </a:br>
            <a:r>
              <a:rPr lang="pl-PL" sz="3000" dirty="0"/>
              <a:t>-Obróbka formalinowo-parafinowa </a:t>
            </a:r>
            <a:r>
              <a:rPr lang="pl-PL" sz="3000" dirty="0" smtClean="0"/>
              <a:t>preparatów histologicznych</a:t>
            </a:r>
            <a:r>
              <a:rPr lang="pl-PL" sz="3000" dirty="0"/>
              <a:t/>
            </a:r>
            <a:br>
              <a:rPr lang="pl-PL" sz="3000" dirty="0"/>
            </a:br>
            <a:r>
              <a:rPr lang="pl-PL" sz="3000" dirty="0" smtClean="0"/>
              <a:t>-Badanie preparatów histologicznych przez operatora lub 	systemem przesyłki do patologa.</a:t>
            </a:r>
            <a:endParaRPr lang="pl-PL" sz="3000" dirty="0"/>
          </a:p>
        </p:txBody>
      </p:sp>
      <p:sp>
        <p:nvSpPr>
          <p:cNvPr id="3" name="TextBox 2"/>
          <p:cNvSpPr txBox="1"/>
          <p:nvPr/>
        </p:nvSpPr>
        <p:spPr>
          <a:xfrm>
            <a:off x="158701" y="15007"/>
            <a:ext cx="6501531" cy="461665"/>
          </a:xfrm>
          <a:prstGeom prst="rect">
            <a:avLst/>
          </a:prstGeom>
          <a:noFill/>
        </p:spPr>
        <p:txBody>
          <a:bodyPr wrap="square" rtlCol="0">
            <a:spAutoFit/>
          </a:bodyPr>
          <a:lstStyle/>
          <a:p>
            <a:r>
              <a:rPr lang="pl-PL" sz="2400" b="1" dirty="0" smtClean="0"/>
              <a:t>Systemy kooperacyjne CMM</a:t>
            </a:r>
            <a:endParaRPr lang="pl-PL" sz="2400" b="1" dirty="0"/>
          </a:p>
        </p:txBody>
      </p:sp>
      <p:sp>
        <p:nvSpPr>
          <p:cNvPr id="4" name="TextBox 3"/>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5"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1412129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Obraz 8" descr="bad.marg_09"/>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1990725" y="2973164"/>
            <a:ext cx="45974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ytuł 1"/>
          <p:cNvSpPr txBox="1">
            <a:spLocks/>
          </p:cNvSpPr>
          <p:nvPr/>
        </p:nvSpPr>
        <p:spPr>
          <a:xfrm>
            <a:off x="122238" y="2852936"/>
            <a:ext cx="9036050" cy="1143000"/>
          </a:xfrm>
          <a:prstGeom prst="rect">
            <a:avLst/>
          </a:prstGeom>
        </p:spPr>
        <p:txBody>
          <a:bodyPr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endParaRPr lang="pl-PL" sz="9600" dirty="0" smtClean="0"/>
          </a:p>
          <a:p>
            <a:pPr algn="l" fontAlgn="auto">
              <a:spcAft>
                <a:spcPts val="0"/>
              </a:spcAft>
              <a:defRPr/>
            </a:pPr>
            <a:r>
              <a:rPr lang="pl-PL" sz="9600" dirty="0" smtClean="0"/>
              <a:t>Preparatyka histologiczna umożliwiająca badanie całości marginesów chirurgicznych (odmiana CMM wg </a:t>
            </a:r>
            <a:r>
              <a:rPr lang="pl-PL" sz="9600" dirty="0" err="1" smtClean="0"/>
              <a:t>Breuningera</a:t>
            </a:r>
            <a:r>
              <a:rPr lang="pl-PL" sz="9600" dirty="0" smtClean="0"/>
              <a:t>   -   „3D Histologie”).</a:t>
            </a:r>
          </a:p>
          <a:p>
            <a:pPr fontAlgn="auto">
              <a:spcAft>
                <a:spcPts val="0"/>
              </a:spcAft>
              <a:defRPr/>
            </a:pPr>
            <a:r>
              <a:rPr lang="en-US" dirty="0" smtClean="0"/>
              <a:t> </a:t>
            </a:r>
            <a:endParaRPr lang="pl-PL" sz="9600" dirty="0" smtClean="0"/>
          </a:p>
          <a:p>
            <a:pPr algn="l" fontAlgn="auto">
              <a:spcAft>
                <a:spcPts val="0"/>
              </a:spcAft>
              <a:defRPr/>
            </a:pPr>
            <a:r>
              <a:rPr lang="pl-PL" sz="9600" dirty="0" smtClean="0"/>
              <a:t>Preparat chirurgiczny (w kształcie krążka hokejowego) </a:t>
            </a:r>
          </a:p>
          <a:p>
            <a:pPr algn="l" fontAlgn="auto">
              <a:spcAft>
                <a:spcPts val="0"/>
              </a:spcAft>
              <a:defRPr/>
            </a:pPr>
            <a:r>
              <a:rPr lang="pl-PL" sz="9600" dirty="0" smtClean="0"/>
              <a:t>			dzielony jest na kilka części :</a:t>
            </a:r>
          </a:p>
          <a:p>
            <a:pPr marL="1371600" indent="-1371600" algn="l" fontAlgn="auto">
              <a:spcAft>
                <a:spcPts val="0"/>
              </a:spcAft>
              <a:buFontTx/>
              <a:buAutoNum type="arabicParenR"/>
              <a:defRPr/>
            </a:pPr>
            <a:r>
              <a:rPr lang="pl-PL" sz="9600" dirty="0" smtClean="0"/>
              <a:t>Preparaty pionowe z brzegu  –  boczne marginesy wycięcia</a:t>
            </a:r>
          </a:p>
          <a:p>
            <a:pPr marL="1371600" indent="-1371600" algn="l">
              <a:buFontTx/>
              <a:buAutoNum type="arabicParenR"/>
              <a:defRPr/>
            </a:pPr>
            <a:r>
              <a:rPr lang="pl-PL" sz="9600" dirty="0" smtClean="0"/>
              <a:t>Preparaty poziome z dna    –    głębokie marginesy wycięcia</a:t>
            </a:r>
          </a:p>
          <a:p>
            <a:pPr marL="1371600" indent="-1371600" algn="l">
              <a:buFontTx/>
              <a:buAutoNum type="arabicParenR"/>
              <a:defRPr/>
            </a:pPr>
            <a:r>
              <a:rPr lang="pl-PL" sz="9600" dirty="0" smtClean="0"/>
              <a:t>Preparat </a:t>
            </a:r>
            <a:r>
              <a:rPr lang="pl-PL" sz="9600" dirty="0"/>
              <a:t>z guza</a:t>
            </a:r>
          </a:p>
          <a:p>
            <a:pPr marL="1371600" indent="-1371600" algn="l" fontAlgn="auto">
              <a:spcAft>
                <a:spcPts val="0"/>
              </a:spcAft>
              <a:buFontTx/>
              <a:buAutoNum type="arabicParenR"/>
              <a:defRPr/>
            </a:pPr>
            <a:endParaRPr lang="pl-PL" sz="9600" dirty="0" smtClean="0"/>
          </a:p>
          <a:p>
            <a:pPr marL="1371600" indent="-1371600" algn="l" fontAlgn="auto">
              <a:spcAft>
                <a:spcPts val="0"/>
              </a:spcAft>
              <a:buFontTx/>
              <a:buAutoNum type="arabicParenR"/>
              <a:defRPr/>
            </a:pPr>
            <a:endParaRPr lang="pl-PL" sz="9600" dirty="0" smtClean="0"/>
          </a:p>
          <a:p>
            <a:pPr marL="1371600" indent="-1371600" algn="l" fontAlgn="auto">
              <a:spcAft>
                <a:spcPts val="0"/>
              </a:spcAft>
              <a:buFontTx/>
              <a:buAutoNum type="arabicParenR"/>
              <a:defRPr/>
            </a:pPr>
            <a:endParaRPr lang="pl-PL" sz="9600" dirty="0" smtClean="0"/>
          </a:p>
          <a:p>
            <a:pPr fontAlgn="auto">
              <a:spcAft>
                <a:spcPts val="0"/>
              </a:spcAft>
              <a:defRPr/>
            </a:pPr>
            <a:endParaRPr lang="pl-PL" dirty="0" smtClean="0"/>
          </a:p>
          <a:p>
            <a:pPr fontAlgn="auto">
              <a:spcAft>
                <a:spcPts val="0"/>
              </a:spcAft>
              <a:defRPr/>
            </a:pPr>
            <a:endParaRPr lang="pl-PL" dirty="0"/>
          </a:p>
          <a:p>
            <a:pPr fontAlgn="auto">
              <a:spcAft>
                <a:spcPts val="0"/>
              </a:spcAft>
              <a:defRPr/>
            </a:pPr>
            <a:endParaRPr lang="pl-PL" dirty="0" smtClean="0"/>
          </a:p>
          <a:p>
            <a:pPr fontAlgn="auto">
              <a:spcAft>
                <a:spcPts val="0"/>
              </a:spcAft>
              <a:defRPr/>
            </a:pPr>
            <a:endParaRPr lang="pl-PL" dirty="0"/>
          </a:p>
          <a:p>
            <a:pPr fontAlgn="auto">
              <a:spcAft>
                <a:spcPts val="0"/>
              </a:spcAft>
              <a:defRPr/>
            </a:pPr>
            <a:endParaRPr lang="pl-PL" dirty="0" smtClean="0"/>
          </a:p>
          <a:p>
            <a:pPr fontAlgn="auto">
              <a:spcAft>
                <a:spcPts val="0"/>
              </a:spcAft>
              <a:defRPr/>
            </a:pPr>
            <a:endParaRPr lang="pl-PL" dirty="0"/>
          </a:p>
          <a:p>
            <a:pPr fontAlgn="auto">
              <a:spcAft>
                <a:spcPts val="0"/>
              </a:spcAft>
              <a:defRPr/>
            </a:pPr>
            <a:endParaRPr lang="pl-PL" dirty="0" smtClean="0"/>
          </a:p>
          <a:p>
            <a:pPr fontAlgn="auto">
              <a:spcAft>
                <a:spcPts val="0"/>
              </a:spcAft>
              <a:defRPr/>
            </a:pPr>
            <a:endParaRPr lang="pl-PL" dirty="0"/>
          </a:p>
          <a:p>
            <a:pPr fontAlgn="auto">
              <a:spcAft>
                <a:spcPts val="0"/>
              </a:spcAft>
              <a:defRPr/>
            </a:pPr>
            <a:endParaRPr lang="pl-PL" dirty="0" smtClean="0"/>
          </a:p>
          <a:p>
            <a:pPr fontAlgn="auto">
              <a:spcAft>
                <a:spcPts val="0"/>
              </a:spcAft>
              <a:defRPr/>
            </a:pPr>
            <a:endParaRPr lang="pl-PL" dirty="0"/>
          </a:p>
          <a:p>
            <a:pPr fontAlgn="auto">
              <a:spcAft>
                <a:spcPts val="0"/>
              </a:spcAft>
              <a:defRPr/>
            </a:pPr>
            <a:endParaRPr lang="pl-PL" dirty="0" smtClean="0"/>
          </a:p>
          <a:p>
            <a:pPr fontAlgn="auto">
              <a:spcAft>
                <a:spcPts val="0"/>
              </a:spcAft>
              <a:defRPr/>
            </a:pPr>
            <a:endParaRPr lang="pl-PL" dirty="0"/>
          </a:p>
          <a:p>
            <a:pPr fontAlgn="auto">
              <a:spcAft>
                <a:spcPts val="0"/>
              </a:spcAft>
              <a:defRPr/>
            </a:pPr>
            <a:endParaRPr lang="pl-PL" dirty="0" smtClean="0"/>
          </a:p>
          <a:p>
            <a:pPr fontAlgn="auto">
              <a:spcAft>
                <a:spcPts val="0"/>
              </a:spcAft>
              <a:defRPr/>
            </a:pPr>
            <a:endParaRPr lang="pl-PL" dirty="0"/>
          </a:p>
          <a:p>
            <a:pPr algn="l" fontAlgn="auto">
              <a:spcAft>
                <a:spcPts val="0"/>
              </a:spcAft>
              <a:defRPr/>
            </a:pPr>
            <a:r>
              <a:rPr lang="pl-PL" sz="9600" dirty="0" smtClean="0"/>
              <a:t>Z preparatów brzeżnych (pionowych i poziomych) pobierane są po ich spłaszczeniu skrawki obrazujące całość marginesu chirurgicznego.</a:t>
            </a:r>
            <a:r>
              <a:rPr lang="pl-PL" sz="4000" dirty="0" smtClean="0"/>
              <a:t> </a:t>
            </a:r>
          </a:p>
        </p:txBody>
      </p:sp>
      <p:sp>
        <p:nvSpPr>
          <p:cNvPr id="4" name="TextBox 3"/>
          <p:cNvSpPr txBox="1"/>
          <p:nvPr/>
        </p:nvSpPr>
        <p:spPr>
          <a:xfrm>
            <a:off x="251519" y="76562"/>
            <a:ext cx="6501531" cy="461665"/>
          </a:xfrm>
          <a:prstGeom prst="rect">
            <a:avLst/>
          </a:prstGeom>
          <a:noFill/>
        </p:spPr>
        <p:txBody>
          <a:bodyPr wrap="square" rtlCol="0">
            <a:spAutoFit/>
          </a:bodyPr>
          <a:lstStyle/>
          <a:p>
            <a:r>
              <a:rPr lang="pl-PL" sz="2400" b="1" dirty="0" smtClean="0"/>
              <a:t>Systemy kooperacyjne CMM</a:t>
            </a:r>
            <a:endParaRPr lang="pl-PL" sz="2400" b="1" dirty="0"/>
          </a:p>
        </p:txBody>
      </p:sp>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6"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30315160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sz="quarter"/>
          </p:nvPr>
        </p:nvSpPr>
        <p:spPr/>
        <p:txBody>
          <a:bodyPr>
            <a:normAutofit fontScale="90000"/>
          </a:bodyPr>
          <a:lstStyle/>
          <a:p>
            <a:pPr algn="l" eaLnBrk="1" hangingPunct="1"/>
            <a:r>
              <a:rPr lang="pl-PL" altLang="pl-PL" sz="2800" dirty="0" smtClean="0"/>
              <a:t/>
            </a:r>
            <a:br>
              <a:rPr lang="pl-PL" altLang="pl-PL" sz="2800" dirty="0" smtClean="0"/>
            </a:br>
            <a:r>
              <a:rPr lang="pl-PL" altLang="pl-PL" sz="2800" dirty="0" smtClean="0"/>
              <a:t>Pierwsze doświadczenia (1994-1997) z „histologią trójwymiarową”  „parafinowy Mohs” wg Breuningera)</a:t>
            </a:r>
          </a:p>
        </p:txBody>
      </p:sp>
      <p:pic>
        <p:nvPicPr>
          <p:cNvPr id="56323" name="Picture 3" descr="Ryc Mohs 0001"/>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0" y="1804566"/>
            <a:ext cx="2914650" cy="2185988"/>
          </a:xfrm>
        </p:spPr>
      </p:pic>
      <p:pic>
        <p:nvPicPr>
          <p:cNvPr id="56324" name="Picture 4" descr="Ryc Mohs 0002"/>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3024188" y="1772816"/>
            <a:ext cx="2917825" cy="2173288"/>
          </a:xfrm>
        </p:spPr>
      </p:pic>
      <p:pic>
        <p:nvPicPr>
          <p:cNvPr id="56325" name="Picture 5" descr="DSCN7001"/>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6227763" y="1777579"/>
            <a:ext cx="2914650" cy="2185987"/>
          </a:xfrm>
        </p:spPr>
      </p:pic>
      <p:pic>
        <p:nvPicPr>
          <p:cNvPr id="56326" name="Picture 6" descr="Ryc Mohs 00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108029"/>
            <a:ext cx="295116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7" descr="Ryc Mohs 00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0700" y="4108029"/>
            <a:ext cx="288131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8" descr="Ryc Mohs 0008"/>
          <p:cNvPicPr>
            <a:picLocks noGrp="1" noChangeAspect="1" noChangeArrowheads="1"/>
          </p:cNvPicPr>
          <p:nvPr>
            <p:ph sz="quarter" idx="4"/>
          </p:nvPr>
        </p:nvPicPr>
        <p:blipFill>
          <a:blip r:embed="rId7" cstate="print">
            <a:extLst>
              <a:ext uri="{28A0092B-C50C-407E-A947-70E740481C1C}">
                <a14:useLocalDpi xmlns:a14="http://schemas.microsoft.com/office/drawing/2010/main" val="0"/>
              </a:ext>
            </a:extLst>
          </a:blip>
          <a:srcRect/>
          <a:stretch>
            <a:fillRect/>
          </a:stretch>
        </p:blipFill>
        <p:spPr>
          <a:xfrm>
            <a:off x="6229350" y="4082629"/>
            <a:ext cx="2914650" cy="2185987"/>
          </a:xfrm>
        </p:spPr>
      </p:pic>
      <p:sp>
        <p:nvSpPr>
          <p:cNvPr id="9" name="TextBox 8"/>
          <p:cNvSpPr txBox="1"/>
          <p:nvPr/>
        </p:nvSpPr>
        <p:spPr>
          <a:xfrm>
            <a:off x="251519" y="76562"/>
            <a:ext cx="6501531" cy="461665"/>
          </a:xfrm>
          <a:prstGeom prst="rect">
            <a:avLst/>
          </a:prstGeom>
          <a:noFill/>
        </p:spPr>
        <p:txBody>
          <a:bodyPr wrap="square" rtlCol="0">
            <a:spAutoFit/>
          </a:bodyPr>
          <a:lstStyle/>
          <a:p>
            <a:r>
              <a:rPr lang="pl-PL" sz="2400" b="1" dirty="0" smtClean="0"/>
              <a:t>Systemy kooperacyjne CMM</a:t>
            </a:r>
            <a:endParaRPr lang="pl-PL" sz="2400" b="1" dirty="0"/>
          </a:p>
        </p:txBody>
      </p:sp>
      <p:sp>
        <p:nvSpPr>
          <p:cNvPr id="10" name="TextBox 9"/>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11" name="Obraz 1" descr="C:\Documents and Settings\Ewa\Pulpit\logo centrum medyczne Bieniek.jpg"/>
          <p:cNvPicPr/>
          <p:nvPr/>
        </p:nvPicPr>
        <p:blipFill>
          <a:blip r:embed="rId8"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370501996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1"/>
          <p:cNvSpPr txBox="1">
            <a:spLocks/>
          </p:cNvSpPr>
          <p:nvPr/>
        </p:nvSpPr>
        <p:spPr>
          <a:xfrm>
            <a:off x="122238" y="1637928"/>
            <a:ext cx="9036050" cy="1143000"/>
          </a:xfrm>
          <a:prstGeom prst="rect">
            <a:avLst/>
          </a:prstGeom>
        </p:spPr>
        <p:txBody>
          <a:bodyPr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endParaRPr lang="pl-PL" sz="11200" dirty="0" smtClean="0"/>
          </a:p>
          <a:p>
            <a:pPr algn="l" fontAlgn="auto">
              <a:spcAft>
                <a:spcPts val="0"/>
              </a:spcAft>
              <a:defRPr/>
            </a:pPr>
            <a:endParaRPr lang="pl-PL" sz="11200" dirty="0" smtClean="0"/>
          </a:p>
          <a:p>
            <a:pPr algn="l" fontAlgn="auto">
              <a:spcAft>
                <a:spcPts val="0"/>
              </a:spcAft>
              <a:defRPr/>
            </a:pPr>
            <a:r>
              <a:rPr lang="pl-PL" sz="11200" dirty="0" smtClean="0"/>
              <a:t>Preparatyka muffinki wg. Breuningera („3D Histologie”).</a:t>
            </a:r>
          </a:p>
          <a:p>
            <a:pPr fontAlgn="auto">
              <a:spcAft>
                <a:spcPts val="0"/>
              </a:spcAft>
              <a:defRPr/>
            </a:pPr>
            <a:endParaRPr lang="pl-PL" sz="4800" dirty="0" smtClean="0"/>
          </a:p>
          <a:p>
            <a:pPr fontAlgn="auto">
              <a:spcAft>
                <a:spcPts val="0"/>
              </a:spcAft>
              <a:defRPr/>
            </a:pPr>
            <a:r>
              <a:rPr lang="en-US" sz="4800" dirty="0" smtClean="0"/>
              <a:t> </a:t>
            </a:r>
            <a:endParaRPr lang="pl-PL" sz="11200" dirty="0" smtClean="0"/>
          </a:p>
          <a:p>
            <a:pPr algn="l" fontAlgn="auto">
              <a:spcAft>
                <a:spcPts val="0"/>
              </a:spcAft>
              <a:defRPr/>
            </a:pPr>
            <a:r>
              <a:rPr lang="pl-PL" sz="11200" dirty="0" smtClean="0"/>
              <a:t>Preparat chirurgiczny o nieco skośnych brzegach (muffinka) jest nacinany wokół brzegów, rozprostowywany i dociskany do podłoża celem wyrównania płaszczyzny brzegów i dna. </a:t>
            </a:r>
          </a:p>
          <a:p>
            <a:pPr algn="l" fontAlgn="auto">
              <a:spcAft>
                <a:spcPts val="0"/>
              </a:spcAft>
              <a:defRPr/>
            </a:pPr>
            <a:endParaRPr lang="pl-PL" sz="11200" dirty="0" smtClean="0"/>
          </a:p>
          <a:p>
            <a:pPr algn="l" fontAlgn="auto">
              <a:spcAft>
                <a:spcPts val="0"/>
              </a:spcAft>
              <a:defRPr/>
            </a:pPr>
            <a:r>
              <a:rPr lang="pl-PL" sz="11200" dirty="0" smtClean="0"/>
              <a:t>Brzegi i dno widoczne są w jednym skrawku.</a:t>
            </a:r>
          </a:p>
          <a:p>
            <a:pPr algn="l" fontAlgn="auto">
              <a:spcAft>
                <a:spcPts val="0"/>
              </a:spcAft>
              <a:defRPr/>
            </a:pPr>
            <a:endParaRPr lang="pl-PL" sz="11200" dirty="0" smtClean="0"/>
          </a:p>
          <a:p>
            <a:pPr algn="l" fontAlgn="auto">
              <a:spcAft>
                <a:spcPts val="0"/>
              </a:spcAft>
              <a:defRPr/>
            </a:pPr>
            <a:r>
              <a:rPr lang="pl-PL" sz="11200" dirty="0" smtClean="0"/>
              <a:t>Tkanki guza pobierane są do badania z części centralnej</a:t>
            </a:r>
            <a:r>
              <a:rPr lang="pl-PL" sz="9600" dirty="0" smtClean="0"/>
              <a:t> </a:t>
            </a:r>
          </a:p>
          <a:p>
            <a:pPr fontAlgn="auto">
              <a:spcAft>
                <a:spcPts val="0"/>
              </a:spcAft>
              <a:defRPr/>
            </a:pPr>
            <a:endParaRPr lang="pl-PL" dirty="0"/>
          </a:p>
          <a:p>
            <a:pPr fontAlgn="auto">
              <a:spcAft>
                <a:spcPts val="0"/>
              </a:spcAft>
              <a:defRPr/>
            </a:pPr>
            <a:endParaRPr lang="pl-PL" dirty="0" smtClean="0"/>
          </a:p>
          <a:p>
            <a:pPr fontAlgn="auto">
              <a:spcAft>
                <a:spcPts val="0"/>
              </a:spcAft>
              <a:defRPr/>
            </a:pPr>
            <a:endParaRPr lang="pl-PL" dirty="0"/>
          </a:p>
          <a:p>
            <a:pPr algn="l" fontAlgn="auto">
              <a:spcAft>
                <a:spcPts val="0"/>
              </a:spcAft>
              <a:defRPr/>
            </a:pPr>
            <a:endParaRPr lang="pl-PL" sz="11200" dirty="0" smtClean="0"/>
          </a:p>
        </p:txBody>
      </p:sp>
      <p:sp>
        <p:nvSpPr>
          <p:cNvPr id="4" name="TextBox 3"/>
          <p:cNvSpPr txBox="1"/>
          <p:nvPr/>
        </p:nvSpPr>
        <p:spPr>
          <a:xfrm>
            <a:off x="251519" y="76562"/>
            <a:ext cx="6501531" cy="461665"/>
          </a:xfrm>
          <a:prstGeom prst="rect">
            <a:avLst/>
          </a:prstGeom>
          <a:noFill/>
        </p:spPr>
        <p:txBody>
          <a:bodyPr wrap="square" rtlCol="0">
            <a:spAutoFit/>
          </a:bodyPr>
          <a:lstStyle/>
          <a:p>
            <a:r>
              <a:rPr lang="pl-PL" sz="2400" b="1" dirty="0" smtClean="0"/>
              <a:t>Systemy kooperacyjne CMM</a:t>
            </a:r>
            <a:endParaRPr lang="pl-PL" sz="2400" b="1" dirty="0"/>
          </a:p>
        </p:txBody>
      </p:sp>
      <p:pic>
        <p:nvPicPr>
          <p:cNvPr id="6" name="Picture 2" descr="C:\Users\lenovo\Desktop\ZDJECIA I FILMY\MOHS\schematy graficzne metody\muff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3911806"/>
            <a:ext cx="3600400" cy="26135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7"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18913860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574032"/>
            <a:ext cx="8229600" cy="1143000"/>
          </a:xfrm>
        </p:spPr>
        <p:txBody>
          <a:bodyPr>
            <a:noAutofit/>
          </a:bodyPr>
          <a:lstStyle/>
          <a:p>
            <a:pPr algn="l"/>
            <a:r>
              <a:rPr lang="pl-PL" sz="3600" dirty="0" smtClean="0"/>
              <a:t/>
            </a:r>
            <a:br>
              <a:rPr lang="pl-PL" sz="3600" dirty="0" smtClean="0"/>
            </a:br>
            <a:r>
              <a:rPr lang="pl-PL" sz="3600" dirty="0" smtClean="0"/>
              <a:t>	</a:t>
            </a:r>
            <a:r>
              <a:rPr lang="pl-PL" sz="2800" dirty="0" smtClean="0"/>
              <a:t>Zalety systemów kooperacyjnych CMM</a:t>
            </a:r>
            <a:r>
              <a:rPr lang="pl-PL" sz="3200" dirty="0" smtClean="0"/>
              <a:t>:</a:t>
            </a:r>
            <a:br>
              <a:rPr lang="pl-PL" sz="3200" dirty="0" smtClean="0"/>
            </a:br>
            <a:r>
              <a:rPr lang="pl-PL" sz="3200" dirty="0" smtClean="0"/>
              <a:t/>
            </a:r>
            <a:br>
              <a:rPr lang="pl-PL" sz="3200" dirty="0" smtClean="0"/>
            </a:br>
            <a:r>
              <a:rPr lang="pl-PL" sz="2800" dirty="0" smtClean="0"/>
              <a:t>	- opinia patologa bardziej obiektywna (brak bezpośrednio zaangażowania w zabieg), </a:t>
            </a:r>
            <a:br>
              <a:rPr lang="pl-PL" sz="2800" dirty="0" smtClean="0"/>
            </a:br>
            <a:r>
              <a:rPr lang="pl-PL" sz="2800" dirty="0" smtClean="0"/>
              <a:t/>
            </a:r>
            <a:br>
              <a:rPr lang="pl-PL" sz="2800" dirty="0" smtClean="0"/>
            </a:br>
            <a:r>
              <a:rPr lang="pl-PL" sz="2800" dirty="0" smtClean="0"/>
              <a:t>	- niepodważalna dla towarzystw ubezpieczeniowych, szpitali, </a:t>
            </a:r>
            <a:br>
              <a:rPr lang="pl-PL" sz="2800" dirty="0" smtClean="0"/>
            </a:br>
            <a:r>
              <a:rPr lang="pl-PL" sz="2800" dirty="0" smtClean="0"/>
              <a:t/>
            </a:r>
            <a:br>
              <a:rPr lang="pl-PL" sz="2800" dirty="0" smtClean="0"/>
            </a:br>
            <a:r>
              <a:rPr lang="pl-PL" sz="2800" dirty="0" smtClean="0"/>
              <a:t>	- niezbędna w diagnostyce guzów trudnych (nowotworów przydatkowych, czy mięsaków)</a:t>
            </a:r>
            <a:r>
              <a:rPr lang="pl-PL" sz="2800" kern="1200" dirty="0" smtClean="0">
                <a:solidFill>
                  <a:schemeClr val="tx1"/>
                </a:solidFill>
                <a:effectLst/>
              </a:rPr>
              <a:t>. </a:t>
            </a:r>
            <a:br>
              <a:rPr lang="pl-PL" sz="2800" kern="1200" dirty="0" smtClean="0">
                <a:solidFill>
                  <a:schemeClr val="tx1"/>
                </a:solidFill>
                <a:effectLst/>
              </a:rPr>
            </a:br>
            <a:r>
              <a:rPr lang="pl-PL" sz="2800" kern="1200" dirty="0" smtClean="0">
                <a:solidFill>
                  <a:schemeClr val="tx1"/>
                </a:solidFill>
                <a:effectLst/>
              </a:rPr>
              <a:t/>
            </a:r>
            <a:br>
              <a:rPr lang="pl-PL" sz="2800" kern="1200" dirty="0" smtClean="0">
                <a:solidFill>
                  <a:schemeClr val="tx1"/>
                </a:solidFill>
                <a:effectLst/>
              </a:rPr>
            </a:br>
            <a:r>
              <a:rPr lang="pl-PL" sz="2800" kern="1200" dirty="0" smtClean="0">
                <a:solidFill>
                  <a:schemeClr val="tx1"/>
                </a:solidFill>
                <a:effectLst/>
              </a:rPr>
              <a:t>	</a:t>
            </a:r>
            <a:r>
              <a:rPr lang="pl-PL" sz="2800" dirty="0" smtClean="0"/>
              <a:t>- wyższa jakośc preparatów parafinowych</a:t>
            </a:r>
            <a:endParaRPr lang="pl-PL" sz="2800" dirty="0"/>
          </a:p>
        </p:txBody>
      </p:sp>
      <p:pic>
        <p:nvPicPr>
          <p:cNvPr id="3"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4" name="TextBox 3"/>
          <p:cNvSpPr txBox="1"/>
          <p:nvPr/>
        </p:nvSpPr>
        <p:spPr>
          <a:xfrm>
            <a:off x="251519" y="76562"/>
            <a:ext cx="6501531" cy="461665"/>
          </a:xfrm>
          <a:prstGeom prst="rect">
            <a:avLst/>
          </a:prstGeom>
          <a:noFill/>
        </p:spPr>
        <p:txBody>
          <a:bodyPr wrap="square" rtlCol="0">
            <a:spAutoFit/>
          </a:bodyPr>
          <a:lstStyle/>
          <a:p>
            <a:r>
              <a:rPr lang="pl-PL" sz="2400" b="1" dirty="0" smtClean="0"/>
              <a:t>Systemy kooperacyjne CMM</a:t>
            </a:r>
            <a:endParaRPr lang="pl-PL" sz="2400" b="1" dirty="0"/>
          </a:p>
        </p:txBody>
      </p:sp>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22258816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12776"/>
            <a:ext cx="8856984" cy="1143000"/>
          </a:xfrm>
        </p:spPr>
        <p:txBody>
          <a:bodyPr>
            <a:noAutofit/>
          </a:bodyPr>
          <a:lstStyle/>
          <a:p>
            <a:pPr algn="l"/>
            <a:r>
              <a:rPr lang="pl-PL" sz="3200" dirty="0" smtClean="0"/>
              <a:t/>
            </a:r>
            <a:br>
              <a:rPr lang="pl-PL" sz="3200" dirty="0" smtClean="0"/>
            </a:br>
            <a:r>
              <a:rPr lang="pl-PL" sz="3200" dirty="0"/>
              <a:t/>
            </a:r>
            <a:br>
              <a:rPr lang="pl-PL" sz="3200" dirty="0"/>
            </a:br>
            <a:r>
              <a:rPr lang="pl-PL" sz="3200" dirty="0" smtClean="0"/>
              <a:t/>
            </a:r>
            <a:br>
              <a:rPr lang="pl-PL" sz="3200" dirty="0" smtClean="0"/>
            </a:br>
            <a:r>
              <a:rPr lang="pl-PL" sz="3200" dirty="0"/>
              <a:t/>
            </a:r>
            <a:br>
              <a:rPr lang="pl-PL" sz="3200" dirty="0"/>
            </a:br>
            <a:r>
              <a:rPr lang="pl-PL" sz="2800" dirty="0" smtClean="0"/>
              <a:t/>
            </a:r>
            <a:br>
              <a:rPr lang="pl-PL" sz="2800" dirty="0" smtClean="0"/>
            </a:br>
            <a:r>
              <a:rPr lang="pl-PL" sz="2800" dirty="0"/>
              <a:t/>
            </a:r>
            <a:br>
              <a:rPr lang="pl-PL" sz="2800" dirty="0"/>
            </a:br>
            <a:r>
              <a:rPr lang="pl-PL" sz="2800" dirty="0" smtClean="0"/>
              <a:t>Wady i ograniczenia systemów kooperacyjnych CMM:</a:t>
            </a:r>
            <a:br>
              <a:rPr lang="pl-PL" sz="2800" dirty="0" smtClean="0"/>
            </a:br>
            <a:r>
              <a:rPr lang="pl-PL" sz="2800" dirty="0" smtClean="0"/>
              <a:t/>
            </a:r>
            <a:br>
              <a:rPr lang="pl-PL" sz="2800" dirty="0" smtClean="0"/>
            </a:br>
            <a:r>
              <a:rPr lang="pl-PL" sz="2800" dirty="0" smtClean="0"/>
              <a:t>-dłuższy czas do wyniku badania histologicznego. </a:t>
            </a:r>
            <a:br>
              <a:rPr lang="pl-PL" sz="2800" dirty="0" smtClean="0"/>
            </a:br>
            <a:r>
              <a:rPr lang="pl-PL" sz="2800" dirty="0" smtClean="0"/>
              <a:t/>
            </a:r>
            <a:br>
              <a:rPr lang="pl-PL" sz="2800" dirty="0" smtClean="0"/>
            </a:br>
            <a:r>
              <a:rPr lang="pl-PL" sz="2800" dirty="0" smtClean="0"/>
              <a:t>-większe ryzyko zakażenia związane z długotrwałym 	otwarciem rany</a:t>
            </a:r>
            <a:br>
              <a:rPr lang="pl-PL" sz="2800" dirty="0" smtClean="0"/>
            </a:br>
            <a:r>
              <a:rPr lang="pl-PL" sz="2800" dirty="0" smtClean="0"/>
              <a:t/>
            </a:r>
            <a:br>
              <a:rPr lang="pl-PL" sz="2800" dirty="0" smtClean="0"/>
            </a:br>
            <a:r>
              <a:rPr lang="pl-PL" sz="2800" dirty="0" smtClean="0"/>
              <a:t>-podczas transportu preparatów i przekazywania wyników 	może dojść do błędów (np. orientacyjnych) </a:t>
            </a:r>
            <a:br>
              <a:rPr lang="pl-PL" sz="2800" dirty="0" smtClean="0"/>
            </a:br>
            <a:r>
              <a:rPr lang="pl-PL" sz="2800" dirty="0" smtClean="0"/>
              <a:t/>
            </a:r>
            <a:br>
              <a:rPr lang="pl-PL" sz="2800" dirty="0" smtClean="0"/>
            </a:br>
            <a:r>
              <a:rPr lang="pl-PL" sz="2800" dirty="0" smtClean="0"/>
              <a:t>- wymagane </a:t>
            </a:r>
            <a:r>
              <a:rPr lang="pl-PL" sz="2800" kern="1200" dirty="0" smtClean="0">
                <a:solidFill>
                  <a:schemeClr val="tx1"/>
                </a:solidFill>
                <a:effectLst/>
              </a:rPr>
              <a:t>doskonałe zrozumienia obu stron.</a:t>
            </a:r>
            <a:endParaRPr lang="pl-PL" sz="3200" dirty="0"/>
          </a:p>
        </p:txBody>
      </p:sp>
      <p:pic>
        <p:nvPicPr>
          <p:cNvPr id="3"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4" name="TextBox 3"/>
          <p:cNvSpPr txBox="1"/>
          <p:nvPr/>
        </p:nvSpPr>
        <p:spPr>
          <a:xfrm>
            <a:off x="251519" y="76562"/>
            <a:ext cx="6501531" cy="461665"/>
          </a:xfrm>
          <a:prstGeom prst="rect">
            <a:avLst/>
          </a:prstGeom>
          <a:noFill/>
        </p:spPr>
        <p:txBody>
          <a:bodyPr wrap="square" rtlCol="0">
            <a:spAutoFit/>
          </a:bodyPr>
          <a:lstStyle/>
          <a:p>
            <a:r>
              <a:rPr lang="pl-PL" sz="2400" b="1" dirty="0" smtClean="0"/>
              <a:t>Systemy kooperacyjne CMM</a:t>
            </a:r>
            <a:endParaRPr lang="pl-PL" sz="2400" b="1" dirty="0"/>
          </a:p>
        </p:txBody>
      </p:sp>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19840030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7" y="1709936"/>
            <a:ext cx="8712969" cy="1143000"/>
          </a:xfrm>
        </p:spPr>
        <p:txBody>
          <a:bodyPr>
            <a:noAutofit/>
          </a:bodyPr>
          <a:lstStyle/>
          <a:p>
            <a:pPr algn="l"/>
            <a:r>
              <a:rPr lang="pl-PL" sz="2800" dirty="0" smtClean="0"/>
              <a:t>Ta oryginalna i uproszczona metoda CMM opiera się na następujących założeniach: </a:t>
            </a:r>
            <a:br>
              <a:rPr lang="pl-PL" sz="2800" dirty="0" smtClean="0"/>
            </a:br>
            <a:r>
              <a:rPr lang="pl-PL" sz="2800" dirty="0" smtClean="0"/>
              <a:t>- Wycięcie guza klasyczne – pionowe (krążek hokejowy)</a:t>
            </a:r>
            <a:br>
              <a:rPr lang="pl-PL" sz="2800" dirty="0" smtClean="0"/>
            </a:br>
            <a:r>
              <a:rPr lang="pl-PL" sz="2800" dirty="0" smtClean="0"/>
              <a:t>- Markowanie brzegów (kolorami)</a:t>
            </a:r>
            <a:br>
              <a:rPr lang="pl-PL" sz="2800" dirty="0" smtClean="0"/>
            </a:br>
            <a:r>
              <a:rPr lang="pl-PL" sz="2800" dirty="0" smtClean="0"/>
              <a:t>- Zamrażanie tkanek natryskiem CO2</a:t>
            </a:r>
            <a:br>
              <a:rPr lang="pl-PL" sz="2800" dirty="0" smtClean="0"/>
            </a:br>
            <a:r>
              <a:rPr lang="pl-PL" sz="2800" dirty="0" smtClean="0"/>
              <a:t>- Skrajanie preparatu równolegle </a:t>
            </a:r>
            <a:r>
              <a:rPr lang="pl-PL" sz="2800" dirty="0"/>
              <a:t>do powierzchni skóry, </a:t>
            </a:r>
            <a:r>
              <a:rPr lang="pl-PL" sz="2800" dirty="0" smtClean="0"/>
              <a:t/>
            </a:r>
            <a:br>
              <a:rPr lang="pl-PL" sz="2800" dirty="0" smtClean="0"/>
            </a:br>
            <a:r>
              <a:rPr lang="pl-PL" sz="2800" dirty="0" smtClean="0"/>
              <a:t>	począwszy </a:t>
            </a:r>
            <a:r>
              <a:rPr lang="pl-PL" sz="2800" dirty="0"/>
              <a:t>od części głębszej, co około 150–200 </a:t>
            </a:r>
            <a:r>
              <a:rPr lang="pl-PL" sz="2800" dirty="0" smtClean="0"/>
              <a:t>µm.  </a:t>
            </a:r>
            <a:br>
              <a:rPr lang="pl-PL" sz="2800" dirty="0" smtClean="0"/>
            </a:br>
            <a:endParaRPr lang="pl-PL" sz="2800" dirty="0"/>
          </a:p>
        </p:txBody>
      </p:sp>
      <p:pic>
        <p:nvPicPr>
          <p:cNvPr id="6"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7" name="TextBox 6"/>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5" name="TextBox 4"/>
          <p:cNvSpPr txBox="1"/>
          <p:nvPr/>
        </p:nvSpPr>
        <p:spPr>
          <a:xfrm>
            <a:off x="251519" y="76562"/>
            <a:ext cx="6501531" cy="461665"/>
          </a:xfrm>
          <a:prstGeom prst="rect">
            <a:avLst/>
          </a:prstGeom>
          <a:noFill/>
        </p:spPr>
        <p:txBody>
          <a:bodyPr wrap="square" rtlCol="0">
            <a:spAutoFit/>
          </a:bodyPr>
          <a:lstStyle/>
          <a:p>
            <a:r>
              <a:rPr lang="pl-PL" sz="2400" b="1" dirty="0" smtClean="0"/>
              <a:t>Metoda monachijska Burga i Kontza</a:t>
            </a:r>
            <a:endParaRPr lang="pl-PL" sz="2400" b="1" dirty="0"/>
          </a:p>
        </p:txBody>
      </p:sp>
      <p:pic>
        <p:nvPicPr>
          <p:cNvPr id="8" name="Picture 7" descr="C:\Users\lenovo\Desktop\muenchen 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12" y="3729454"/>
            <a:ext cx="4968592" cy="2507858"/>
          </a:xfrm>
          <a:prstGeom prst="rect">
            <a:avLst/>
          </a:prstGeom>
          <a:noFill/>
          <a:ln>
            <a:noFill/>
          </a:ln>
        </p:spPr>
      </p:pic>
    </p:spTree>
    <p:extLst>
      <p:ext uri="{BB962C8B-B14F-4D97-AF65-F5344CB8AC3E}">
        <p14:creationId xmlns:p14="http://schemas.microsoft.com/office/powerpoint/2010/main" val="28949338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5" y="3078088"/>
            <a:ext cx="8712969" cy="1143000"/>
          </a:xfrm>
        </p:spPr>
        <p:txBody>
          <a:bodyPr>
            <a:noAutofit/>
          </a:bodyPr>
          <a:lstStyle/>
          <a:p>
            <a:pPr algn="l"/>
            <a:r>
              <a:rPr lang="pl-PL" sz="2800" b="1" dirty="0" smtClean="0"/>
              <a:t>Wady</a:t>
            </a:r>
            <a:r>
              <a:rPr lang="pl-PL" sz="2800" dirty="0" smtClean="0"/>
              <a:t>: </a:t>
            </a:r>
            <a:br>
              <a:rPr lang="pl-PL" sz="2800" dirty="0" smtClean="0"/>
            </a:br>
            <a:r>
              <a:rPr lang="pl-PL" sz="2800" dirty="0" smtClean="0"/>
              <a:t>- Wymagana duża ilość skrawków - powstających w trakcie 	obróbki typowego preparatu </a:t>
            </a:r>
            <a:br>
              <a:rPr lang="pl-PL" sz="2800" dirty="0" smtClean="0"/>
            </a:br>
            <a:r>
              <a:rPr lang="pl-PL" sz="2800" dirty="0" smtClean="0"/>
              <a:t>- Brak pełnego uwidocznienie marginesów chirurgicznych</a:t>
            </a:r>
            <a:br>
              <a:rPr lang="pl-PL" sz="2800" dirty="0" smtClean="0"/>
            </a:br>
            <a:r>
              <a:rPr lang="pl-PL" sz="2800" dirty="0" smtClean="0"/>
              <a:t/>
            </a:r>
            <a:br>
              <a:rPr lang="pl-PL" sz="2800" dirty="0" smtClean="0"/>
            </a:br>
            <a:r>
              <a:rPr lang="pl-PL" sz="2800" b="1" dirty="0" smtClean="0"/>
              <a:t>Zalety</a:t>
            </a:r>
            <a:r>
              <a:rPr lang="pl-PL" sz="2800" dirty="0" smtClean="0"/>
              <a:t>: </a:t>
            </a:r>
            <a:br>
              <a:rPr lang="pl-PL" sz="2800" dirty="0" smtClean="0"/>
            </a:br>
            <a:r>
              <a:rPr lang="pl-PL" sz="2800" dirty="0" smtClean="0"/>
              <a:t>- Możliwość ukazania w jednym skrawku środka preparatu i 	jego marginesów (uwidocznienie strefy przejściowej 	pomiędzy guzem a otoczeniem) </a:t>
            </a:r>
            <a:br>
              <a:rPr lang="pl-PL" sz="2800" dirty="0" smtClean="0"/>
            </a:br>
            <a:r>
              <a:rPr lang="pl-PL" sz="2800" dirty="0" smtClean="0"/>
              <a:t>- Prostota (brak prostowania tkanek). </a:t>
            </a:r>
            <a:br>
              <a:rPr lang="pl-PL" sz="2800" dirty="0" smtClean="0"/>
            </a:br>
            <a:r>
              <a:rPr lang="pl-PL" sz="2800" dirty="0" smtClean="0"/>
              <a:t>- Metoda jest korzystna w obróbce preparatów szytywnych 	i małych. </a:t>
            </a:r>
            <a:r>
              <a:rPr lang="pl-PL" sz="2800" dirty="0"/>
              <a:t/>
            </a:r>
            <a:br>
              <a:rPr lang="pl-PL" sz="2800" dirty="0"/>
            </a:br>
            <a:endParaRPr lang="pl-PL" sz="2800" dirty="0"/>
          </a:p>
        </p:txBody>
      </p:sp>
      <p:pic>
        <p:nvPicPr>
          <p:cNvPr id="6"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7" name="TextBox 6"/>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5" name="TextBox 4"/>
          <p:cNvSpPr txBox="1"/>
          <p:nvPr/>
        </p:nvSpPr>
        <p:spPr>
          <a:xfrm>
            <a:off x="251519" y="76562"/>
            <a:ext cx="6501531" cy="461665"/>
          </a:xfrm>
          <a:prstGeom prst="rect">
            <a:avLst/>
          </a:prstGeom>
          <a:noFill/>
        </p:spPr>
        <p:txBody>
          <a:bodyPr wrap="square" rtlCol="0">
            <a:spAutoFit/>
          </a:bodyPr>
          <a:lstStyle/>
          <a:p>
            <a:r>
              <a:rPr lang="pl-PL" sz="2400" b="1" dirty="0" smtClean="0"/>
              <a:t>Metoda monachijska Burga i Kontza</a:t>
            </a:r>
            <a:endParaRPr lang="pl-PL" sz="2400" b="1" dirty="0"/>
          </a:p>
        </p:txBody>
      </p:sp>
    </p:spTree>
    <p:extLst>
      <p:ext uri="{BB962C8B-B14F-4D97-AF65-F5344CB8AC3E}">
        <p14:creationId xmlns:p14="http://schemas.microsoft.com/office/powerpoint/2010/main" val="26424064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63272" cy="1143000"/>
          </a:xfrm>
        </p:spPr>
        <p:txBody>
          <a:bodyPr>
            <a:noAutofit/>
          </a:bodyPr>
          <a:lstStyle/>
          <a:p>
            <a:pPr algn="l"/>
            <a:r>
              <a:rPr lang="pl-PL" sz="3600" dirty="0" smtClean="0"/>
              <a:t/>
            </a:r>
            <a:br>
              <a:rPr lang="pl-PL" sz="3600" dirty="0" smtClean="0"/>
            </a:br>
            <a:r>
              <a:rPr lang="pl-PL" sz="3600" dirty="0"/>
              <a:t/>
            </a:r>
            <a:br>
              <a:rPr lang="pl-PL" sz="3600" dirty="0"/>
            </a:br>
            <a:r>
              <a:rPr lang="pl-PL" sz="3600" dirty="0" smtClean="0"/>
              <a:t/>
            </a:r>
            <a:br>
              <a:rPr lang="pl-PL" sz="3600" dirty="0" smtClean="0"/>
            </a:br>
            <a:r>
              <a:rPr lang="pl-PL" sz="3600" dirty="0"/>
              <a:t/>
            </a:r>
            <a:br>
              <a:rPr lang="pl-PL" sz="3600" dirty="0"/>
            </a:br>
            <a:r>
              <a:rPr lang="pl-PL" sz="3600" dirty="0" smtClean="0"/>
              <a:t>Metoda stosowana jest rzadko, głównie podczas obróbki preparatów małych i sztywnych (spoiste niewielkie blizny po po uprzednich nieradykalnych wycięciach).  </a:t>
            </a:r>
            <a:endParaRPr lang="pl-PL" sz="3600" dirty="0"/>
          </a:p>
        </p:txBody>
      </p:sp>
      <p:pic>
        <p:nvPicPr>
          <p:cNvPr id="6"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7" name="TextBox 6"/>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5" name="Obraz 46" descr="wycięcie preapar Monachium_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416" y="3702171"/>
            <a:ext cx="3413646" cy="2607149"/>
          </a:xfrm>
          <a:prstGeom prst="rect">
            <a:avLst/>
          </a:prstGeom>
          <a:noFill/>
          <a:ln>
            <a:noFill/>
          </a:ln>
        </p:spPr>
      </p:pic>
      <p:pic>
        <p:nvPicPr>
          <p:cNvPr id="8" name="Obraz 45" descr="wycięcie preapar Monachium_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3774179"/>
            <a:ext cx="3615846" cy="2448272"/>
          </a:xfrm>
          <a:prstGeom prst="rect">
            <a:avLst/>
          </a:prstGeom>
          <a:noFill/>
          <a:ln>
            <a:noFill/>
          </a:ln>
        </p:spPr>
      </p:pic>
      <p:sp>
        <p:nvSpPr>
          <p:cNvPr id="9" name="TextBox 8"/>
          <p:cNvSpPr txBox="1"/>
          <p:nvPr/>
        </p:nvSpPr>
        <p:spPr>
          <a:xfrm>
            <a:off x="251519" y="76562"/>
            <a:ext cx="6501531" cy="461665"/>
          </a:xfrm>
          <a:prstGeom prst="rect">
            <a:avLst/>
          </a:prstGeom>
          <a:noFill/>
        </p:spPr>
        <p:txBody>
          <a:bodyPr wrap="square" rtlCol="0">
            <a:spAutoFit/>
          </a:bodyPr>
          <a:lstStyle/>
          <a:p>
            <a:r>
              <a:rPr lang="pl-PL" sz="2400" b="1" dirty="0" smtClean="0"/>
              <a:t>Metoda monachijska Burga i Kontza</a:t>
            </a:r>
            <a:endParaRPr lang="pl-PL" sz="2400" b="1" dirty="0"/>
          </a:p>
        </p:txBody>
      </p:sp>
    </p:spTree>
    <p:extLst>
      <p:ext uri="{BB962C8B-B14F-4D97-AF65-F5344CB8AC3E}">
        <p14:creationId xmlns:p14="http://schemas.microsoft.com/office/powerpoint/2010/main" val="40217924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18048"/>
            <a:ext cx="8784976" cy="1143000"/>
          </a:xfrm>
        </p:spPr>
        <p:txBody>
          <a:bodyPr>
            <a:noAutofit/>
          </a:bodyPr>
          <a:lstStyle/>
          <a:p>
            <a:pPr algn="l"/>
            <a:r>
              <a:rPr lang="pl-PL" i="1" kern="1200" dirty="0" smtClean="0">
                <a:solidFill>
                  <a:schemeClr val="tx1"/>
                </a:solidFill>
                <a:effectLst/>
              </a:rPr>
              <a:t>	Metoda </a:t>
            </a:r>
            <a:r>
              <a:rPr lang="pl-PL" b="1" i="1" kern="1200" dirty="0" smtClean="0">
                <a:solidFill>
                  <a:schemeClr val="tx1"/>
                </a:solidFill>
                <a:effectLst/>
              </a:rPr>
              <a:t>„świeżej tkanki - fresh tissue” Tromovitcha i Stegmana</a:t>
            </a:r>
            <a:r>
              <a:rPr lang="pl-PL" i="1" kern="1200" dirty="0" smtClean="0">
                <a:solidFill>
                  <a:schemeClr val="tx1"/>
                </a:solidFill>
                <a:effectLst/>
              </a:rPr>
              <a:t> jest najczęściej stosowaną, standardową  formą chirurgii mikrograficznej. </a:t>
            </a:r>
            <a:br>
              <a:rPr lang="pl-PL" i="1" kern="1200" dirty="0" smtClean="0">
                <a:solidFill>
                  <a:schemeClr val="tx1"/>
                </a:solidFill>
                <a:effectLst/>
              </a:rPr>
            </a:br>
            <a:r>
              <a:rPr lang="pl-PL" i="1" kern="1200" dirty="0" smtClean="0">
                <a:solidFill>
                  <a:schemeClr val="tx1"/>
                </a:solidFill>
                <a:effectLst/>
              </a:rPr>
              <a:t>	Składa się ona z wielu etapów, prowadzonych przez: lekarza przyjmującego, operującego, technika i diagnostę histologicznego.</a:t>
            </a:r>
            <a:endParaRPr lang="pl-PL" i="1" dirty="0"/>
          </a:p>
        </p:txBody>
      </p:sp>
      <p:sp>
        <p:nvSpPr>
          <p:cNvPr id="3" name="Content Placeholder 2"/>
          <p:cNvSpPr>
            <a:spLocks noGrp="1"/>
          </p:cNvSpPr>
          <p:nvPr>
            <p:ph idx="1"/>
          </p:nvPr>
        </p:nvSpPr>
        <p:spPr/>
        <p:txBody>
          <a:bodyPr/>
          <a:lstStyle/>
          <a:p>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19433806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a:xfrm>
            <a:off x="395536" y="701824"/>
            <a:ext cx="8424614" cy="1143000"/>
          </a:xfrm>
        </p:spPr>
        <p:txBody>
          <a:bodyPr>
            <a:noAutofit/>
          </a:bodyPr>
          <a:lstStyle/>
          <a:p>
            <a:pPr algn="l">
              <a:defRPr/>
            </a:pPr>
            <a:r>
              <a:rPr lang="pl-PL" altLang="pl-PL" sz="2800" dirty="0" smtClean="0"/>
              <a:t/>
            </a:r>
            <a:br>
              <a:rPr lang="pl-PL" altLang="pl-PL" sz="2800" dirty="0" smtClean="0"/>
            </a:br>
            <a:r>
              <a:rPr lang="pl-PL" altLang="pl-PL" sz="2800" dirty="0" smtClean="0"/>
              <a:t/>
            </a:r>
            <a:br>
              <a:rPr lang="pl-PL" altLang="pl-PL" sz="2800" dirty="0" smtClean="0"/>
            </a:br>
            <a:r>
              <a:rPr lang="pl-PL" altLang="pl-PL" sz="2800" dirty="0" smtClean="0"/>
              <a:t/>
            </a:r>
            <a:br>
              <a:rPr lang="pl-PL" altLang="pl-PL" sz="2800" dirty="0" smtClean="0"/>
            </a:br>
            <a:r>
              <a:rPr lang="pl-PL" altLang="pl-PL" sz="2800" dirty="0" smtClean="0"/>
              <a:t/>
            </a:r>
            <a:br>
              <a:rPr lang="pl-PL" altLang="pl-PL" sz="2800" dirty="0" smtClean="0"/>
            </a:br>
            <a:r>
              <a:rPr lang="pl-PL" altLang="pl-PL" sz="2800" dirty="0" smtClean="0"/>
              <a:t/>
            </a:r>
            <a:br>
              <a:rPr lang="pl-PL" altLang="pl-PL" sz="2800" dirty="0" smtClean="0"/>
            </a:br>
            <a:r>
              <a:rPr lang="pl-PL" altLang="pl-PL" sz="2800" dirty="0" smtClean="0"/>
              <a:t/>
            </a:r>
            <a:br>
              <a:rPr lang="pl-PL" altLang="pl-PL" sz="2800" dirty="0" smtClean="0"/>
            </a:br>
            <a:r>
              <a:rPr lang="pl-PL" altLang="pl-PL" sz="2800" dirty="0" smtClean="0"/>
              <a:t/>
            </a:r>
            <a:br>
              <a:rPr lang="pl-PL" altLang="pl-PL" sz="2800" dirty="0" smtClean="0"/>
            </a:br>
            <a:r>
              <a:rPr lang="pl-PL" altLang="pl-PL" sz="2800" dirty="0" smtClean="0"/>
              <a:t/>
            </a:r>
            <a:br>
              <a:rPr lang="pl-PL" altLang="pl-PL" sz="2800" dirty="0" smtClean="0"/>
            </a:br>
            <a:r>
              <a:rPr lang="pl-PL" altLang="pl-PL" sz="2800" dirty="0" smtClean="0"/>
              <a:t/>
            </a:r>
            <a:br>
              <a:rPr lang="pl-PL" altLang="pl-PL" sz="2800" dirty="0" smtClean="0"/>
            </a:br>
            <a:r>
              <a:rPr lang="pl-PL" altLang="pl-PL" sz="2800" dirty="0" smtClean="0"/>
              <a:t/>
            </a:r>
            <a:br>
              <a:rPr lang="pl-PL" altLang="pl-PL" sz="2800" dirty="0" smtClean="0"/>
            </a:br>
            <a:r>
              <a:rPr lang="pl-PL" altLang="pl-PL" sz="2800" dirty="0" smtClean="0"/>
              <a:t/>
            </a:r>
            <a:br>
              <a:rPr lang="pl-PL" altLang="pl-PL" sz="2800" dirty="0" smtClean="0"/>
            </a:br>
            <a:r>
              <a:rPr lang="pl-PL" altLang="pl-PL" sz="2800" dirty="0" smtClean="0"/>
              <a:t/>
            </a:r>
            <a:br>
              <a:rPr lang="pl-PL" altLang="pl-PL" sz="2800" dirty="0" smtClean="0"/>
            </a:br>
            <a:r>
              <a:rPr lang="pl-PL" altLang="pl-PL" sz="3200" dirty="0" smtClean="0"/>
              <a:t>	Częstość występowania tych nowotworów rośnie (starzenie populacji, zwiększona ekspozycja na promieniowanie słonecznie, dokładniejsze statystyki)</a:t>
            </a:r>
            <a:br>
              <a:rPr lang="pl-PL" altLang="pl-PL" sz="3200" dirty="0" smtClean="0"/>
            </a:br>
            <a:r>
              <a:rPr lang="pl-PL" altLang="pl-PL" sz="3200" dirty="0" smtClean="0"/>
              <a:t>	</a:t>
            </a:r>
            <a:br>
              <a:rPr lang="pl-PL" altLang="pl-PL" sz="3200" dirty="0" smtClean="0"/>
            </a:br>
            <a:r>
              <a:rPr lang="pl-PL" altLang="pl-PL" sz="3200" dirty="0" smtClean="0"/>
              <a:t>	Nowotwory te powodują  stosunkowo niską śmiertelność (w Europie - 1,5- 4/100000), ale </a:t>
            </a:r>
            <a:r>
              <a:rPr lang="pl-PL" altLang="pl-PL" sz="3200" dirty="0" smtClean="0">
                <a:solidFill>
                  <a:srgbClr val="FF0000"/>
                </a:solidFill>
              </a:rPr>
              <a:t>:</a:t>
            </a:r>
            <a:r>
              <a:rPr lang="pl-PL" altLang="pl-PL" sz="3200" dirty="0" smtClean="0"/>
              <a:t/>
            </a:r>
            <a:br>
              <a:rPr lang="pl-PL" altLang="pl-PL" sz="3200" dirty="0" smtClean="0"/>
            </a:br>
            <a:r>
              <a:rPr lang="pl-PL" altLang="pl-PL" sz="3200" dirty="0" smtClean="0"/>
              <a:t>- mogą przyczyniać się do zniekształceń i 	dysfunkcji, </a:t>
            </a:r>
            <a:br>
              <a:rPr lang="pl-PL" altLang="pl-PL" sz="3200" dirty="0" smtClean="0"/>
            </a:br>
            <a:r>
              <a:rPr lang="pl-PL" altLang="pl-PL" sz="3200" dirty="0" smtClean="0"/>
              <a:t>- ich leczenie generuje wysokie koszty.</a:t>
            </a:r>
            <a:br>
              <a:rPr lang="pl-PL" altLang="pl-PL" sz="3200" dirty="0" smtClean="0"/>
            </a:br>
            <a:r>
              <a:rPr lang="pl-PL" altLang="pl-PL" sz="2800" dirty="0" smtClean="0"/>
              <a:t/>
            </a:r>
            <a:br>
              <a:rPr lang="pl-PL" altLang="pl-PL" sz="2800" dirty="0" smtClean="0"/>
            </a:br>
            <a:r>
              <a:rPr lang="pl-PL" altLang="pl-PL" sz="2800" dirty="0" smtClean="0"/>
              <a:t>	</a:t>
            </a:r>
          </a:p>
        </p:txBody>
      </p:sp>
      <p:sp>
        <p:nvSpPr>
          <p:cNvPr id="3" name="pole tekstowe 2"/>
          <p:cNvSpPr txBox="1">
            <a:spLocks noChangeArrowheads="1"/>
          </p:cNvSpPr>
          <p:nvPr/>
        </p:nvSpPr>
        <p:spPr bwMode="auto">
          <a:xfrm>
            <a:off x="179388" y="-26988"/>
            <a:ext cx="30972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800" dirty="0" smtClean="0"/>
              <a:t>Wprowadzenie</a:t>
            </a:r>
            <a:endParaRPr lang="pl-PL" altLang="pl-PL" sz="24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17145170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2646040"/>
            <a:ext cx="8229600" cy="1143000"/>
          </a:xfrm>
        </p:spPr>
        <p:txBody>
          <a:bodyPr>
            <a:noAutofit/>
          </a:bodyPr>
          <a:lstStyle/>
          <a:p>
            <a:endParaRPr lang="pl-PL" sz="1900" kern="1200" dirty="0" smtClean="0">
              <a:solidFill>
                <a:schemeClr val="tx1"/>
              </a:solidFill>
              <a:effectLst/>
            </a:endParaRPr>
          </a:p>
          <a:p>
            <a:pPr algn="l"/>
            <a:r>
              <a:rPr lang="pl-PL" sz="1900" kern="1200" dirty="0" smtClean="0">
                <a:solidFill>
                  <a:schemeClr val="tx1"/>
                </a:solidFill>
                <a:effectLst/>
              </a:rPr>
              <a:t>1 Lek amb/oper  	Ustalenie marginesów guza.</a:t>
            </a:r>
          </a:p>
          <a:p>
            <a:pPr algn="l"/>
            <a:r>
              <a:rPr lang="pl-PL" sz="1900" kern="1200" dirty="0" smtClean="0">
                <a:solidFill>
                  <a:schemeClr val="tx1"/>
                </a:solidFill>
                <a:effectLst/>
              </a:rPr>
              <a:t>2 Lek amb/oper 	Planowanie  marginesu wycięcia.</a:t>
            </a:r>
          </a:p>
          <a:p>
            <a:pPr algn="l"/>
            <a:r>
              <a:rPr lang="pl-PL" sz="1900" kern="1200" dirty="0" smtClean="0">
                <a:solidFill>
                  <a:schemeClr val="tx1"/>
                </a:solidFill>
                <a:effectLst/>
              </a:rPr>
              <a:t>3 Lek amb/oper 	Planowanie punktów orientacyjnych.</a:t>
            </a:r>
          </a:p>
          <a:p>
            <a:pPr algn="l"/>
            <a:r>
              <a:rPr lang="pl-PL" sz="1900" kern="1200" dirty="0" smtClean="0">
                <a:solidFill>
                  <a:schemeClr val="tx1"/>
                </a:solidFill>
                <a:effectLst/>
              </a:rPr>
              <a:t>4 Lek amb/oper 	Przygotowanie dokumentacji graficznej guza (tumor mapping).</a:t>
            </a:r>
          </a:p>
          <a:p>
            <a:pPr algn="l"/>
            <a:r>
              <a:rPr lang="pl-PL" sz="1900" kern="1200" dirty="0" smtClean="0">
                <a:solidFill>
                  <a:schemeClr val="tx1"/>
                </a:solidFill>
                <a:effectLst/>
              </a:rPr>
              <a:t>5 Lek oper 	Znieczulenie miejscowe</a:t>
            </a:r>
          </a:p>
          <a:p>
            <a:pPr algn="l"/>
            <a:r>
              <a:rPr lang="pl-PL" sz="1900" kern="1200" dirty="0" smtClean="0">
                <a:solidFill>
                  <a:schemeClr val="tx1"/>
                </a:solidFill>
                <a:effectLst/>
              </a:rPr>
              <a:t>6 Lek oper 	Biopsja</a:t>
            </a:r>
          </a:p>
          <a:p>
            <a:pPr algn="l"/>
            <a:r>
              <a:rPr lang="pl-PL" sz="1900" kern="1200" dirty="0" smtClean="0">
                <a:solidFill>
                  <a:schemeClr val="tx1"/>
                </a:solidFill>
                <a:effectLst/>
              </a:rPr>
              <a:t>7 Lek oper 	Zmniejszenie guza (debulking)</a:t>
            </a:r>
          </a:p>
          <a:p>
            <a:pPr algn="l"/>
            <a:r>
              <a:rPr lang="pl-PL" sz="1900" kern="1200" dirty="0" smtClean="0">
                <a:solidFill>
                  <a:schemeClr val="tx1"/>
                </a:solidFill>
                <a:effectLst/>
              </a:rPr>
              <a:t>8 Lek oper 	Wycięcie otoczenia guza (obrzeży i dna) w jednym preparacie. </a:t>
            </a:r>
          </a:p>
          <a:p>
            <a:pPr algn="l"/>
            <a:r>
              <a:rPr lang="pl-PL" sz="1900" kern="1200" dirty="0" smtClean="0">
                <a:solidFill>
                  <a:schemeClr val="tx1"/>
                </a:solidFill>
                <a:effectLst/>
              </a:rPr>
              <a:t>9 Lek oper 	Oznaczenie preparatu chir. oraz ubytku szwami/ nacięciami.</a:t>
            </a:r>
            <a:br>
              <a:rPr lang="pl-PL" sz="1900" kern="1200" dirty="0" smtClean="0">
                <a:solidFill>
                  <a:schemeClr val="tx1"/>
                </a:solidFill>
                <a:effectLst/>
              </a:rPr>
            </a:br>
            <a:r>
              <a:rPr lang="pl-PL" sz="1900" dirty="0" smtClean="0"/>
              <a:t>10 Lek .oper	Transport preparatu do ptracowni histologicznej </a:t>
            </a:r>
            <a:endParaRPr lang="pl-PL" sz="1900" kern="1200" dirty="0" smtClean="0">
              <a:solidFill>
                <a:schemeClr val="tx1"/>
              </a:solidFill>
              <a:effectLst/>
            </a:endParaRPr>
          </a:p>
          <a:p>
            <a:pPr algn="l"/>
            <a:r>
              <a:rPr lang="pl-PL" sz="1900" kern="1200" dirty="0" smtClean="0">
                <a:solidFill>
                  <a:schemeClr val="tx1"/>
                </a:solidFill>
                <a:effectLst/>
              </a:rPr>
              <a:t>11 Tech hist 	Podział preparatu na fragmenty i ich numeracja </a:t>
            </a:r>
          </a:p>
          <a:p>
            <a:pPr algn="l"/>
            <a:r>
              <a:rPr lang="pl-PL" sz="1900" kern="1200" dirty="0" smtClean="0">
                <a:solidFill>
                  <a:schemeClr val="tx1"/>
                </a:solidFill>
                <a:effectLst/>
              </a:rPr>
              <a:t>12 Tech hist  	Nacięcia ułatwiające wyprostowanie preparatu </a:t>
            </a:r>
          </a:p>
          <a:p>
            <a:pPr algn="l"/>
            <a:r>
              <a:rPr lang="pl-PL" sz="1900" kern="1200" dirty="0" smtClean="0">
                <a:solidFill>
                  <a:schemeClr val="tx1"/>
                </a:solidFill>
                <a:effectLst/>
              </a:rPr>
              <a:t>13 Tech hist 	Oznaczanie kierunkowe preparatów barwieniem (color coding)</a:t>
            </a:r>
          </a:p>
          <a:p>
            <a:pPr algn="l"/>
            <a:r>
              <a:rPr lang="pl-PL" sz="1900" kern="1200" dirty="0" smtClean="0">
                <a:solidFill>
                  <a:schemeClr val="tx1"/>
                </a:solidFill>
                <a:effectLst/>
              </a:rPr>
              <a:t>14 Tech hist 	Bloczkowanie tkanki - montowanie na stoliku kriostatu</a:t>
            </a:r>
          </a:p>
          <a:p>
            <a:pPr algn="l"/>
            <a:r>
              <a:rPr lang="pl-PL" sz="1900" kern="1200" dirty="0" smtClean="0">
                <a:solidFill>
                  <a:schemeClr val="tx1"/>
                </a:solidFill>
                <a:effectLst/>
              </a:rPr>
              <a:t>15 Tech hist 	Cięcie tkanki</a:t>
            </a:r>
            <a:br>
              <a:rPr lang="pl-PL" sz="1900" kern="1200" dirty="0" smtClean="0">
                <a:solidFill>
                  <a:schemeClr val="tx1"/>
                </a:solidFill>
                <a:effectLst/>
              </a:rPr>
            </a:br>
            <a:r>
              <a:rPr lang="pl-PL" sz="1900" dirty="0" smtClean="0"/>
              <a:t>16. Tech hist 	Zbieranie skrawków na szkiełka</a:t>
            </a:r>
            <a:endParaRPr lang="pl-PL" sz="1900" kern="1200" dirty="0" smtClean="0">
              <a:solidFill>
                <a:schemeClr val="tx1"/>
              </a:solidFill>
              <a:effectLst/>
            </a:endParaRPr>
          </a:p>
          <a:p>
            <a:pPr algn="l"/>
            <a:r>
              <a:rPr lang="pl-PL" sz="1900" kern="1200" dirty="0" smtClean="0">
                <a:solidFill>
                  <a:schemeClr val="tx1"/>
                </a:solidFill>
                <a:effectLst/>
              </a:rPr>
              <a:t>17 Tech hist 	Suszenie skrawków</a:t>
            </a:r>
          </a:p>
          <a:p>
            <a:pPr algn="l"/>
            <a:r>
              <a:rPr lang="pl-PL" sz="1900" kern="1200" dirty="0" smtClean="0">
                <a:solidFill>
                  <a:schemeClr val="tx1"/>
                </a:solidFill>
                <a:effectLst/>
              </a:rPr>
              <a:t>18 Tech hist 	Utrwalanie - barwienie skrawków</a:t>
            </a:r>
            <a:br>
              <a:rPr lang="pl-PL" sz="1900" kern="1200" dirty="0" smtClean="0">
                <a:solidFill>
                  <a:schemeClr val="tx1"/>
                </a:solidFill>
                <a:effectLst/>
              </a:rPr>
            </a:br>
            <a:r>
              <a:rPr lang="pl-PL" sz="1900" dirty="0" smtClean="0"/>
              <a:t>19 Tech hist	Zamykanie preparatów</a:t>
            </a:r>
            <a:endParaRPr lang="pl-PL" sz="1900" kern="1200" dirty="0" smtClean="0">
              <a:solidFill>
                <a:schemeClr val="tx1"/>
              </a:solidFill>
              <a:effectLst/>
            </a:endParaRPr>
          </a:p>
          <a:p>
            <a:pPr algn="l"/>
            <a:r>
              <a:rPr lang="pl-PL" sz="1900" kern="1200" dirty="0" smtClean="0">
                <a:solidFill>
                  <a:schemeClr val="tx1"/>
                </a:solidFill>
                <a:effectLst/>
              </a:rPr>
              <a:t>20 Lek oper/hist 	Badanie histologiczne z orientacją położenia nacieków npl.</a:t>
            </a:r>
          </a:p>
          <a:p>
            <a:pPr algn="l"/>
            <a:r>
              <a:rPr lang="pl-PL" sz="1900" kern="1200" dirty="0" smtClean="0">
                <a:solidFill>
                  <a:schemeClr val="tx1"/>
                </a:solidFill>
                <a:effectLst/>
              </a:rPr>
              <a:t>21 Lek oper 	Rekonstrukcja ubytku</a:t>
            </a:r>
            <a:endParaRPr lang="pl-PL" sz="19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6561272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412776"/>
            <a:ext cx="8229600" cy="1143000"/>
          </a:xfrm>
        </p:spPr>
        <p:txBody>
          <a:bodyPr>
            <a:normAutofit fontScale="90000"/>
          </a:bodyPr>
          <a:lstStyle/>
          <a:p>
            <a:endParaRPr lang="pl-PL" sz="4400" kern="1200" dirty="0" smtClean="0">
              <a:solidFill>
                <a:schemeClr val="tx1"/>
              </a:solidFill>
              <a:effectLst/>
              <a:latin typeface="+mj-lt"/>
              <a:ea typeface="+mj-ea"/>
              <a:cs typeface="+mj-cs"/>
            </a:endParaRPr>
          </a:p>
          <a:p>
            <a:r>
              <a:rPr lang="pl-PL" sz="4400" kern="1200" dirty="0" smtClean="0">
                <a:solidFill>
                  <a:schemeClr val="tx1"/>
                </a:solidFill>
                <a:effectLst/>
                <a:latin typeface="+mj-lt"/>
                <a:ea typeface="+mj-ea"/>
                <a:cs typeface="+mj-cs"/>
              </a:rPr>
              <a:t> </a:t>
            </a:r>
          </a:p>
          <a:p>
            <a:pPr algn="l"/>
            <a:r>
              <a:rPr lang="pl-PL" sz="4000" b="1" kern="1200" dirty="0" smtClean="0">
                <a:solidFill>
                  <a:schemeClr val="tx1"/>
                </a:solidFill>
                <a:effectLst/>
                <a:latin typeface="+mj-lt"/>
                <a:ea typeface="+mj-ea"/>
                <a:cs typeface="+mj-cs"/>
              </a:rPr>
              <a:t>Etap 1 Ustalenie granicy guza </a:t>
            </a:r>
            <a:br>
              <a:rPr lang="pl-PL" sz="4000" b="1" kern="1200" dirty="0" smtClean="0">
                <a:solidFill>
                  <a:schemeClr val="tx1"/>
                </a:solidFill>
                <a:effectLst/>
                <a:latin typeface="+mj-lt"/>
                <a:ea typeface="+mj-ea"/>
                <a:cs typeface="+mj-cs"/>
              </a:rPr>
            </a:br>
            <a:r>
              <a:rPr lang="pl-PL" sz="4000" b="1" kern="1200" dirty="0" smtClean="0">
                <a:solidFill>
                  <a:schemeClr val="tx1"/>
                </a:solidFill>
                <a:effectLst/>
                <a:latin typeface="+mj-lt"/>
                <a:ea typeface="+mj-ea"/>
                <a:cs typeface="+mj-cs"/>
              </a:rPr>
              <a:t>(Lek amb/oper) </a:t>
            </a:r>
            <a:br>
              <a:rPr lang="pl-PL" sz="4000" b="1" kern="1200" dirty="0" smtClean="0">
                <a:solidFill>
                  <a:schemeClr val="tx1"/>
                </a:solidFill>
                <a:effectLst/>
                <a:latin typeface="+mj-lt"/>
                <a:ea typeface="+mj-ea"/>
                <a:cs typeface="+mj-cs"/>
              </a:rPr>
            </a:br>
            <a:r>
              <a:rPr lang="pl-PL" sz="4000" kern="1200" dirty="0" smtClean="0">
                <a:solidFill>
                  <a:schemeClr val="tx1"/>
                </a:solidFill>
                <a:effectLst/>
                <a:latin typeface="+mj-lt"/>
                <a:ea typeface="+mj-ea"/>
                <a:cs typeface="+mj-cs"/>
              </a:rPr>
              <a:t>Badanie (oglądanie i palpacja) w jasnym świetle. </a:t>
            </a:r>
            <a:br>
              <a:rPr lang="pl-PL" sz="4000" kern="1200" dirty="0" smtClean="0">
                <a:solidFill>
                  <a:schemeClr val="tx1"/>
                </a:solidFill>
                <a:effectLst/>
                <a:latin typeface="+mj-lt"/>
                <a:ea typeface="+mj-ea"/>
                <a:cs typeface="+mj-cs"/>
              </a:rPr>
            </a:br>
            <a:r>
              <a:rPr lang="pl-PL" sz="4000" kern="1200" dirty="0" smtClean="0">
                <a:solidFill>
                  <a:schemeClr val="tx1"/>
                </a:solidFill>
                <a:effectLst/>
                <a:latin typeface="+mj-lt"/>
                <a:ea typeface="+mj-ea"/>
                <a:cs typeface="+mj-cs"/>
              </a:rPr>
              <a:t>Rozciągnięcie skóry. </a:t>
            </a:r>
            <a:br>
              <a:rPr lang="pl-PL" sz="4000" kern="1200" dirty="0" smtClean="0">
                <a:solidFill>
                  <a:schemeClr val="tx1"/>
                </a:solidFill>
                <a:effectLst/>
                <a:latin typeface="+mj-lt"/>
                <a:ea typeface="+mj-ea"/>
                <a:cs typeface="+mj-cs"/>
              </a:rPr>
            </a:br>
            <a:r>
              <a:rPr lang="pl-PL" sz="4000" kern="1200" dirty="0" smtClean="0">
                <a:solidFill>
                  <a:schemeClr val="tx1"/>
                </a:solidFill>
                <a:effectLst/>
                <a:latin typeface="+mj-lt"/>
                <a:ea typeface="+mj-ea"/>
                <a:cs typeface="+mj-cs"/>
              </a:rPr>
              <a:t>Lampa Wooda? </a:t>
            </a:r>
            <a:br>
              <a:rPr lang="pl-PL" sz="4000" kern="1200" dirty="0" smtClean="0">
                <a:solidFill>
                  <a:schemeClr val="tx1"/>
                </a:solidFill>
                <a:effectLst/>
                <a:latin typeface="+mj-lt"/>
                <a:ea typeface="+mj-ea"/>
                <a:cs typeface="+mj-cs"/>
              </a:rPr>
            </a:br>
            <a:r>
              <a:rPr lang="pl-PL" sz="4000" kern="1200" dirty="0" smtClean="0">
                <a:solidFill>
                  <a:schemeClr val="tx1"/>
                </a:solidFill>
                <a:effectLst/>
                <a:latin typeface="+mj-lt"/>
                <a:ea typeface="+mj-ea"/>
                <a:cs typeface="+mj-cs"/>
              </a:rPr>
              <a:t>Zaznaczenie granic guza na skórze. </a:t>
            </a:r>
          </a:p>
          <a:p>
            <a:r>
              <a:rPr lang="pl-PL" sz="4400" b="1" kern="1200" dirty="0" smtClean="0">
                <a:solidFill>
                  <a:schemeClr val="tx1"/>
                </a:solidFill>
                <a:effectLst/>
                <a:latin typeface="+mj-lt"/>
                <a:ea typeface="+mj-ea"/>
                <a:cs typeface="+mj-cs"/>
              </a:rPr>
              <a:t> </a:t>
            </a:r>
            <a:endParaRPr lang="pl-PL" sz="4400" kern="1200" dirty="0" smtClean="0">
              <a:solidFill>
                <a:schemeClr val="tx1"/>
              </a:solidFill>
              <a:effectLst/>
              <a:latin typeface="+mj-lt"/>
              <a:ea typeface="+mj-ea"/>
              <a:cs typeface="+mj-cs"/>
            </a:endParaRPr>
          </a:p>
          <a:p>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102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3933056"/>
            <a:ext cx="3096344" cy="2394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4005064"/>
            <a:ext cx="3078354" cy="2322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6524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916832"/>
            <a:ext cx="8712968" cy="1143000"/>
          </a:xfrm>
        </p:spPr>
        <p:txBody>
          <a:bodyPr>
            <a:normAutofit fontScale="90000"/>
          </a:bodyPr>
          <a:lstStyle/>
          <a:p>
            <a:pPr algn="l"/>
            <a:r>
              <a:rPr lang="pl-PL" sz="3600" b="1" kern="1200" dirty="0" smtClean="0">
                <a:solidFill>
                  <a:schemeClr val="tx1"/>
                </a:solidFill>
                <a:effectLst/>
                <a:latin typeface="+mj-lt"/>
                <a:ea typeface="+mj-ea"/>
                <a:cs typeface="+mj-cs"/>
              </a:rPr>
              <a:t>Etap 2. Określenie wstępnego </a:t>
            </a:r>
            <a:br>
              <a:rPr lang="pl-PL" sz="3600" b="1" kern="1200" dirty="0" smtClean="0">
                <a:solidFill>
                  <a:schemeClr val="tx1"/>
                </a:solidFill>
                <a:effectLst/>
                <a:latin typeface="+mj-lt"/>
                <a:ea typeface="+mj-ea"/>
                <a:cs typeface="+mj-cs"/>
              </a:rPr>
            </a:br>
            <a:r>
              <a:rPr lang="pl-PL" sz="3600" b="1" kern="1200" dirty="0" smtClean="0">
                <a:solidFill>
                  <a:schemeClr val="tx1"/>
                </a:solidFill>
                <a:effectLst/>
                <a:latin typeface="+mj-lt"/>
                <a:ea typeface="+mj-ea"/>
                <a:cs typeface="+mj-cs"/>
              </a:rPr>
              <a:t>marginesu wycięcia. (Lek amb/oper)</a:t>
            </a:r>
            <a:endParaRPr lang="pl-PL" sz="3600" kern="1200" dirty="0" smtClean="0">
              <a:solidFill>
                <a:schemeClr val="tx1"/>
              </a:solidFill>
              <a:effectLst/>
              <a:latin typeface="+mj-lt"/>
              <a:ea typeface="+mj-ea"/>
              <a:cs typeface="+mj-cs"/>
            </a:endParaRPr>
          </a:p>
          <a:p>
            <a:pPr algn="l"/>
            <a:r>
              <a:rPr lang="pl-PL" sz="3100" kern="1200" dirty="0" smtClean="0">
                <a:solidFill>
                  <a:schemeClr val="tx1"/>
                </a:solidFill>
                <a:effectLst/>
                <a:latin typeface="+mj-lt"/>
                <a:ea typeface="+mj-ea"/>
                <a:cs typeface="+mj-cs"/>
              </a:rPr>
              <a:t>W CMM jest konieczne wycięcie pewnego marginesu zdrowej tkanki wokół guza – jego szerokość nie musi być duża - najczęściej 1-3 mm. Margines głęboki wyciecia prowadzi się najczęściej na głębokości tkanki podskórnej.  </a:t>
            </a:r>
            <a:br>
              <a:rPr lang="pl-PL" sz="3100" kern="1200" dirty="0" smtClean="0">
                <a:solidFill>
                  <a:schemeClr val="tx1"/>
                </a:solidFill>
                <a:effectLst/>
                <a:latin typeface="+mj-lt"/>
                <a:ea typeface="+mj-ea"/>
                <a:cs typeface="+mj-cs"/>
              </a:rPr>
            </a:br>
            <a:r>
              <a:rPr lang="pl-PL" sz="3100" kern="1200" dirty="0" smtClean="0">
                <a:solidFill>
                  <a:schemeClr val="tx1"/>
                </a:solidFill>
                <a:effectLst/>
                <a:latin typeface="+mj-lt"/>
                <a:ea typeface="+mj-ea"/>
                <a:cs typeface="+mj-cs"/>
              </a:rPr>
              <a:t>Planowaną granicę wycięcia zaznacza się na skórze. </a:t>
            </a:r>
          </a:p>
          <a:p>
            <a:r>
              <a:rPr lang="pl-PL" sz="4400" b="1" kern="1200" dirty="0" smtClean="0">
                <a:solidFill>
                  <a:schemeClr val="tx1"/>
                </a:solidFill>
                <a:effectLst/>
                <a:latin typeface="+mj-lt"/>
                <a:ea typeface="+mj-ea"/>
                <a:cs typeface="+mj-cs"/>
              </a:rPr>
              <a:t> </a:t>
            </a:r>
            <a:endParaRPr lang="pl-PL" sz="4400" kern="1200" dirty="0" smtClean="0">
              <a:solidFill>
                <a:schemeClr val="tx1"/>
              </a:solidFill>
              <a:effectLst/>
              <a:latin typeface="+mj-lt"/>
              <a:ea typeface="+mj-ea"/>
              <a:cs typeface="+mj-cs"/>
            </a:endParaRPr>
          </a:p>
          <a:p>
            <a:endParaRPr lang="pl-PL" dirty="0"/>
          </a:p>
        </p:txBody>
      </p:sp>
      <p:pic>
        <p:nvPicPr>
          <p:cNvPr id="5"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6" name="TextBox 5"/>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3573016"/>
            <a:ext cx="3667210" cy="2756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67188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60848"/>
            <a:ext cx="4248472" cy="1143000"/>
          </a:xfrm>
          <a:solidFill>
            <a:schemeClr val="bg1"/>
          </a:solidFill>
        </p:spPr>
        <p:txBody>
          <a:bodyPr>
            <a:noAutofit/>
          </a:bodyPr>
          <a:lstStyle/>
          <a:p>
            <a:pPr algn="l"/>
            <a:r>
              <a:rPr lang="pl-PL" sz="2800" dirty="0" smtClean="0"/>
              <a:t>Marginesy poszczególnych etapów  </a:t>
            </a:r>
            <a:r>
              <a:rPr lang="pl-PL" sz="2800" dirty="0"/>
              <a:t>większe – mniej </a:t>
            </a:r>
            <a:r>
              <a:rPr lang="pl-PL" sz="2800" dirty="0" smtClean="0"/>
              <a:t>etapów – skrócenie zabiegu</a:t>
            </a:r>
            <a:endParaRPr lang="pl-PL" sz="2800" dirty="0"/>
          </a:p>
        </p:txBody>
      </p:sp>
      <p:sp>
        <p:nvSpPr>
          <p:cNvPr id="3" name="Content Placeholder 2"/>
          <p:cNvSpPr>
            <a:spLocks noGrp="1"/>
          </p:cNvSpPr>
          <p:nvPr>
            <p:ph idx="1"/>
          </p:nvPr>
        </p:nvSpPr>
        <p:spPr>
          <a:xfrm>
            <a:off x="5004048" y="2132856"/>
            <a:ext cx="3816424" cy="1656184"/>
          </a:xfrm>
          <a:solidFill>
            <a:schemeClr val="bg1"/>
          </a:solidFill>
        </p:spPr>
        <p:txBody>
          <a:bodyPr>
            <a:normAutofit/>
          </a:bodyPr>
          <a:lstStyle/>
          <a:p>
            <a:pPr marL="0" indent="0">
              <a:spcBef>
                <a:spcPts val="0"/>
              </a:spcBef>
              <a:buNone/>
            </a:pPr>
            <a:r>
              <a:rPr lang="pl-PL" sz="2800" dirty="0" smtClean="0"/>
              <a:t>Marg. mniejsze – </a:t>
            </a:r>
          </a:p>
          <a:p>
            <a:pPr marL="0" indent="0">
              <a:spcBef>
                <a:spcPts val="0"/>
              </a:spcBef>
              <a:buNone/>
            </a:pPr>
            <a:r>
              <a:rPr lang="pl-PL" sz="2800" dirty="0" smtClean="0"/>
              <a:t>więcej etapów - oszczędność tkanek</a:t>
            </a:r>
            <a:endParaRPr lang="pl-PL" sz="28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3212976"/>
            <a:ext cx="3080483"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3068" y="3789040"/>
            <a:ext cx="2480341"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51520" y="980728"/>
            <a:ext cx="8208912" cy="954107"/>
          </a:xfrm>
          <a:prstGeom prst="rect">
            <a:avLst/>
          </a:prstGeom>
          <a:noFill/>
        </p:spPr>
        <p:txBody>
          <a:bodyPr wrap="square" rtlCol="0">
            <a:spAutoFit/>
          </a:bodyPr>
          <a:lstStyle/>
          <a:p>
            <a:r>
              <a:rPr lang="pl-PL" sz="2800" dirty="0" smtClean="0"/>
              <a:t>Szerokość każdego z marginesów wycięcia </a:t>
            </a:r>
          </a:p>
          <a:p>
            <a:r>
              <a:rPr lang="pl-PL" sz="2800" dirty="0" smtClean="0"/>
              <a:t>nie ma wpływu na radykalność  leczenia / wyleczalność </a:t>
            </a:r>
            <a:endParaRPr lang="pl-PL" sz="2800" dirty="0"/>
          </a:p>
        </p:txBody>
      </p:sp>
      <p:pic>
        <p:nvPicPr>
          <p:cNvPr id="14" name="Obraz 1" descr="C:\Documents and Settings\Ewa\Pulpit\logo centrum medyczne Bieniek.jpg"/>
          <p:cNvPicPr/>
          <p:nvPr/>
        </p:nvPicPr>
        <p:blipFill>
          <a:blip r:embed="rId4" cstate="print"/>
          <a:srcRect/>
          <a:stretch>
            <a:fillRect/>
          </a:stretch>
        </p:blipFill>
        <p:spPr bwMode="auto">
          <a:xfrm>
            <a:off x="6753051" y="188640"/>
            <a:ext cx="2211437" cy="432048"/>
          </a:xfrm>
          <a:prstGeom prst="rect">
            <a:avLst/>
          </a:prstGeom>
          <a:noFill/>
          <a:ln w="9525">
            <a:noFill/>
            <a:miter lim="800000"/>
            <a:headEnd/>
            <a:tailEnd/>
          </a:ln>
        </p:spPr>
      </p:pic>
      <p:sp>
        <p:nvSpPr>
          <p:cNvPr id="15" name="TextBox 1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9" name="Title 1"/>
          <p:cNvSpPr txBox="1">
            <a:spLocks/>
          </p:cNvSpPr>
          <p:nvPr/>
        </p:nvSpPr>
        <p:spPr>
          <a:xfrm>
            <a:off x="107504" y="-99392"/>
            <a:ext cx="8712968"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3200" b="1" dirty="0" smtClean="0"/>
              <a:t>Etap 2. Określenie wstępnego </a:t>
            </a:r>
            <a:br>
              <a:rPr lang="pl-PL" sz="3200" b="1" dirty="0" smtClean="0"/>
            </a:br>
            <a:r>
              <a:rPr lang="pl-PL" sz="3200" b="1" dirty="0" smtClean="0"/>
              <a:t>marginesu wycięcia. (Lek amb/oper)</a:t>
            </a:r>
            <a:endParaRPr lang="pl-PL" sz="4000" dirty="0"/>
          </a:p>
        </p:txBody>
      </p:sp>
    </p:spTree>
    <p:extLst>
      <p:ext uri="{BB962C8B-B14F-4D97-AF65-F5344CB8AC3E}">
        <p14:creationId xmlns:p14="http://schemas.microsoft.com/office/powerpoint/2010/main" val="13970594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924944"/>
            <a:ext cx="8640960" cy="1143000"/>
          </a:xfrm>
        </p:spPr>
        <p:txBody>
          <a:bodyPr>
            <a:noAutofit/>
          </a:bodyPr>
          <a:lstStyle/>
          <a:p>
            <a:pPr algn="l"/>
            <a:r>
              <a:rPr lang="pl-PL" sz="3600" b="1" kern="1200" dirty="0" smtClean="0">
                <a:solidFill>
                  <a:schemeClr val="tx1"/>
                </a:solidFill>
                <a:effectLst/>
                <a:latin typeface="+mj-lt"/>
                <a:ea typeface="+mj-ea"/>
                <a:cs typeface="+mj-cs"/>
              </a:rPr>
              <a:t>Etap 3 Planowanie położenia punktów orientacyjnych. (Lek amb/oper)</a:t>
            </a:r>
            <a:endParaRPr lang="pl-PL" sz="3600" kern="1200" dirty="0" smtClean="0">
              <a:solidFill>
                <a:schemeClr val="tx1"/>
              </a:solidFill>
              <a:effectLst/>
              <a:latin typeface="+mj-lt"/>
              <a:ea typeface="+mj-ea"/>
              <a:cs typeface="+mj-cs"/>
            </a:endParaRPr>
          </a:p>
          <a:p>
            <a:pPr algn="l"/>
            <a:r>
              <a:rPr lang="pl-PL" sz="3600" kern="1200" dirty="0" smtClean="0">
                <a:solidFill>
                  <a:schemeClr val="tx1"/>
                </a:solidFill>
                <a:effectLst/>
                <a:latin typeface="+mj-lt"/>
                <a:ea typeface="+mj-ea"/>
                <a:cs typeface="+mj-cs"/>
              </a:rPr>
              <a:t/>
            </a:r>
            <a:br>
              <a:rPr lang="pl-PL" sz="3600" kern="1200" dirty="0" smtClean="0">
                <a:solidFill>
                  <a:schemeClr val="tx1"/>
                </a:solidFill>
                <a:effectLst/>
                <a:latin typeface="+mj-lt"/>
                <a:ea typeface="+mj-ea"/>
                <a:cs typeface="+mj-cs"/>
              </a:rPr>
            </a:br>
            <a:r>
              <a:rPr lang="pl-PL" sz="3600" kern="1200" dirty="0" smtClean="0">
                <a:solidFill>
                  <a:schemeClr val="tx1"/>
                </a:solidFill>
                <a:effectLst/>
                <a:latin typeface="+mj-lt"/>
                <a:ea typeface="+mj-ea"/>
                <a:cs typeface="+mj-cs"/>
              </a:rPr>
              <a:t>Wycięcie: </a:t>
            </a:r>
            <a:r>
              <a:rPr lang="pl-PL" sz="3600" dirty="0"/>
              <a:t/>
            </a:r>
            <a:br>
              <a:rPr lang="pl-PL" sz="3600" dirty="0"/>
            </a:br>
            <a:r>
              <a:rPr lang="pl-PL" sz="3600" dirty="0" smtClean="0"/>
              <a:t>- okrągłe - godziny zegara (np. 12,3,6,9) </a:t>
            </a:r>
            <a:br>
              <a:rPr lang="pl-PL" sz="3600" dirty="0" smtClean="0"/>
            </a:br>
            <a:r>
              <a:rPr lang="pl-PL" sz="3600" dirty="0" smtClean="0"/>
              <a:t>- wydłużone - </a:t>
            </a:r>
            <a:r>
              <a:rPr lang="pl-PL" sz="3600" dirty="0"/>
              <a:t>na krótszych końcach</a:t>
            </a:r>
            <a:br>
              <a:rPr lang="pl-PL" sz="3600" dirty="0"/>
            </a:br>
            <a:r>
              <a:rPr lang="pl-PL" sz="3600" dirty="0" smtClean="0"/>
              <a:t>- wielokątne - </a:t>
            </a:r>
            <a:r>
              <a:rPr lang="pl-PL" sz="3600" kern="1200" dirty="0" smtClean="0">
                <a:solidFill>
                  <a:schemeClr val="tx1"/>
                </a:solidFill>
                <a:effectLst/>
                <a:latin typeface="+mj-lt"/>
                <a:ea typeface="+mj-ea"/>
                <a:cs typeface="+mj-cs"/>
              </a:rPr>
              <a:t>na szczytach kątów.</a:t>
            </a:r>
            <a:br>
              <a:rPr lang="pl-PL" sz="3600" kern="1200" dirty="0" smtClean="0">
                <a:solidFill>
                  <a:schemeClr val="tx1"/>
                </a:solidFill>
                <a:effectLst/>
                <a:latin typeface="+mj-lt"/>
                <a:ea typeface="+mj-ea"/>
                <a:cs typeface="+mj-cs"/>
              </a:rPr>
            </a:br>
            <a:r>
              <a:rPr lang="pl-PL" sz="3600" kern="1200" dirty="0" smtClean="0">
                <a:solidFill>
                  <a:schemeClr val="tx1"/>
                </a:solidFill>
                <a:effectLst/>
                <a:latin typeface="+mj-lt"/>
                <a:ea typeface="+mj-ea"/>
                <a:cs typeface="+mj-cs"/>
              </a:rPr>
              <a:t>- </a:t>
            </a:r>
            <a:r>
              <a:rPr lang="pl-PL" sz="3600" dirty="0" smtClean="0"/>
              <a:t>w miejscach ważnych punktów 							topograficznych.</a:t>
            </a:r>
            <a:br>
              <a:rPr lang="pl-PL" sz="3600" dirty="0" smtClean="0"/>
            </a:br>
            <a:r>
              <a:rPr lang="pl-PL" sz="3600" dirty="0" smtClean="0"/>
              <a:t>- w miejscach planowanych podziałów 						preparatu</a:t>
            </a:r>
            <a:endParaRPr lang="pl-PL" sz="36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127200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l-PL"/>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576064"/>
            <a:ext cx="4860032" cy="3645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566096"/>
            <a:ext cx="4536504" cy="3654991"/>
          </a:xfrm>
          <a:prstGeom prst="rect">
            <a:avLst/>
          </a:prstGeom>
          <a:solidFill>
            <a:schemeClr val="bg1"/>
          </a:solidFill>
          <a:ln>
            <a:noFill/>
          </a:ln>
          <a:extLst/>
        </p:spPr>
      </p:pic>
      <p:pic>
        <p:nvPicPr>
          <p:cNvPr id="1028" name="Picture 4"/>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523316" y="3706569"/>
            <a:ext cx="5089244" cy="3322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87" y="3612493"/>
            <a:ext cx="4939919" cy="3704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36512" y="-27384"/>
            <a:ext cx="9433048" cy="1143000"/>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pl-PL" sz="3600" b="1" dirty="0" smtClean="0">
              <a:solidFill>
                <a:srgbClr val="FF0000"/>
              </a:solidFill>
              <a:effectLst>
                <a:outerShdw blurRad="38100" dist="38100" dir="2700000" algn="tl">
                  <a:srgbClr val="000000">
                    <a:alpha val="43137"/>
                  </a:srgbClr>
                </a:outerShdw>
              </a:effectLst>
            </a:endParaRPr>
          </a:p>
          <a:p>
            <a:pPr algn="l"/>
            <a:r>
              <a:rPr lang="pl-PL" sz="3600" b="1" dirty="0" smtClean="0">
                <a:solidFill>
                  <a:srgbClr val="FF0000"/>
                </a:solidFill>
                <a:effectLst>
                  <a:outerShdw blurRad="38100" dist="38100" dir="2700000" algn="tl">
                    <a:srgbClr val="000000">
                      <a:alpha val="43137"/>
                    </a:srgbClr>
                  </a:outerShdw>
                </a:effectLst>
              </a:rPr>
              <a:t>Etap 3 Planowanie położenia </a:t>
            </a:r>
          </a:p>
          <a:p>
            <a:pPr algn="l"/>
            <a:r>
              <a:rPr lang="pl-PL" sz="3600" b="1" dirty="0" smtClean="0">
                <a:solidFill>
                  <a:srgbClr val="FF0000"/>
                </a:solidFill>
                <a:effectLst>
                  <a:outerShdw blurRad="38100" dist="38100" dir="2700000" algn="tl">
                    <a:srgbClr val="000000">
                      <a:alpha val="43137"/>
                    </a:srgbClr>
                  </a:outerShdw>
                </a:effectLst>
              </a:rPr>
              <a:t>punktów orientacyjnych. (Lek amb/oper)</a:t>
            </a:r>
            <a:endParaRPr lang="pl-PL" sz="3600" dirty="0" smtClean="0">
              <a:solidFill>
                <a:srgbClr val="FF0000"/>
              </a:solidFill>
              <a:effectLst>
                <a:outerShdw blurRad="38100" dist="38100" dir="2700000" algn="tl">
                  <a:srgbClr val="000000">
                    <a:alpha val="43137"/>
                  </a:srgbClr>
                </a:outerShdw>
              </a:effectLst>
            </a:endParaRPr>
          </a:p>
          <a:p>
            <a:pPr algn="l"/>
            <a:endParaRPr lang="pl-PL" sz="3600" dirty="0"/>
          </a:p>
        </p:txBody>
      </p:sp>
      <p:pic>
        <p:nvPicPr>
          <p:cNvPr id="9" name="Obraz 1" descr="C:\Documents and Settings\Ewa\Pulpit\logo centrum medyczne Bieniek.jpg"/>
          <p:cNvPicPr/>
          <p:nvPr/>
        </p:nvPicPr>
        <p:blipFill>
          <a:blip r:embed="rId6"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15499532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56992"/>
            <a:ext cx="8229600" cy="1143000"/>
          </a:xfrm>
        </p:spPr>
        <p:txBody>
          <a:bodyPr>
            <a:normAutofit fontScale="90000"/>
          </a:bodyPr>
          <a:lstStyle/>
          <a:p>
            <a:pPr algn="l"/>
            <a:r>
              <a:rPr lang="pl-PL" sz="3600" b="1" kern="1200" dirty="0" smtClean="0">
                <a:solidFill>
                  <a:schemeClr val="tx1"/>
                </a:solidFill>
                <a:effectLst/>
                <a:latin typeface="+mj-lt"/>
                <a:ea typeface="+mj-ea"/>
                <a:cs typeface="+mj-cs"/>
              </a:rPr>
              <a:t>Etap 4 Przygotowanie dokumentacji graficznej guza „mapy nowotworu” (Lek amb/oper)</a:t>
            </a:r>
            <a:endParaRPr lang="pl-PL" sz="3600" kern="1200" dirty="0" smtClean="0">
              <a:solidFill>
                <a:schemeClr val="tx1"/>
              </a:solidFill>
              <a:effectLst/>
              <a:latin typeface="+mj-lt"/>
              <a:ea typeface="+mj-ea"/>
              <a:cs typeface="+mj-cs"/>
            </a:endParaRPr>
          </a:p>
          <a:p>
            <a:pPr algn="l"/>
            <a:r>
              <a:rPr lang="pl-PL" sz="3600" kern="1200" dirty="0" smtClean="0">
                <a:solidFill>
                  <a:schemeClr val="tx1"/>
                </a:solidFill>
                <a:effectLst/>
                <a:latin typeface="+mj-lt"/>
                <a:ea typeface="+mj-ea"/>
                <a:cs typeface="+mj-cs"/>
              </a:rPr>
              <a:t/>
            </a:r>
            <a:br>
              <a:rPr lang="pl-PL" sz="3600" kern="1200" dirty="0" smtClean="0">
                <a:solidFill>
                  <a:schemeClr val="tx1"/>
                </a:solidFill>
                <a:effectLst/>
                <a:latin typeface="+mj-lt"/>
                <a:ea typeface="+mj-ea"/>
                <a:cs typeface="+mj-cs"/>
              </a:rPr>
            </a:br>
            <a:r>
              <a:rPr lang="pl-PL" sz="3600" kern="1200" dirty="0" smtClean="0">
                <a:solidFill>
                  <a:schemeClr val="tx1"/>
                </a:solidFill>
                <a:effectLst/>
                <a:latin typeface="+mj-lt"/>
                <a:ea typeface="+mj-ea"/>
                <a:cs typeface="+mj-cs"/>
              </a:rPr>
              <a:t>Ilustruje ona kształt guza, ważne szczegóły anatomiczne,  marginesy wycięcia, punkty orientacyjne. </a:t>
            </a:r>
            <a:br>
              <a:rPr lang="pl-PL" sz="3600" kern="1200" dirty="0" smtClean="0">
                <a:solidFill>
                  <a:schemeClr val="tx1"/>
                </a:solidFill>
                <a:effectLst/>
                <a:latin typeface="+mj-lt"/>
                <a:ea typeface="+mj-ea"/>
                <a:cs typeface="+mj-cs"/>
              </a:rPr>
            </a:br>
            <a:r>
              <a:rPr lang="pl-PL" sz="3600" kern="1200" dirty="0" smtClean="0">
                <a:solidFill>
                  <a:schemeClr val="tx1"/>
                </a:solidFill>
                <a:effectLst/>
                <a:latin typeface="+mj-lt"/>
                <a:ea typeface="+mj-ea"/>
                <a:cs typeface="+mj-cs"/>
              </a:rPr>
              <a:t>Stosuje się: odręczne rysunki (w tym – na gotowych szablonach). </a:t>
            </a:r>
            <a:br>
              <a:rPr lang="pl-PL" sz="3600" kern="1200" dirty="0" smtClean="0">
                <a:solidFill>
                  <a:schemeClr val="tx1"/>
                </a:solidFill>
                <a:effectLst/>
                <a:latin typeface="+mj-lt"/>
                <a:ea typeface="+mj-ea"/>
                <a:cs typeface="+mj-cs"/>
              </a:rPr>
            </a:br>
            <a:r>
              <a:rPr lang="pl-PL" sz="3600" dirty="0" smtClean="0"/>
              <a:t>Fo</a:t>
            </a:r>
            <a:r>
              <a:rPr lang="pl-PL" sz="3600" kern="1200" dirty="0" smtClean="0">
                <a:solidFill>
                  <a:schemeClr val="tx1"/>
                </a:solidFill>
                <a:effectLst/>
                <a:latin typeface="+mj-lt"/>
                <a:ea typeface="+mj-ea"/>
                <a:cs typeface="+mj-cs"/>
              </a:rPr>
              <a:t>tografia polaroidowa</a:t>
            </a:r>
            <a:r>
              <a:rPr lang="pl-PL" sz="3600" dirty="0" smtClean="0"/>
              <a:t>. </a:t>
            </a:r>
            <a:br>
              <a:rPr lang="pl-PL" sz="3600" dirty="0" smtClean="0"/>
            </a:br>
            <a:r>
              <a:rPr lang="pl-PL" sz="3600" dirty="0" smtClean="0"/>
              <a:t>Fotografia cyfrowa</a:t>
            </a:r>
            <a:r>
              <a:rPr lang="pl-PL" sz="4400" kern="1200" dirty="0" smtClean="0">
                <a:solidFill>
                  <a:schemeClr val="tx1"/>
                </a:solidFill>
                <a:effectLst/>
                <a:latin typeface="+mj-lt"/>
                <a:ea typeface="+mj-ea"/>
                <a:cs typeface="+mj-cs"/>
              </a:rPr>
              <a:t> </a:t>
            </a:r>
          </a:p>
          <a:p>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16786107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l-PL"/>
          </a:p>
        </p:txBody>
      </p:sp>
      <p:sp>
        <p:nvSpPr>
          <p:cNvPr id="3" name="Content Placeholder 2"/>
          <p:cNvSpPr>
            <a:spLocks noGrp="1"/>
          </p:cNvSpPr>
          <p:nvPr>
            <p:ph idx="1"/>
          </p:nvPr>
        </p:nvSpPr>
        <p:spPr/>
        <p:txBody>
          <a:bodyPr/>
          <a:lstStyle/>
          <a:p>
            <a:endParaRPr lang="pl-PL"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6797" y="-1755576"/>
            <a:ext cx="12889317" cy="9666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6801" y="1916832"/>
            <a:ext cx="4935759" cy="3701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5496" y="260649"/>
            <a:ext cx="9361040" cy="1384995"/>
          </a:xfrm>
          <a:prstGeom prst="rect">
            <a:avLst/>
          </a:prstGeom>
          <a:solidFill>
            <a:schemeClr val="bg1"/>
          </a:solidFill>
        </p:spPr>
        <p:txBody>
          <a:bodyPr wrap="square">
            <a:spAutoFit/>
          </a:bodyPr>
          <a:lstStyle/>
          <a:p>
            <a:r>
              <a:rPr lang="pl-PL" sz="2800" b="1" dirty="0"/>
              <a:t>Etap 4 Przygotowanie dokumentacji </a:t>
            </a:r>
            <a:endParaRPr lang="pl-PL" sz="2800" b="1" dirty="0" smtClean="0"/>
          </a:p>
          <a:p>
            <a:r>
              <a:rPr lang="pl-PL" sz="2800" b="1" dirty="0" smtClean="0"/>
              <a:t>graficznej </a:t>
            </a:r>
            <a:r>
              <a:rPr lang="pl-PL" sz="2800" b="1" dirty="0"/>
              <a:t>guza „mapy nowotworu” (Lek amb/oper</a:t>
            </a:r>
            <a:r>
              <a:rPr lang="pl-PL" sz="2800" b="1" dirty="0" smtClean="0"/>
              <a:t>)</a:t>
            </a:r>
          </a:p>
          <a:p>
            <a:r>
              <a:rPr lang="pl-PL" sz="2800" b="1" dirty="0" smtClean="0"/>
              <a:t>Rysunki odręczne / na szablonach</a:t>
            </a:r>
            <a:endParaRPr lang="pl-PL" sz="2800" dirty="0"/>
          </a:p>
        </p:txBody>
      </p:sp>
      <p:pic>
        <p:nvPicPr>
          <p:cNvPr id="7" name="Obraz 1" descr="C:\Documents and Settings\Ewa\Pulpit\logo centrum medyczne Bieniek.jpg"/>
          <p:cNvPicPr/>
          <p:nvPr/>
        </p:nvPicPr>
        <p:blipFill>
          <a:blip r:embed="rId4" cstate="print"/>
          <a:srcRect/>
          <a:stretch>
            <a:fillRect/>
          </a:stretch>
        </p:blipFill>
        <p:spPr bwMode="auto">
          <a:xfrm>
            <a:off x="6753051" y="188640"/>
            <a:ext cx="2211437" cy="432048"/>
          </a:xfrm>
          <a:prstGeom prst="rect">
            <a:avLst/>
          </a:prstGeom>
          <a:noFill/>
          <a:ln w="9525">
            <a:noFill/>
            <a:miter lim="800000"/>
            <a:headEnd/>
            <a:tailEnd/>
          </a:ln>
        </p:spPr>
      </p:pic>
      <p:sp>
        <p:nvSpPr>
          <p:cNvPr id="8" name="TextBox 7"/>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42384305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l-PL"/>
          </a:p>
        </p:txBody>
      </p:sp>
      <p:sp>
        <p:nvSpPr>
          <p:cNvPr id="3" name="Text Placeholder 2"/>
          <p:cNvSpPr>
            <a:spLocks noGrp="1"/>
          </p:cNvSpPr>
          <p:nvPr>
            <p:ph type="body" idx="1"/>
          </p:nvPr>
        </p:nvSpPr>
        <p:spPr/>
        <p:txBody>
          <a:bodyPr/>
          <a:lstStyle/>
          <a:p>
            <a:endParaRPr lang="pl-PL"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3" y="1628800"/>
            <a:ext cx="4740428"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1012" y="2780928"/>
            <a:ext cx="3168352" cy="2293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5496" y="260649"/>
            <a:ext cx="9361040" cy="1384995"/>
          </a:xfrm>
          <a:prstGeom prst="rect">
            <a:avLst/>
          </a:prstGeom>
          <a:solidFill>
            <a:schemeClr val="bg1"/>
          </a:solidFill>
        </p:spPr>
        <p:txBody>
          <a:bodyPr wrap="square">
            <a:spAutoFit/>
          </a:bodyPr>
          <a:lstStyle/>
          <a:p>
            <a:r>
              <a:rPr lang="pl-PL" sz="2800" b="1" dirty="0"/>
              <a:t>Etap 4 Przygotowanie dokumentacji </a:t>
            </a:r>
            <a:endParaRPr lang="pl-PL" sz="2800" b="1" dirty="0" smtClean="0"/>
          </a:p>
          <a:p>
            <a:r>
              <a:rPr lang="pl-PL" sz="2800" b="1" dirty="0" smtClean="0"/>
              <a:t>graficznej </a:t>
            </a:r>
            <a:r>
              <a:rPr lang="pl-PL" sz="2800" b="1" dirty="0"/>
              <a:t>guza „mapy nowotworu” (Lek amb/oper</a:t>
            </a:r>
            <a:r>
              <a:rPr lang="pl-PL" sz="2800" b="1" dirty="0" smtClean="0"/>
              <a:t>)</a:t>
            </a:r>
          </a:p>
          <a:p>
            <a:r>
              <a:rPr lang="pl-PL" sz="2800" b="1" dirty="0" smtClean="0"/>
              <a:t>Rysunki na szablonach</a:t>
            </a:r>
            <a:endParaRPr lang="pl-PL" sz="2800" dirty="0"/>
          </a:p>
        </p:txBody>
      </p:sp>
    </p:spTree>
    <p:extLst>
      <p:ext uri="{BB962C8B-B14F-4D97-AF65-F5344CB8AC3E}">
        <p14:creationId xmlns:p14="http://schemas.microsoft.com/office/powerpoint/2010/main" val="33049047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4" descr="IMG_1125"/>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3274417" y="2882875"/>
            <a:ext cx="3025775" cy="2346325"/>
          </a:xfrm>
          <a:noFill/>
        </p:spPr>
      </p:pic>
      <p:pic>
        <p:nvPicPr>
          <p:cNvPr id="11268" name="Picture 5" descr="IMG_1127"/>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6029771" y="4138191"/>
            <a:ext cx="3006725" cy="2243137"/>
          </a:xfrm>
          <a:noFill/>
        </p:spPr>
      </p:pic>
      <p:pic>
        <p:nvPicPr>
          <p:cNvPr id="11270" name="Picture 8"/>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rcRect/>
          <a:stretch>
            <a:fillRect/>
          </a:stretch>
        </p:blipFill>
        <p:spPr>
          <a:xfrm>
            <a:off x="323528" y="2031926"/>
            <a:ext cx="3024187" cy="2189162"/>
          </a:xfrm>
        </p:spPr>
      </p:pic>
      <p:sp>
        <p:nvSpPr>
          <p:cNvPr id="8" name="Rectangle 7"/>
          <p:cNvSpPr/>
          <p:nvPr/>
        </p:nvSpPr>
        <p:spPr>
          <a:xfrm>
            <a:off x="288714" y="260648"/>
            <a:ext cx="8712968" cy="1384995"/>
          </a:xfrm>
          <a:prstGeom prst="rect">
            <a:avLst/>
          </a:prstGeom>
        </p:spPr>
        <p:txBody>
          <a:bodyPr wrap="square">
            <a:spAutoFit/>
          </a:bodyPr>
          <a:lstStyle/>
          <a:p>
            <a:r>
              <a:rPr lang="pl-PL" sz="2800" b="1" dirty="0"/>
              <a:t>Etap 4 Przygotowanie dokumentacji </a:t>
            </a:r>
            <a:endParaRPr lang="pl-PL" sz="2800" b="1" dirty="0" smtClean="0"/>
          </a:p>
          <a:p>
            <a:r>
              <a:rPr lang="pl-PL" sz="2800" b="1" dirty="0" smtClean="0"/>
              <a:t>graficznej </a:t>
            </a:r>
            <a:r>
              <a:rPr lang="pl-PL" sz="2800" b="1" dirty="0"/>
              <a:t>guza „mapy nowotworu” (Lek amb/oper</a:t>
            </a:r>
            <a:r>
              <a:rPr lang="pl-PL" sz="2800" b="1" dirty="0" smtClean="0"/>
              <a:t>)</a:t>
            </a:r>
          </a:p>
          <a:p>
            <a:r>
              <a:rPr lang="pl-PL" sz="2800" b="1" dirty="0" smtClean="0"/>
              <a:t>Fotografia polaroidowa / cyfrowa </a:t>
            </a:r>
            <a:endParaRPr lang="pl-PL" sz="2800" dirty="0"/>
          </a:p>
        </p:txBody>
      </p:sp>
      <p:sp>
        <p:nvSpPr>
          <p:cNvPr id="7" name="TextBox 6"/>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9" name="Obraz 1" descr="C:\Documents and Settings\Ewa\Pulpit\logo centrum medyczne Bieniek.jpg"/>
          <p:cNvPicPr/>
          <p:nvPr/>
        </p:nvPicPr>
        <p:blipFill>
          <a:blip r:embed="rId5" cstate="print"/>
          <a:srcRect/>
          <a:stretch>
            <a:fillRect/>
          </a:stretch>
        </p:blipFill>
        <p:spPr bwMode="auto">
          <a:xfrm>
            <a:off x="6753051" y="188640"/>
            <a:ext cx="2211437" cy="432048"/>
          </a:xfrm>
          <a:prstGeom prst="rect">
            <a:avLst/>
          </a:prstGeom>
          <a:noFill/>
          <a:ln w="9525">
            <a:noFill/>
            <a:miter lim="800000"/>
            <a:headEnd/>
            <a:tailEnd/>
          </a:ln>
        </p:spPr>
      </p:pic>
    </p:spTree>
    <p:extLst>
      <p:ext uri="{BB962C8B-B14F-4D97-AF65-F5344CB8AC3E}">
        <p14:creationId xmlns:p14="http://schemas.microsoft.com/office/powerpoint/2010/main" val="40118707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251520" y="2130425"/>
            <a:ext cx="8640960" cy="1470025"/>
          </a:xfrm>
        </p:spPr>
        <p:txBody>
          <a:bodyPr>
            <a:noAutofit/>
          </a:bodyPr>
          <a:lstStyle/>
          <a:p>
            <a:pPr algn="l"/>
            <a:r>
              <a:rPr lang="pl-PL" altLang="pl-PL" sz="3200" dirty="0"/>
              <a:t>Najczęstsze nowotwory złośliwe skóry: </a:t>
            </a:r>
            <a:r>
              <a:rPr lang="pl-PL" altLang="pl-PL" sz="3200" dirty="0" smtClean="0"/>
              <a:t/>
            </a:r>
            <a:br>
              <a:rPr lang="pl-PL" altLang="pl-PL" sz="3200" dirty="0" smtClean="0"/>
            </a:br>
            <a:r>
              <a:rPr lang="pl-PL" altLang="pl-PL" sz="3200" dirty="0"/>
              <a:t/>
            </a:r>
            <a:br>
              <a:rPr lang="pl-PL" altLang="pl-PL" sz="3200" dirty="0"/>
            </a:br>
            <a:r>
              <a:rPr lang="pl-PL" altLang="pl-PL" sz="3200" dirty="0"/>
              <a:t>- rak </a:t>
            </a:r>
            <a:r>
              <a:rPr lang="pl-PL" altLang="pl-PL" sz="3200" dirty="0" err="1"/>
              <a:t>podstawnokomórkowy</a:t>
            </a:r>
            <a:r>
              <a:rPr lang="pl-PL" altLang="pl-PL" sz="3200" dirty="0"/>
              <a:t>  	</a:t>
            </a:r>
            <a:r>
              <a:rPr lang="pl-PL" altLang="pl-PL" sz="3200" dirty="0" smtClean="0"/>
              <a:t>	(75-85%) </a:t>
            </a:r>
            <a:r>
              <a:rPr lang="pl-PL" altLang="pl-PL" sz="3200" dirty="0"/>
              <a:t/>
            </a:r>
            <a:br>
              <a:rPr lang="pl-PL" altLang="pl-PL" sz="3200" dirty="0"/>
            </a:br>
            <a:r>
              <a:rPr lang="pl-PL" altLang="pl-PL" sz="3200" dirty="0"/>
              <a:t>- rak </a:t>
            </a:r>
            <a:r>
              <a:rPr lang="pl-PL" altLang="pl-PL" sz="3200" dirty="0" err="1"/>
              <a:t>kolczystokomórkowy</a:t>
            </a:r>
            <a:r>
              <a:rPr lang="pl-PL" altLang="pl-PL" sz="3200" dirty="0"/>
              <a:t>     	</a:t>
            </a:r>
            <a:r>
              <a:rPr lang="pl-PL" altLang="pl-PL" sz="3200" dirty="0" smtClean="0"/>
              <a:t>	(</a:t>
            </a:r>
            <a:r>
              <a:rPr lang="pl-PL" altLang="pl-PL" sz="3200" dirty="0"/>
              <a:t>10-15</a:t>
            </a:r>
            <a:r>
              <a:rPr lang="pl-PL" altLang="pl-PL" sz="3200" dirty="0" smtClean="0"/>
              <a:t>%)</a:t>
            </a:r>
            <a:br>
              <a:rPr lang="pl-PL" altLang="pl-PL" sz="3200" dirty="0" smtClean="0"/>
            </a:br>
            <a:r>
              <a:rPr lang="pl-PL" altLang="pl-PL" sz="3200" dirty="0" smtClean="0"/>
              <a:t>- czerniak						(2-4%)</a:t>
            </a:r>
            <a:br>
              <a:rPr lang="pl-PL" altLang="pl-PL" sz="3200" dirty="0" smtClean="0"/>
            </a:br>
            <a:r>
              <a:rPr lang="pl-PL" altLang="pl-PL" sz="3200" dirty="0" smtClean="0"/>
              <a:t>- </a:t>
            </a:r>
            <a:r>
              <a:rPr lang="pl-PL" altLang="pl-PL" sz="3200" dirty="0"/>
              <a:t>raki przydatkowe 			</a:t>
            </a:r>
            <a:r>
              <a:rPr lang="pl-PL" altLang="pl-PL" sz="3200" dirty="0" smtClean="0"/>
              <a:t>	(&lt;1%) </a:t>
            </a:r>
            <a:r>
              <a:rPr lang="sv-SE" altLang="pl-PL" sz="3200" dirty="0"/>
              <a:t/>
            </a:r>
            <a:br>
              <a:rPr lang="sv-SE" altLang="pl-PL" sz="3200" dirty="0"/>
            </a:br>
            <a:r>
              <a:rPr lang="pl-PL" altLang="pl-PL" sz="3200" dirty="0" smtClean="0"/>
              <a:t>- rak neuroendokrynny Merkela		(&lt;1%)</a:t>
            </a:r>
            <a:br>
              <a:rPr lang="pl-PL" altLang="pl-PL" sz="3200" dirty="0" smtClean="0"/>
            </a:br>
            <a:r>
              <a:rPr lang="pl-PL" altLang="pl-PL" sz="3200" dirty="0" smtClean="0"/>
              <a:t>- </a:t>
            </a:r>
            <a:r>
              <a:rPr lang="pl-PL" altLang="pl-PL" sz="3200" dirty="0"/>
              <a:t>guzowaty </a:t>
            </a:r>
            <a:r>
              <a:rPr lang="pl-PL" altLang="pl-PL" sz="3200" dirty="0" err="1"/>
              <a:t>włókniakomięsak</a:t>
            </a:r>
            <a:r>
              <a:rPr lang="pl-PL" altLang="pl-PL" sz="3200" dirty="0"/>
              <a:t> skóry	(&lt;1</a:t>
            </a:r>
            <a:r>
              <a:rPr lang="pl-PL" altLang="pl-PL" sz="3200" dirty="0" smtClean="0"/>
              <a:t>%)</a:t>
            </a:r>
            <a:endParaRPr lang="pl-PL" sz="3200" dirty="0"/>
          </a:p>
        </p:txBody>
      </p:sp>
      <p:sp>
        <p:nvSpPr>
          <p:cNvPr id="3" name="Podtytuł 2"/>
          <p:cNvSpPr>
            <a:spLocks noGrp="1"/>
          </p:cNvSpPr>
          <p:nvPr>
            <p:ph type="subTitle" idx="1"/>
          </p:nvPr>
        </p:nvSpPr>
        <p:spPr/>
        <p:txBody>
          <a:bodyPr/>
          <a:lstStyle/>
          <a:p>
            <a:endParaRPr lang="pl-PL"/>
          </a:p>
        </p:txBody>
      </p:sp>
      <p:sp>
        <p:nvSpPr>
          <p:cNvPr id="4" name="pole tekstowe 2"/>
          <p:cNvSpPr txBox="1">
            <a:spLocks noChangeArrowheads="1"/>
          </p:cNvSpPr>
          <p:nvPr/>
        </p:nvSpPr>
        <p:spPr bwMode="auto">
          <a:xfrm>
            <a:off x="179388" y="-26988"/>
            <a:ext cx="30972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800" dirty="0" smtClean="0"/>
              <a:t>Wprowadzenie</a:t>
            </a:r>
            <a:endParaRPr lang="pl-PL" altLang="pl-PL" sz="2400" dirty="0"/>
          </a:p>
        </p:txBody>
      </p:sp>
      <p:pic>
        <p:nvPicPr>
          <p:cNvPr id="5"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6" name="TextBox 5"/>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33179914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229600" cy="1143000"/>
          </a:xfrm>
        </p:spPr>
        <p:txBody>
          <a:bodyPr>
            <a:noAutofit/>
          </a:bodyPr>
          <a:lstStyle/>
          <a:p>
            <a:pPr algn="l"/>
            <a:r>
              <a:rPr lang="pl-PL" sz="2800" b="1" dirty="0"/>
              <a:t>Etap 4 Przygotowanie dokumentacji graficznej guza „mapy nowotworu” (Lek amb/oper)</a:t>
            </a:r>
            <a:endParaRPr lang="pl-PL" sz="2800" dirty="0"/>
          </a:p>
        </p:txBody>
      </p:sp>
      <p:sp>
        <p:nvSpPr>
          <p:cNvPr id="3" name="Content Placeholder 2"/>
          <p:cNvSpPr>
            <a:spLocks noGrp="1"/>
          </p:cNvSpPr>
          <p:nvPr>
            <p:ph idx="1"/>
          </p:nvPr>
        </p:nvSpPr>
        <p:spPr>
          <a:xfrm>
            <a:off x="251520" y="1124744"/>
            <a:ext cx="8229600" cy="4525963"/>
          </a:xfrm>
        </p:spPr>
        <p:txBody>
          <a:bodyPr>
            <a:normAutofit/>
          </a:bodyPr>
          <a:lstStyle/>
          <a:p>
            <a:pPr marL="0" indent="0">
              <a:buNone/>
            </a:pPr>
            <a:r>
              <a:rPr lang="pl-PL" sz="2400" dirty="0" smtClean="0"/>
              <a:t>Własny system dokumentacji: </a:t>
            </a:r>
          </a:p>
          <a:p>
            <a:pPr marL="0" indent="0">
              <a:buNone/>
            </a:pPr>
            <a:r>
              <a:rPr lang="pl-PL" sz="2400" dirty="0" smtClean="0"/>
              <a:t>Fotografia cyfrowa umieszczane jest w programie Computer Tumor Mapping. </a:t>
            </a:r>
          </a:p>
        </p:txBody>
      </p:sp>
      <p:pic>
        <p:nvPicPr>
          <p:cNvPr id="5"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6" name="TextBox 5"/>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2636912"/>
            <a:ext cx="6396202" cy="3597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2050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2774699"/>
            <a:ext cx="4536504" cy="3390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
        <p:nvSpPr>
          <p:cNvPr id="4" name="TextBox 3"/>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5" name="Title 1"/>
          <p:cNvSpPr txBox="1">
            <a:spLocks/>
          </p:cNvSpPr>
          <p:nvPr/>
        </p:nvSpPr>
        <p:spPr>
          <a:xfrm>
            <a:off x="518864" y="485800"/>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800" b="1" dirty="0" smtClean="0"/>
              <a:t>Etap 4 Mapa guza</a:t>
            </a:r>
            <a:r>
              <a:rPr lang="pl-PL" sz="2800" dirty="0" smtClean="0"/>
              <a:t> </a:t>
            </a:r>
          </a:p>
          <a:p>
            <a:pPr algn="l"/>
            <a:r>
              <a:rPr lang="pl-PL" sz="2800" dirty="0" smtClean="0"/>
              <a:t>wykonana z zastosowaniem programu Computer Tumor Mapping zawiera marginesy </a:t>
            </a:r>
            <a:r>
              <a:rPr lang="pl-PL" sz="2800" dirty="0"/>
              <a:t>wycięcia, linie podziałów, kodowanie kolorystyczne, numerację, lokalizację nacieków </a:t>
            </a:r>
            <a:r>
              <a:rPr lang="pl-PL" sz="2800" dirty="0" smtClean="0"/>
              <a:t>npl z poszczególnych etapów nowotworu. </a:t>
            </a:r>
            <a:endParaRPr lang="pl-PL" sz="2800" dirty="0"/>
          </a:p>
          <a:p>
            <a:pPr algn="l"/>
            <a:endParaRPr lang="pl-PL" sz="2800" dirty="0"/>
          </a:p>
        </p:txBody>
      </p:sp>
    </p:spTree>
    <p:extLst>
      <p:ext uri="{BB962C8B-B14F-4D97-AF65-F5344CB8AC3E}">
        <p14:creationId xmlns:p14="http://schemas.microsoft.com/office/powerpoint/2010/main" val="5684180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824" y="1628800"/>
            <a:ext cx="8733656" cy="1143000"/>
          </a:xfrm>
        </p:spPr>
        <p:txBody>
          <a:bodyPr>
            <a:normAutofit fontScale="90000"/>
          </a:bodyPr>
          <a:lstStyle/>
          <a:p>
            <a:pPr algn="l"/>
            <a:r>
              <a:rPr lang="pl-PL" sz="4000" b="1" kern="1200" dirty="0" smtClean="0">
                <a:solidFill>
                  <a:schemeClr val="tx1"/>
                </a:solidFill>
                <a:effectLst/>
                <a:latin typeface="+mj-lt"/>
                <a:ea typeface="+mj-ea"/>
                <a:cs typeface="+mj-cs"/>
              </a:rPr>
              <a:t>Etap 5 Znieczulenie. (Lek oper)</a:t>
            </a:r>
            <a:endParaRPr lang="pl-PL" sz="4000" kern="1200" dirty="0" smtClean="0">
              <a:solidFill>
                <a:schemeClr val="tx1"/>
              </a:solidFill>
              <a:effectLst/>
              <a:latin typeface="+mj-lt"/>
              <a:ea typeface="+mj-ea"/>
              <a:cs typeface="+mj-cs"/>
            </a:endParaRPr>
          </a:p>
          <a:p>
            <a:pPr algn="l"/>
            <a:r>
              <a:rPr lang="pl-PL" sz="3600" dirty="0"/>
              <a:t>	</a:t>
            </a:r>
            <a:r>
              <a:rPr lang="pl-PL" sz="3100" kern="1200" dirty="0" smtClean="0">
                <a:solidFill>
                  <a:schemeClr val="tx1"/>
                </a:solidFill>
                <a:effectLst/>
                <a:latin typeface="+mj-lt"/>
                <a:ea typeface="+mj-ea"/>
                <a:cs typeface="+mj-cs"/>
              </a:rPr>
              <a:t>Znieczulenie wykonywane jest poprzez ostrzyknięcie tkanek lidokainą (0,25 – 0,5 %) z dodatkiem adrenaliny. </a:t>
            </a:r>
            <a:br>
              <a:rPr lang="pl-PL" sz="3100" kern="1200" dirty="0" smtClean="0">
                <a:solidFill>
                  <a:schemeClr val="tx1"/>
                </a:solidFill>
                <a:effectLst/>
                <a:latin typeface="+mj-lt"/>
                <a:ea typeface="+mj-ea"/>
                <a:cs typeface="+mj-cs"/>
              </a:rPr>
            </a:br>
            <a:r>
              <a:rPr lang="pl-PL" sz="3100" kern="1200" dirty="0" smtClean="0">
                <a:solidFill>
                  <a:schemeClr val="tx1"/>
                </a:solidFill>
                <a:effectLst/>
                <a:latin typeface="+mj-lt"/>
                <a:ea typeface="+mj-ea"/>
                <a:cs typeface="+mj-cs"/>
              </a:rPr>
              <a:t>	Niektóre ośrodki preferują środki długo działające (bupivacaine, ropivacaine, etidocaine)</a:t>
            </a:r>
          </a:p>
          <a:p>
            <a:r>
              <a:rPr lang="pl-PL" sz="4400" b="1" kern="1200" dirty="0" smtClean="0">
                <a:solidFill>
                  <a:schemeClr val="tx1"/>
                </a:solidFill>
                <a:effectLst/>
                <a:latin typeface="+mj-lt"/>
                <a:ea typeface="+mj-ea"/>
                <a:cs typeface="+mj-cs"/>
              </a:rPr>
              <a:t> </a:t>
            </a:r>
            <a:endParaRPr lang="pl-PL" sz="4400" kern="1200" dirty="0" smtClean="0">
              <a:solidFill>
                <a:schemeClr val="tx1"/>
              </a:solidFill>
              <a:effectLst/>
              <a:latin typeface="+mj-lt"/>
              <a:ea typeface="+mj-ea"/>
              <a:cs typeface="+mj-cs"/>
            </a:endParaRPr>
          </a:p>
          <a:p>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6" name="Obraz 3" descr="DSC02569.JPG"/>
          <p:cNvPicPr>
            <a:picLocks noGrp="1" noChangeAspect="1"/>
          </p:cNvPicPr>
          <p:nvPr isPhoto="1"/>
        </p:nvPicPr>
        <p:blipFill>
          <a:blip r:embed="rId3" cstate="print">
            <a:extLst>
              <a:ext uri="{28A0092B-C50C-407E-A947-70E740481C1C}">
                <a14:useLocalDpi xmlns:a14="http://schemas.microsoft.com/office/drawing/2010/main" val="0"/>
              </a:ext>
            </a:extLst>
          </a:blip>
          <a:srcRect/>
          <a:stretch>
            <a:fillRect/>
          </a:stretch>
        </p:blipFill>
        <p:spPr bwMode="auto">
          <a:xfrm>
            <a:off x="2411760" y="2870049"/>
            <a:ext cx="4680520" cy="351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3349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4944"/>
            <a:ext cx="8229600" cy="1143000"/>
          </a:xfrm>
        </p:spPr>
        <p:txBody>
          <a:bodyPr>
            <a:noAutofit/>
          </a:bodyPr>
          <a:lstStyle/>
          <a:p>
            <a:pPr algn="l"/>
            <a:r>
              <a:rPr lang="pl-PL" sz="2800" b="1" kern="1200" dirty="0" smtClean="0">
                <a:solidFill>
                  <a:schemeClr val="tx1"/>
                </a:solidFill>
                <a:effectLst/>
              </a:rPr>
              <a:t/>
            </a:r>
            <a:br>
              <a:rPr lang="pl-PL" sz="2800" b="1" kern="1200" dirty="0" smtClean="0">
                <a:solidFill>
                  <a:schemeClr val="tx1"/>
                </a:solidFill>
                <a:effectLst/>
              </a:rPr>
            </a:br>
            <a:r>
              <a:rPr lang="pl-PL" sz="2800" b="1" kern="1200" dirty="0" smtClean="0">
                <a:solidFill>
                  <a:schemeClr val="tx1"/>
                </a:solidFill>
                <a:effectLst/>
              </a:rPr>
              <a:t>Etap 6 Biopsja. (Lek oper)</a:t>
            </a:r>
            <a:endParaRPr lang="pl-PL" sz="2800" kern="1200" dirty="0" smtClean="0">
              <a:solidFill>
                <a:schemeClr val="tx1"/>
              </a:solidFill>
              <a:effectLst/>
            </a:endParaRPr>
          </a:p>
          <a:p>
            <a:pPr algn="l"/>
            <a:r>
              <a:rPr lang="pl-PL" sz="2800" kern="1200" dirty="0" smtClean="0">
                <a:solidFill>
                  <a:schemeClr val="tx1"/>
                </a:solidFill>
                <a:effectLst/>
              </a:rPr>
              <a:t/>
            </a:r>
            <a:br>
              <a:rPr lang="pl-PL" sz="2800" kern="1200" dirty="0" smtClean="0">
                <a:solidFill>
                  <a:schemeClr val="tx1"/>
                </a:solidFill>
                <a:effectLst/>
              </a:rPr>
            </a:br>
            <a:r>
              <a:rPr lang="pl-PL" sz="2800" dirty="0"/>
              <a:t>	</a:t>
            </a:r>
            <a:r>
              <a:rPr lang="pl-PL" sz="2800" kern="1200" dirty="0" smtClean="0">
                <a:solidFill>
                  <a:schemeClr val="tx1"/>
                </a:solidFill>
                <a:effectLst/>
              </a:rPr>
              <a:t>Biopsja guza jest wykonywana przed kwalifikacją do leczenia. </a:t>
            </a:r>
            <a:br>
              <a:rPr lang="pl-PL" sz="2800" kern="1200" dirty="0" smtClean="0">
                <a:solidFill>
                  <a:schemeClr val="tx1"/>
                </a:solidFill>
                <a:effectLst/>
              </a:rPr>
            </a:br>
            <a:r>
              <a:rPr lang="pl-PL" sz="2800" kern="1200" dirty="0" smtClean="0">
                <a:solidFill>
                  <a:schemeClr val="tx1"/>
                </a:solidFill>
                <a:effectLst/>
              </a:rPr>
              <a:t>	Podczas zabiegu CMM ponownie pobieramy tkanki do badania histologicznego w skrawkach mrożonych. </a:t>
            </a:r>
            <a:r>
              <a:rPr lang="pl-PL" sz="2800" dirty="0"/>
              <a:t>Część tkanki może </a:t>
            </a:r>
            <a:r>
              <a:rPr lang="pl-PL" sz="2800" dirty="0" smtClean="0"/>
              <a:t>też być </a:t>
            </a:r>
            <a:r>
              <a:rPr lang="pl-PL" sz="2800" dirty="0"/>
              <a:t>przekazana do badania (formalinowo- parafinowego).</a:t>
            </a:r>
            <a:br>
              <a:rPr lang="pl-PL" sz="2800" dirty="0"/>
            </a:br>
            <a:r>
              <a:rPr lang="pl-PL" sz="2800" kern="1200" dirty="0" smtClean="0">
                <a:solidFill>
                  <a:schemeClr val="tx1"/>
                </a:solidFill>
                <a:effectLst/>
              </a:rPr>
              <a:t>	</a:t>
            </a:r>
            <a:br>
              <a:rPr lang="pl-PL" sz="2800" kern="1200" dirty="0" smtClean="0">
                <a:solidFill>
                  <a:schemeClr val="tx1"/>
                </a:solidFill>
                <a:effectLst/>
              </a:rPr>
            </a:br>
            <a:r>
              <a:rPr lang="pl-PL" sz="2800" kern="1200" dirty="0" smtClean="0">
                <a:solidFill>
                  <a:schemeClr val="tx1"/>
                </a:solidFill>
                <a:effectLst/>
              </a:rPr>
              <a:t>Rodzaje biopsji: </a:t>
            </a:r>
            <a:br>
              <a:rPr lang="pl-PL" sz="2800" kern="1200" dirty="0" smtClean="0">
                <a:solidFill>
                  <a:schemeClr val="tx1"/>
                </a:solidFill>
                <a:effectLst/>
              </a:rPr>
            </a:br>
            <a:r>
              <a:rPr lang="pl-PL" sz="2800" kern="1200" dirty="0" smtClean="0">
                <a:solidFill>
                  <a:schemeClr val="tx1"/>
                </a:solidFill>
                <a:effectLst/>
              </a:rPr>
              <a:t>	- nacinająca (</a:t>
            </a:r>
            <a:r>
              <a:rPr lang="pl-PL" sz="2800" i="1" kern="1200" dirty="0" smtClean="0">
                <a:solidFill>
                  <a:schemeClr val="tx1"/>
                </a:solidFill>
                <a:effectLst/>
              </a:rPr>
              <a:t>incisional biopsy</a:t>
            </a:r>
            <a:r>
              <a:rPr lang="pl-PL" sz="2800" kern="1200" dirty="0" smtClean="0">
                <a:solidFill>
                  <a:schemeClr val="tx1"/>
                </a:solidFill>
                <a:effectLst/>
              </a:rPr>
              <a:t>), </a:t>
            </a:r>
            <a:br>
              <a:rPr lang="pl-PL" sz="2800" kern="1200" dirty="0" smtClean="0">
                <a:solidFill>
                  <a:schemeClr val="tx1"/>
                </a:solidFill>
                <a:effectLst/>
              </a:rPr>
            </a:br>
            <a:r>
              <a:rPr lang="pl-PL" sz="2800" kern="1200" dirty="0" smtClean="0">
                <a:solidFill>
                  <a:schemeClr val="tx1"/>
                </a:solidFill>
                <a:effectLst/>
              </a:rPr>
              <a:t>	- wycinająca (</a:t>
            </a:r>
            <a:r>
              <a:rPr lang="pl-PL" sz="2800" i="1" kern="1200" dirty="0" smtClean="0">
                <a:solidFill>
                  <a:schemeClr val="tx1"/>
                </a:solidFill>
                <a:effectLst/>
              </a:rPr>
              <a:t>excisional biopsy</a:t>
            </a:r>
            <a:r>
              <a:rPr lang="pl-PL" sz="2800" kern="1200" dirty="0" smtClean="0">
                <a:solidFill>
                  <a:schemeClr val="tx1"/>
                </a:solidFill>
                <a:effectLst/>
              </a:rPr>
              <a:t>), </a:t>
            </a:r>
            <a:br>
              <a:rPr lang="pl-PL" sz="2800" kern="1200" dirty="0" smtClean="0">
                <a:solidFill>
                  <a:schemeClr val="tx1"/>
                </a:solidFill>
                <a:effectLst/>
              </a:rPr>
            </a:br>
            <a:r>
              <a:rPr lang="pl-PL" sz="2800" kern="1200" dirty="0" smtClean="0">
                <a:solidFill>
                  <a:schemeClr val="tx1"/>
                </a:solidFill>
                <a:effectLst/>
              </a:rPr>
              <a:t>	- ścinająca (</a:t>
            </a:r>
            <a:r>
              <a:rPr lang="pl-PL" sz="2800" i="1" kern="1200" dirty="0" smtClean="0">
                <a:solidFill>
                  <a:schemeClr val="tx1"/>
                </a:solidFill>
                <a:effectLst/>
              </a:rPr>
              <a:t>shave biosy)</a:t>
            </a:r>
            <a:r>
              <a:rPr lang="pl-PL" sz="2800" kern="1200" dirty="0" smtClean="0">
                <a:solidFill>
                  <a:schemeClr val="tx1"/>
                </a:solidFill>
                <a:effectLst/>
              </a:rPr>
              <a:t>, </a:t>
            </a:r>
            <a:br>
              <a:rPr lang="pl-PL" sz="2800" kern="1200" dirty="0" smtClean="0">
                <a:solidFill>
                  <a:schemeClr val="tx1"/>
                </a:solidFill>
                <a:effectLst/>
              </a:rPr>
            </a:br>
            <a:r>
              <a:rPr lang="pl-PL" sz="2800" kern="1200" dirty="0" smtClean="0">
                <a:solidFill>
                  <a:schemeClr val="tx1"/>
                </a:solidFill>
                <a:effectLst/>
              </a:rPr>
              <a:t>	- łyżeczkowaniem (</a:t>
            </a:r>
            <a:r>
              <a:rPr lang="pl-PL" sz="2800" i="1" kern="1200" dirty="0" smtClean="0">
                <a:solidFill>
                  <a:schemeClr val="tx1"/>
                </a:solidFill>
                <a:effectLst/>
              </a:rPr>
              <a:t>curretage biopsy</a:t>
            </a:r>
            <a:r>
              <a:rPr lang="pl-PL" sz="2800" kern="1200" dirty="0" smtClean="0">
                <a:solidFill>
                  <a:schemeClr val="tx1"/>
                </a:solidFill>
                <a:effectLst/>
              </a:rPr>
              <a:t>)</a:t>
            </a:r>
            <a:br>
              <a:rPr lang="pl-PL" sz="2800" kern="1200" dirty="0" smtClean="0">
                <a:solidFill>
                  <a:schemeClr val="tx1"/>
                </a:solidFill>
                <a:effectLst/>
              </a:rPr>
            </a:br>
            <a:r>
              <a:rPr lang="pl-PL" sz="2800" kern="1200" dirty="0" smtClean="0">
                <a:solidFill>
                  <a:schemeClr val="tx1"/>
                </a:solidFill>
                <a:effectLst/>
              </a:rPr>
              <a:t>	- </a:t>
            </a:r>
            <a:r>
              <a:rPr lang="pl-PL" sz="2800" dirty="0" smtClean="0"/>
              <a:t>sztancowa (</a:t>
            </a:r>
            <a:r>
              <a:rPr lang="pl-PL" sz="2800" i="1" dirty="0" smtClean="0"/>
              <a:t>punch biopsy</a:t>
            </a:r>
            <a:r>
              <a:rPr lang="pl-PL" sz="2800" dirty="0" smtClean="0"/>
              <a:t>)</a:t>
            </a:r>
            <a:r>
              <a:rPr lang="pl-PL" sz="2800" kern="1200" dirty="0" smtClean="0">
                <a:solidFill>
                  <a:schemeClr val="tx1"/>
                </a:solidFill>
                <a:effectLst/>
              </a:rPr>
              <a:t>. </a:t>
            </a:r>
            <a:br>
              <a:rPr lang="pl-PL" sz="2800" kern="1200" dirty="0" smtClean="0">
                <a:solidFill>
                  <a:schemeClr val="tx1"/>
                </a:solidFill>
                <a:effectLst/>
              </a:rPr>
            </a:br>
            <a:r>
              <a:rPr lang="pl-PL" sz="2800" dirty="0"/>
              <a:t>	</a:t>
            </a:r>
            <a:r>
              <a:rPr lang="pl-PL" sz="3200" b="1" kern="1200" dirty="0" smtClean="0">
                <a:solidFill>
                  <a:schemeClr val="tx1"/>
                </a:solidFill>
                <a:effectLst/>
              </a:rPr>
              <a:t> </a:t>
            </a:r>
            <a:endParaRPr lang="pl-PL" sz="3200" kern="1200" dirty="0" smtClean="0">
              <a:solidFill>
                <a:schemeClr val="tx1"/>
              </a:solidFill>
              <a:effectLst/>
            </a:endParaRPr>
          </a:p>
          <a:p>
            <a:pPr algn="l"/>
            <a:endParaRPr lang="pl-PL" sz="32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34364665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hidden="1"/>
          <p:cNvSpPr>
            <a:spLocks noGrp="1" noChangeArrowheads="1"/>
          </p:cNvSpPr>
          <p:nvPr>
            <p:ph type="title"/>
          </p:nvPr>
        </p:nvSpPr>
        <p:spPr/>
        <p:txBody>
          <a:bodyPr/>
          <a:lstStyle/>
          <a:p>
            <a:pPr eaLnBrk="1" hangingPunct="1">
              <a:defRPr/>
            </a:pPr>
            <a:endParaRPr lang="pl-PL" smtClean="0"/>
          </a:p>
        </p:txBody>
      </p:sp>
      <p:sp>
        <p:nvSpPr>
          <p:cNvPr id="4" name="Title 1"/>
          <p:cNvSpPr txBox="1">
            <a:spLocks/>
          </p:cNvSpPr>
          <p:nvPr/>
        </p:nvSpPr>
        <p:spPr>
          <a:xfrm>
            <a:off x="457200" y="69269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800" b="1" dirty="0" smtClean="0"/>
              <a:t/>
            </a:r>
            <a:br>
              <a:rPr lang="pl-PL" sz="2800" b="1" dirty="0" smtClean="0"/>
            </a:br>
            <a:endParaRPr lang="pl-PL" sz="2800" b="1" dirty="0" smtClean="0"/>
          </a:p>
          <a:p>
            <a:pPr algn="l"/>
            <a:r>
              <a:rPr lang="pl-PL" sz="2800" b="1" dirty="0" smtClean="0"/>
              <a:t>Etap 6 Biopsja. (Lek oper)</a:t>
            </a:r>
            <a:endParaRPr lang="pl-PL" sz="2800" dirty="0" smtClean="0"/>
          </a:p>
          <a:p>
            <a:pPr algn="l"/>
            <a:r>
              <a:rPr lang="pl-PL" sz="2800" dirty="0" smtClean="0"/>
              <a:t> </a:t>
            </a:r>
            <a:br>
              <a:rPr lang="pl-PL" sz="2800" dirty="0" smtClean="0"/>
            </a:br>
            <a:r>
              <a:rPr lang="pl-PL" sz="2800" dirty="0" smtClean="0"/>
              <a:t>	Stan po biopsjach guzów (typu wycinającego i ścinającego), przed pierwszym etapem wycięcia.</a:t>
            </a:r>
            <a:endParaRPr lang="pl-PL" sz="32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140968"/>
            <a:ext cx="4005624" cy="2679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
        <p:nvSpPr>
          <p:cNvPr id="9" name="TextBox 8"/>
          <p:cNvSpPr txBox="1"/>
          <p:nvPr/>
        </p:nvSpPr>
        <p:spPr>
          <a:xfrm>
            <a:off x="388047" y="6396335"/>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4026" y="3140968"/>
            <a:ext cx="4134438" cy="2679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83865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l-PL" dirty="0"/>
          </a:p>
        </p:txBody>
      </p:sp>
      <p:sp>
        <p:nvSpPr>
          <p:cNvPr id="3" name="Content Placeholder 2"/>
          <p:cNvSpPr>
            <a:spLocks noGrp="1"/>
          </p:cNvSpPr>
          <p:nvPr>
            <p:ph idx="1"/>
          </p:nvPr>
        </p:nvSpPr>
        <p:spPr>
          <a:xfrm>
            <a:off x="251520" y="260648"/>
            <a:ext cx="8229600" cy="4525963"/>
          </a:xfrm>
        </p:spPr>
        <p:txBody>
          <a:bodyPr>
            <a:noAutofit/>
          </a:bodyPr>
          <a:lstStyle/>
          <a:p>
            <a:pPr marL="0" indent="0">
              <a:buNone/>
            </a:pPr>
            <a:r>
              <a:rPr lang="pl-PL" b="1" dirty="0" smtClean="0"/>
              <a:t>Etap 7. Zmniejszenie masy guza </a:t>
            </a:r>
          </a:p>
          <a:p>
            <a:pPr marL="0" indent="0">
              <a:buNone/>
            </a:pPr>
            <a:r>
              <a:rPr lang="pl-PL" b="1" dirty="0" smtClean="0"/>
              <a:t>(</a:t>
            </a:r>
            <a:r>
              <a:rPr lang="pl-PL" b="1" dirty="0"/>
              <a:t>debulking</a:t>
            </a:r>
            <a:r>
              <a:rPr lang="pl-PL" b="1" dirty="0" smtClean="0"/>
              <a:t>) (Lek.oper)</a:t>
            </a:r>
          </a:p>
          <a:p>
            <a:pPr>
              <a:buFontTx/>
              <a:buChar char="-"/>
            </a:pPr>
            <a:r>
              <a:rPr lang="pl-PL" dirty="0"/>
              <a:t>ścieńcza preparat i ułatwia jego obróbkę.</a:t>
            </a:r>
          </a:p>
          <a:p>
            <a:pPr>
              <a:buFontTx/>
              <a:buChar char="-"/>
            </a:pPr>
            <a:r>
              <a:rPr lang="pl-PL" dirty="0" smtClean="0"/>
              <a:t>zapobiega przedostawaniu się luźnych części guza w okolice marginesu chirurgicznego i zmniejsza ryzyko wyników fałszywie dodatnich</a:t>
            </a:r>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Rectangle 3" descr="Mohs 0165, 05"/>
          <p:cNvSpPr>
            <a:spLocks noGrp="1" noChangeAspect="1" noChangeArrowheads="1"/>
          </p:cNvSpPr>
          <p:nvPr isPhoto="1"/>
        </p:nvSpPr>
        <p:spPr bwMode="auto">
          <a:xfrm>
            <a:off x="4644008" y="3568320"/>
            <a:ext cx="3770033" cy="2828016"/>
          </a:xfrm>
          <a:prstGeom prst="rect">
            <a:avLst/>
          </a:prstGeom>
          <a:blipFill dpi="0" rotWithShape="1">
            <a:blip r:embed="rId3" cstate="print"/>
            <a:srcRect/>
            <a:stretch>
              <a:fillRect/>
            </a:stretch>
          </a:blipFill>
          <a:ln w="9525">
            <a:solidFill>
              <a:schemeClr val="tx1"/>
            </a:solidFill>
            <a:miter lim="800000"/>
            <a:headEnd/>
            <a:tailEnd/>
          </a:ln>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pl-PL" altLang="pl-PL" sz="1800"/>
          </a:p>
        </p:txBody>
      </p:sp>
      <p:sp>
        <p:nvSpPr>
          <p:cNvPr id="7" name="Rectangle 3" descr="Mohs 0165, 01"/>
          <p:cNvSpPr>
            <a:spLocks noGrp="1" noChangeAspect="1" noChangeArrowheads="1"/>
          </p:cNvSpPr>
          <p:nvPr isPhoto="1"/>
        </p:nvSpPr>
        <p:spPr bwMode="auto">
          <a:xfrm>
            <a:off x="1043608" y="3568319"/>
            <a:ext cx="3715237" cy="2828016"/>
          </a:xfrm>
          <a:prstGeom prst="rect">
            <a:avLst/>
          </a:prstGeom>
          <a:blipFill dpi="0" rotWithShape="1">
            <a:blip r:embed="rId4" cstate="print"/>
            <a:srcRect/>
            <a:stretch>
              <a:fillRect l="-19416" t="-13565" r="-15902" b="-19770"/>
            </a:stretch>
          </a:blipFill>
          <a:ln w="9525">
            <a:solidFill>
              <a:schemeClr val="tx1"/>
            </a:solidFill>
            <a:miter lim="800000"/>
            <a:headEnd/>
            <a:tailEnd/>
          </a:ln>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pl-PL" altLang="pl-PL" sz="1800"/>
          </a:p>
        </p:txBody>
      </p:sp>
    </p:spTree>
    <p:extLst>
      <p:ext uri="{BB962C8B-B14F-4D97-AF65-F5344CB8AC3E}">
        <p14:creationId xmlns:p14="http://schemas.microsoft.com/office/powerpoint/2010/main" val="328272453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59" y="2276872"/>
            <a:ext cx="5181513" cy="2079104"/>
          </a:xfrm>
        </p:spPr>
        <p:txBody>
          <a:bodyPr>
            <a:normAutofit fontScale="90000"/>
          </a:bodyPr>
          <a:lstStyle/>
          <a:p>
            <a:pPr algn="l"/>
            <a:r>
              <a:rPr lang="pl-PL" sz="3100" b="1" kern="1200" dirty="0" smtClean="0">
                <a:solidFill>
                  <a:schemeClr val="tx1"/>
                </a:solidFill>
                <a:effectLst/>
                <a:latin typeface="+mj-lt"/>
                <a:ea typeface="+mj-ea"/>
                <a:cs typeface="+mj-cs"/>
              </a:rPr>
              <a:t/>
            </a:r>
            <a:br>
              <a:rPr lang="pl-PL" sz="3100" b="1" kern="1200" dirty="0" smtClean="0">
                <a:solidFill>
                  <a:schemeClr val="tx1"/>
                </a:solidFill>
                <a:effectLst/>
                <a:latin typeface="+mj-lt"/>
                <a:ea typeface="+mj-ea"/>
                <a:cs typeface="+mj-cs"/>
              </a:rPr>
            </a:br>
            <a:r>
              <a:rPr lang="pl-PL" sz="3100" b="1" kern="1200" dirty="0" smtClean="0">
                <a:solidFill>
                  <a:schemeClr val="tx1"/>
                </a:solidFill>
                <a:effectLst/>
                <a:latin typeface="+mj-lt"/>
                <a:ea typeface="+mj-ea"/>
                <a:cs typeface="+mj-cs"/>
              </a:rPr>
              <a:t>Etap 8 Wycięcie otoczenia guza </a:t>
            </a:r>
            <a:br>
              <a:rPr lang="pl-PL" sz="3100" b="1" kern="1200" dirty="0" smtClean="0">
                <a:solidFill>
                  <a:schemeClr val="tx1"/>
                </a:solidFill>
                <a:effectLst/>
                <a:latin typeface="+mj-lt"/>
                <a:ea typeface="+mj-ea"/>
                <a:cs typeface="+mj-cs"/>
              </a:rPr>
            </a:br>
            <a:r>
              <a:rPr lang="pl-PL" sz="3100" b="1" kern="1200" dirty="0" smtClean="0">
                <a:solidFill>
                  <a:schemeClr val="tx1"/>
                </a:solidFill>
                <a:effectLst/>
                <a:latin typeface="+mj-lt"/>
                <a:ea typeface="+mj-ea"/>
                <a:cs typeface="+mj-cs"/>
              </a:rPr>
              <a:t>(brzegów bocznych i głębokich) (Lek oper)</a:t>
            </a:r>
            <a:r>
              <a:rPr lang="pl-PL" sz="3600" b="1" kern="1200" dirty="0" smtClean="0">
                <a:solidFill>
                  <a:schemeClr val="tx1"/>
                </a:solidFill>
                <a:effectLst/>
                <a:latin typeface="+mj-lt"/>
                <a:ea typeface="+mj-ea"/>
                <a:cs typeface="+mj-cs"/>
              </a:rPr>
              <a:t/>
            </a:r>
            <a:br>
              <a:rPr lang="pl-PL" sz="3600" b="1" kern="1200" dirty="0" smtClean="0">
                <a:solidFill>
                  <a:schemeClr val="tx1"/>
                </a:solidFill>
                <a:effectLst/>
                <a:latin typeface="+mj-lt"/>
                <a:ea typeface="+mj-ea"/>
                <a:cs typeface="+mj-cs"/>
              </a:rPr>
            </a:br>
            <a:r>
              <a:rPr lang="pl-PL" sz="3600" b="1" kern="1200" dirty="0" smtClean="0">
                <a:solidFill>
                  <a:schemeClr val="tx1"/>
                </a:solidFill>
                <a:effectLst/>
                <a:latin typeface="+mj-lt"/>
                <a:ea typeface="+mj-ea"/>
                <a:cs typeface="+mj-cs"/>
              </a:rPr>
              <a:t/>
            </a:r>
            <a:br>
              <a:rPr lang="pl-PL" sz="3600" b="1" kern="1200" dirty="0" smtClean="0">
                <a:solidFill>
                  <a:schemeClr val="tx1"/>
                </a:solidFill>
                <a:effectLst/>
                <a:latin typeface="+mj-lt"/>
                <a:ea typeface="+mj-ea"/>
                <a:cs typeface="+mj-cs"/>
              </a:rPr>
            </a:br>
            <a:r>
              <a:rPr lang="pl-PL" sz="3600" kern="1200" dirty="0" smtClean="0">
                <a:solidFill>
                  <a:schemeClr val="tx1"/>
                </a:solidFill>
                <a:effectLst/>
                <a:latin typeface="+mj-lt"/>
                <a:ea typeface="+mj-ea"/>
                <a:cs typeface="+mj-cs"/>
              </a:rPr>
              <a:t>	</a:t>
            </a:r>
            <a:r>
              <a:rPr lang="pl-PL" sz="2700" kern="1200" dirty="0" smtClean="0">
                <a:solidFill>
                  <a:schemeClr val="tx1"/>
                </a:solidFill>
                <a:effectLst/>
                <a:latin typeface="+mj-lt"/>
                <a:ea typeface="+mj-ea"/>
                <a:cs typeface="+mj-cs"/>
              </a:rPr>
              <a:t>Tkanki wycina się z </a:t>
            </a:r>
            <a:br>
              <a:rPr lang="pl-PL" sz="2700" kern="1200" dirty="0" smtClean="0">
                <a:solidFill>
                  <a:schemeClr val="tx1"/>
                </a:solidFill>
                <a:effectLst/>
                <a:latin typeface="+mj-lt"/>
                <a:ea typeface="+mj-ea"/>
                <a:cs typeface="+mj-cs"/>
              </a:rPr>
            </a:br>
            <a:r>
              <a:rPr lang="pl-PL" sz="2700" kern="1200" dirty="0" smtClean="0">
                <a:solidFill>
                  <a:schemeClr val="tx1"/>
                </a:solidFill>
                <a:effectLst/>
                <a:latin typeface="+mj-lt"/>
                <a:ea typeface="+mj-ea"/>
                <a:cs typeface="+mj-cs"/>
              </a:rPr>
              <a:t>ustalonym marginesem - pod kątem około 45</a:t>
            </a:r>
            <a:r>
              <a:rPr lang="pl-PL" sz="2700" kern="1200" baseline="30000" dirty="0" smtClean="0">
                <a:solidFill>
                  <a:schemeClr val="tx1"/>
                </a:solidFill>
                <a:effectLst/>
                <a:latin typeface="+mj-lt"/>
                <a:ea typeface="+mj-ea"/>
                <a:cs typeface="+mj-cs"/>
              </a:rPr>
              <a:t>o </a:t>
            </a:r>
            <a:r>
              <a:rPr lang="pl-PL" sz="2700" kern="1200" dirty="0" smtClean="0">
                <a:solidFill>
                  <a:schemeClr val="tx1"/>
                </a:solidFill>
                <a:effectLst/>
                <a:latin typeface="+mj-lt"/>
                <a:ea typeface="+mj-ea"/>
                <a:cs typeface="+mj-cs"/>
              </a:rPr>
              <a:t>(tzw. wycięcie skośno-horyzontalne lub spodeczkowate – „</a:t>
            </a:r>
            <a:r>
              <a:rPr lang="pl-PL" sz="2700" i="1" kern="1200" dirty="0" smtClean="0">
                <a:solidFill>
                  <a:schemeClr val="tx1"/>
                </a:solidFill>
                <a:effectLst/>
                <a:latin typeface="+mj-lt"/>
                <a:ea typeface="+mj-ea"/>
                <a:cs typeface="+mj-cs"/>
              </a:rPr>
              <a:t>saucerisation</a:t>
            </a:r>
            <a:r>
              <a:rPr lang="pl-PL" sz="2700" kern="1200" dirty="0" smtClean="0">
                <a:solidFill>
                  <a:schemeClr val="tx1"/>
                </a:solidFill>
                <a:effectLst/>
                <a:latin typeface="+mj-lt"/>
                <a:ea typeface="+mj-ea"/>
                <a:cs typeface="+mj-cs"/>
              </a:rPr>
              <a:t>”). </a:t>
            </a:r>
            <a:br>
              <a:rPr lang="pl-PL" sz="2700" kern="1200" dirty="0" smtClean="0">
                <a:solidFill>
                  <a:schemeClr val="tx1"/>
                </a:solidFill>
                <a:effectLst/>
                <a:latin typeface="+mj-lt"/>
                <a:ea typeface="+mj-ea"/>
                <a:cs typeface="+mj-cs"/>
              </a:rPr>
            </a:br>
            <a:r>
              <a:rPr lang="pl-PL" sz="2700" kern="1200" dirty="0" smtClean="0">
                <a:solidFill>
                  <a:schemeClr val="tx1"/>
                </a:solidFill>
                <a:effectLst/>
                <a:latin typeface="+mj-lt"/>
                <a:ea typeface="+mj-ea"/>
                <a:cs typeface="+mj-cs"/>
              </a:rPr>
              <a:t>	Umożliwia to sprowadzenie brzegów skórnych i dna do jednej płaszczyzny, odpowiadającej pełnemu marginesowi chirurgicznemu </a:t>
            </a:r>
            <a:br>
              <a:rPr lang="pl-PL" sz="2700" kern="1200" dirty="0" smtClean="0">
                <a:solidFill>
                  <a:schemeClr val="tx1"/>
                </a:solidFill>
                <a:effectLst/>
                <a:latin typeface="+mj-lt"/>
                <a:ea typeface="+mj-ea"/>
                <a:cs typeface="+mj-cs"/>
              </a:rPr>
            </a:br>
            <a:r>
              <a:rPr lang="pl-PL" sz="2700" kern="1200" dirty="0" smtClean="0">
                <a:solidFill>
                  <a:schemeClr val="tx1"/>
                </a:solidFill>
                <a:effectLst/>
                <a:latin typeface="+mj-lt"/>
                <a:ea typeface="+mj-ea"/>
                <a:cs typeface="+mj-cs"/>
              </a:rPr>
              <a:t>(optymalnie w jednym skrawku). </a:t>
            </a:r>
          </a:p>
          <a:p>
            <a:r>
              <a:rPr lang="pl-PL" sz="2700" b="1" kern="1200" dirty="0" smtClean="0">
                <a:solidFill>
                  <a:schemeClr val="tx1"/>
                </a:solidFill>
                <a:effectLst/>
                <a:latin typeface="+mj-lt"/>
                <a:ea typeface="+mj-ea"/>
                <a:cs typeface="+mj-cs"/>
              </a:rPr>
              <a:t> </a:t>
            </a:r>
            <a:endParaRPr lang="pl-PL" sz="2700" kern="1200" dirty="0" smtClean="0">
              <a:solidFill>
                <a:schemeClr val="tx1"/>
              </a:solidFill>
              <a:effectLst/>
              <a:latin typeface="+mj-lt"/>
              <a:ea typeface="+mj-ea"/>
              <a:cs typeface="+mj-cs"/>
            </a:endParaRPr>
          </a:p>
          <a:p>
            <a:endParaRPr lang="pl-PL" sz="40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147" t="2152" r="24515" b="21292"/>
          <a:stretch/>
        </p:blipFill>
        <p:spPr bwMode="auto">
          <a:xfrm>
            <a:off x="5148064" y="1772816"/>
            <a:ext cx="4032000" cy="41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71388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3"/>
          <p:cNvSpPr txBox="1">
            <a:spLocks noChangeArrowheads="1"/>
          </p:cNvSpPr>
          <p:nvPr/>
        </p:nvSpPr>
        <p:spPr bwMode="auto">
          <a:xfrm>
            <a:off x="0" y="260350"/>
            <a:ext cx="2268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hangingPunct="1">
              <a:spcBef>
                <a:spcPct val="50000"/>
              </a:spcBef>
              <a:buClrTx/>
              <a:buSzTx/>
              <a:buFontTx/>
              <a:buNone/>
            </a:pPr>
            <a:endParaRPr lang="pl-PL" altLang="pl-PL" sz="1800"/>
          </a:p>
        </p:txBody>
      </p:sp>
      <p:sp>
        <p:nvSpPr>
          <p:cNvPr id="5" name="Title 1"/>
          <p:cNvSpPr txBox="1">
            <a:spLocks/>
          </p:cNvSpPr>
          <p:nvPr/>
        </p:nvSpPr>
        <p:spPr>
          <a:xfrm>
            <a:off x="107504" y="332656"/>
            <a:ext cx="4824536" cy="1143000"/>
          </a:xfrm>
          <a:prstGeom prst="rect">
            <a:avLst/>
          </a:prstGeom>
        </p:spPr>
        <p:txBody>
          <a:bodyP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12800" b="1" dirty="0" smtClean="0"/>
              <a:t>Etap 8. Wycięcie otoczenia guza - brzegów bocznych i dna  (Lek oper)</a:t>
            </a:r>
            <a:endParaRPr lang="pl-PL" sz="12800" dirty="0" smtClean="0"/>
          </a:p>
          <a:p>
            <a:pPr algn="l"/>
            <a:endParaRPr lang="pl-PL" sz="9600" dirty="0" smtClean="0"/>
          </a:p>
          <a:p>
            <a:pPr algn="l"/>
            <a:r>
              <a:rPr lang="pl-PL" sz="12800" dirty="0" smtClean="0"/>
              <a:t>Wycięcie skośno-horyzontalne lub spodeczkowate  – „</a:t>
            </a:r>
            <a:r>
              <a:rPr lang="pl-PL" sz="12800" i="1" dirty="0" smtClean="0"/>
              <a:t>saucerisation</a:t>
            </a:r>
            <a:r>
              <a:rPr lang="pl-PL" sz="12800" dirty="0" smtClean="0"/>
              <a:t>” umożliwia sprowadzenie brzegów skórnych i dna do jednej płaszczyzny i następowe pobranie skrawków ukazująceych w pełni margines chirurgiczny. </a:t>
            </a:r>
            <a:br>
              <a:rPr lang="pl-PL" sz="12800" dirty="0" smtClean="0"/>
            </a:br>
            <a:r>
              <a:rPr lang="pl-PL" b="1" dirty="0" smtClean="0"/>
              <a:t> </a:t>
            </a:r>
            <a:endParaRPr lang="pl-PL" dirty="0" smtClean="0"/>
          </a:p>
          <a:p>
            <a:endParaRPr lang="pl-PL" sz="4000" dirty="0"/>
          </a:p>
        </p:txBody>
      </p:sp>
      <p:sp>
        <p:nvSpPr>
          <p:cNvPr id="6" name="Rectangle 5" descr="Mohs 0165, 06"/>
          <p:cNvSpPr>
            <a:spLocks noGrp="1" noChangeAspect="1" noChangeArrowheads="1"/>
          </p:cNvSpPr>
          <p:nvPr isPhoto="1"/>
        </p:nvSpPr>
        <p:spPr bwMode="auto">
          <a:xfrm>
            <a:off x="4865230" y="1756191"/>
            <a:ext cx="4099258" cy="4392488"/>
          </a:xfrm>
          <a:prstGeom prst="rect">
            <a:avLst/>
          </a:prstGeom>
          <a:blipFill dpi="0" rotWithShape="1">
            <a:blip r:embed="rId2" cstate="print"/>
            <a:srcRect/>
            <a:stretch>
              <a:fillRect/>
            </a:stretch>
          </a:blipFill>
          <a:ln w="9525">
            <a:solidFill>
              <a:schemeClr val="tx1"/>
            </a:solidFill>
            <a:miter lim="800000"/>
            <a:headEnd/>
            <a:tailEnd/>
          </a:ln>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pl-PL" altLang="pl-PL" sz="1800"/>
          </a:p>
        </p:txBody>
      </p:sp>
      <p:pic>
        <p:nvPicPr>
          <p:cNvPr id="7"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
        <p:nvSpPr>
          <p:cNvPr id="8" name="TextBox 7"/>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31410465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637928"/>
            <a:ext cx="8784976" cy="1143000"/>
          </a:xfrm>
        </p:spPr>
        <p:txBody>
          <a:bodyPr>
            <a:normAutofit fontScale="90000"/>
          </a:bodyPr>
          <a:lstStyle/>
          <a:p>
            <a:pPr algn="l"/>
            <a:r>
              <a:rPr lang="pl-PL" sz="3100" b="1" kern="1200" dirty="0" smtClean="0">
                <a:solidFill>
                  <a:schemeClr val="tx1"/>
                </a:solidFill>
                <a:effectLst/>
              </a:rPr>
              <a:t>Etap 9 Oznaczenie kierunkowe preparatu </a:t>
            </a:r>
            <a:br>
              <a:rPr lang="pl-PL" sz="3100" b="1" kern="1200" dirty="0" smtClean="0">
                <a:solidFill>
                  <a:schemeClr val="tx1"/>
                </a:solidFill>
                <a:effectLst/>
              </a:rPr>
            </a:br>
            <a:r>
              <a:rPr lang="pl-PL" sz="3100" b="1" kern="1200" dirty="0" smtClean="0">
                <a:solidFill>
                  <a:schemeClr val="tx1"/>
                </a:solidFill>
                <a:effectLst/>
              </a:rPr>
              <a:t>chirurgicznego oraz brzegów ubytku szwami </a:t>
            </a:r>
            <a:br>
              <a:rPr lang="pl-PL" sz="3100" b="1" kern="1200" dirty="0" smtClean="0">
                <a:solidFill>
                  <a:schemeClr val="tx1"/>
                </a:solidFill>
                <a:effectLst/>
              </a:rPr>
            </a:br>
            <a:r>
              <a:rPr lang="pl-PL" sz="3100" b="1" kern="1200" dirty="0" smtClean="0">
                <a:solidFill>
                  <a:schemeClr val="tx1"/>
                </a:solidFill>
                <a:effectLst/>
              </a:rPr>
              <a:t>lub nacięciami. (Lek oper)</a:t>
            </a:r>
            <a:endParaRPr lang="pl-PL" sz="3100" kern="1200" dirty="0" smtClean="0">
              <a:solidFill>
                <a:schemeClr val="tx1"/>
              </a:solidFill>
              <a:effectLst/>
            </a:endParaRPr>
          </a:p>
          <a:p>
            <a:pPr algn="l"/>
            <a:r>
              <a:rPr lang="pl-PL" sz="2700" kern="1200" dirty="0" smtClean="0">
                <a:solidFill>
                  <a:schemeClr val="tx1"/>
                </a:solidFill>
                <a:effectLst/>
              </a:rPr>
              <a:t>W określonych punktach - za pomocą </a:t>
            </a:r>
            <a:br>
              <a:rPr lang="pl-PL" sz="2700" kern="1200" dirty="0" smtClean="0">
                <a:solidFill>
                  <a:schemeClr val="tx1"/>
                </a:solidFill>
                <a:effectLst/>
              </a:rPr>
            </a:br>
            <a:r>
              <a:rPr lang="pl-PL" sz="2700" kern="1200" dirty="0" smtClean="0">
                <a:solidFill>
                  <a:schemeClr val="tx1"/>
                </a:solidFill>
                <a:effectLst/>
              </a:rPr>
              <a:t>szwów lub nacięć. </a:t>
            </a:r>
            <a:br>
              <a:rPr lang="pl-PL" sz="2700" kern="1200" dirty="0" smtClean="0">
                <a:solidFill>
                  <a:schemeClr val="tx1"/>
                </a:solidFill>
                <a:effectLst/>
              </a:rPr>
            </a:br>
            <a:r>
              <a:rPr lang="pl-PL" sz="2700" kern="1200" dirty="0" smtClean="0">
                <a:solidFill>
                  <a:schemeClr val="tx1"/>
                </a:solidFill>
                <a:effectLst/>
              </a:rPr>
              <a:t>Główny punkt jest zaznaczany dłuższym </a:t>
            </a:r>
            <a:br>
              <a:rPr lang="pl-PL" sz="2700" kern="1200" dirty="0" smtClean="0">
                <a:solidFill>
                  <a:schemeClr val="tx1"/>
                </a:solidFill>
                <a:effectLst/>
              </a:rPr>
            </a:br>
            <a:r>
              <a:rPr lang="pl-PL" sz="2700" kern="1200" dirty="0" smtClean="0">
                <a:solidFill>
                  <a:schemeClr val="tx1"/>
                </a:solidFill>
                <a:effectLst/>
              </a:rPr>
              <a:t>szwem lub podwójnym nacięciem </a:t>
            </a:r>
            <a:br>
              <a:rPr lang="pl-PL" sz="2700" kern="1200" dirty="0" smtClean="0">
                <a:solidFill>
                  <a:schemeClr val="tx1"/>
                </a:solidFill>
                <a:effectLst/>
              </a:rPr>
            </a:br>
            <a:r>
              <a:rPr lang="pl-PL" sz="2700" kern="1200" dirty="0" smtClean="0">
                <a:solidFill>
                  <a:schemeClr val="tx1"/>
                </a:solidFill>
                <a:effectLst/>
              </a:rPr>
              <a:t>. </a:t>
            </a:r>
            <a:br>
              <a:rPr lang="pl-PL" sz="2700" kern="1200" dirty="0" smtClean="0">
                <a:solidFill>
                  <a:schemeClr val="tx1"/>
                </a:solidFill>
                <a:effectLst/>
              </a:rPr>
            </a:br>
            <a:r>
              <a:rPr lang="pl-PL" sz="3100" b="1" kern="1200" dirty="0" smtClean="0">
                <a:solidFill>
                  <a:schemeClr val="tx1"/>
                </a:solidFill>
                <a:effectLst/>
              </a:rPr>
              <a:t> </a:t>
            </a:r>
            <a:endParaRPr lang="pl-PL" sz="3100" kern="1200" dirty="0" smtClean="0">
              <a:solidFill>
                <a:schemeClr val="tx1"/>
              </a:solidFill>
              <a:effectLst/>
            </a:endParaRPr>
          </a:p>
          <a:p>
            <a:endParaRPr lang="pl-PL" sz="36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Rectangle 5" descr="Mohs 0165, 06"/>
          <p:cNvSpPr>
            <a:spLocks noGrp="1" noChangeAspect="1" noChangeArrowheads="1"/>
          </p:cNvSpPr>
          <p:nvPr isPhoto="1"/>
        </p:nvSpPr>
        <p:spPr bwMode="auto">
          <a:xfrm>
            <a:off x="5495300" y="1491715"/>
            <a:ext cx="3613204" cy="4817605"/>
          </a:xfrm>
          <a:prstGeom prst="rect">
            <a:avLst/>
          </a:prstGeom>
          <a:blipFill dpi="0" rotWithShape="1">
            <a:blip r:embed="rId3" cstate="print"/>
            <a:srcRect/>
            <a:stretch>
              <a:fillRect/>
            </a:stretch>
          </a:blipFill>
          <a:ln w="9525">
            <a:solidFill>
              <a:schemeClr val="tx1"/>
            </a:solidFill>
            <a:miter lim="800000"/>
            <a:headEnd/>
            <a:tailEnd/>
          </a:ln>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pl-PL" altLang="pl-PL" sz="1800"/>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063077"/>
            <a:ext cx="4991765" cy="3246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16692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229600" cy="1143000"/>
          </a:xfrm>
        </p:spPr>
        <p:txBody>
          <a:bodyPr>
            <a:noAutofit/>
          </a:bodyPr>
          <a:lstStyle/>
          <a:p>
            <a:pPr algn="l"/>
            <a:r>
              <a:rPr lang="pl-PL" sz="3200" b="1" dirty="0" smtClean="0"/>
              <a:t>Etap 10. Transport preparatu do </a:t>
            </a:r>
            <a:br>
              <a:rPr lang="pl-PL" sz="3200" b="1" dirty="0" smtClean="0"/>
            </a:br>
            <a:r>
              <a:rPr lang="pl-PL" sz="3200" b="1" dirty="0" smtClean="0"/>
              <a:t>pracowni histopatologicznej (Lek. oper) </a:t>
            </a:r>
            <a:endParaRPr lang="pl-PL" sz="3200" b="1" dirty="0"/>
          </a:p>
        </p:txBody>
      </p:sp>
      <p:sp>
        <p:nvSpPr>
          <p:cNvPr id="3" name="Content Placeholder 2"/>
          <p:cNvSpPr>
            <a:spLocks noGrp="1"/>
          </p:cNvSpPr>
          <p:nvPr>
            <p:ph idx="1"/>
          </p:nvPr>
        </p:nvSpPr>
        <p:spPr>
          <a:xfrm>
            <a:off x="179512" y="1268760"/>
            <a:ext cx="8229600" cy="4525963"/>
          </a:xfrm>
        </p:spPr>
        <p:txBody>
          <a:bodyPr>
            <a:normAutofit/>
          </a:bodyPr>
          <a:lstStyle/>
          <a:p>
            <a:pPr marL="0" indent="0">
              <a:buNone/>
            </a:pPr>
            <a:r>
              <a:rPr lang="pl-PL" sz="2800" dirty="0"/>
              <a:t>Preparat chirurgiczny jest </a:t>
            </a:r>
            <a:r>
              <a:rPr lang="pl-PL" sz="2800" dirty="0" smtClean="0"/>
              <a:t>pokrywany gazikiem </a:t>
            </a:r>
            <a:r>
              <a:rPr lang="pl-PL" sz="2800" dirty="0"/>
              <a:t>z solą fizjologiczną i </a:t>
            </a:r>
            <a:r>
              <a:rPr lang="pl-PL" sz="2800" dirty="0" smtClean="0"/>
              <a:t>transportowany </a:t>
            </a:r>
            <a:r>
              <a:rPr lang="pl-PL" sz="2800" dirty="0"/>
              <a:t>na chłonnej podkładce </a:t>
            </a:r>
            <a:br>
              <a:rPr lang="pl-PL" sz="2800" dirty="0"/>
            </a:br>
            <a:r>
              <a:rPr lang="pl-PL" sz="2800" dirty="0"/>
              <a:t>do pracowni histologicznej. </a:t>
            </a:r>
            <a:r>
              <a:rPr lang="pl-PL" sz="2800" dirty="0" smtClean="0"/>
              <a:t>Powinna </a:t>
            </a:r>
            <a:r>
              <a:rPr lang="pl-PL" sz="2800" dirty="0"/>
              <a:t>ona znajdować się </a:t>
            </a:r>
            <a:r>
              <a:rPr lang="pl-PL" sz="2800" dirty="0" smtClean="0"/>
              <a:t>blisko sali </a:t>
            </a:r>
            <a:r>
              <a:rPr lang="pl-PL" sz="2800" dirty="0"/>
              <a:t>operacyjnej. </a:t>
            </a:r>
            <a:endParaRPr lang="pl-PL" sz="2800" dirty="0" smtClean="0"/>
          </a:p>
          <a:p>
            <a:pPr marL="0" indent="0">
              <a:buNone/>
            </a:pPr>
            <a:r>
              <a:rPr lang="pl-PL" sz="2800" dirty="0" smtClean="0"/>
              <a:t>Jeśli znajduje się ona dalej –zabezpieczenie preparatu przed przemieszczeniem folią / gąbką/ gumką.</a:t>
            </a:r>
            <a:endParaRPr lang="pl-PL" sz="2800"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773" y="4034682"/>
            <a:ext cx="4299828" cy="2418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
        <p:nvSpPr>
          <p:cNvPr id="6" name="TextBox 5"/>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31118406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a:xfrm>
            <a:off x="518864" y="845840"/>
            <a:ext cx="8229600" cy="1143000"/>
          </a:xfrm>
        </p:spPr>
        <p:txBody>
          <a:bodyPr>
            <a:normAutofit fontScale="90000"/>
          </a:bodyPr>
          <a:lstStyle/>
          <a:p>
            <a:pPr algn="l" eaLnBrk="1" hangingPunct="1">
              <a:defRPr/>
            </a:pPr>
            <a:r>
              <a:rPr lang="pl-PL" sz="4000" dirty="0" smtClean="0"/>
              <a:t/>
            </a:r>
            <a:br>
              <a:rPr lang="pl-PL" sz="4000" dirty="0" smtClean="0"/>
            </a:br>
            <a:r>
              <a:rPr lang="pl-PL" sz="4000" dirty="0" smtClean="0"/>
              <a:t/>
            </a:r>
            <a:br>
              <a:rPr lang="pl-PL" sz="4000" dirty="0" smtClean="0"/>
            </a:br>
            <a:r>
              <a:rPr lang="pl-PL" sz="4000" dirty="0" smtClean="0"/>
              <a:t/>
            </a:r>
            <a:br>
              <a:rPr lang="pl-PL" sz="4000" dirty="0" smtClean="0"/>
            </a:br>
            <a:r>
              <a:rPr lang="pl-PL" sz="4000" dirty="0" smtClean="0"/>
              <a:t/>
            </a:r>
            <a:br>
              <a:rPr lang="pl-PL" sz="4000" dirty="0" smtClean="0"/>
            </a:br>
            <a:r>
              <a:rPr lang="pl-PL" sz="4000" dirty="0" smtClean="0"/>
              <a:t/>
            </a:r>
            <a:br>
              <a:rPr lang="pl-PL" sz="4000" dirty="0" smtClean="0"/>
            </a:br>
            <a:r>
              <a:rPr lang="pl-PL" sz="4000" dirty="0" smtClean="0"/>
              <a:t/>
            </a:r>
            <a:br>
              <a:rPr lang="pl-PL" sz="4000" dirty="0" smtClean="0"/>
            </a:br>
            <a:r>
              <a:rPr lang="pl-PL" sz="4000" dirty="0" smtClean="0"/>
              <a:t/>
            </a:r>
            <a:br>
              <a:rPr lang="pl-PL" sz="4000" dirty="0" smtClean="0"/>
            </a:br>
            <a:r>
              <a:rPr lang="pl-PL" sz="4000" dirty="0" smtClean="0"/>
              <a:t>	</a:t>
            </a:r>
            <a:r>
              <a:rPr lang="pl-PL" sz="3600" dirty="0" smtClean="0"/>
              <a:t>Skuteczność leczenia nowotworów nieczerniakowych </a:t>
            </a:r>
            <a:r>
              <a:rPr lang="pl-PL" sz="3600" i="1" dirty="0" smtClean="0"/>
              <a:t>(non melanoma skin cancer)</a:t>
            </a:r>
            <a:r>
              <a:rPr lang="pl-PL" sz="3600" dirty="0" smtClean="0"/>
              <a:t> skóry wynosi powyżej 90%, i jest szczególnie wysoka we wczesnych fazach rozwoju. </a:t>
            </a:r>
            <a:br>
              <a:rPr lang="pl-PL" sz="3600" dirty="0" smtClean="0"/>
            </a:br>
            <a:r>
              <a:rPr lang="pl-PL" sz="3600" dirty="0" smtClean="0"/>
              <a:t>	</a:t>
            </a:r>
            <a:br>
              <a:rPr lang="pl-PL" sz="3600" dirty="0" smtClean="0"/>
            </a:br>
            <a:r>
              <a:rPr lang="pl-PL" sz="3600" dirty="0"/>
              <a:t>	</a:t>
            </a:r>
            <a:r>
              <a:rPr lang="pl-PL" sz="3600" dirty="0" smtClean="0"/>
              <a:t>Jednak leczenie wybranej grupy tych zmian (o większej agresji / bardziej zaawansowanych) skutkuje znacznie niższą wyleczalnością. </a:t>
            </a:r>
          </a:p>
        </p:txBody>
      </p:sp>
      <p:sp>
        <p:nvSpPr>
          <p:cNvPr id="3" name="pole tekstowe 2"/>
          <p:cNvSpPr txBox="1">
            <a:spLocks noChangeArrowheads="1"/>
          </p:cNvSpPr>
          <p:nvPr/>
        </p:nvSpPr>
        <p:spPr bwMode="auto">
          <a:xfrm>
            <a:off x="179388" y="-26988"/>
            <a:ext cx="30972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2800" dirty="0" smtClean="0"/>
              <a:t>Wprowadzenie</a:t>
            </a:r>
            <a:endParaRPr lang="pl-PL" altLang="pl-PL" sz="24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31289886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l-PL" dirty="0"/>
          </a:p>
        </p:txBody>
      </p:sp>
      <p:pic>
        <p:nvPicPr>
          <p:cNvPr id="3" name="Picture 2" descr="DSCN650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102" y="2274317"/>
            <a:ext cx="3267770" cy="2450827"/>
          </a:xfrm>
          <a:prstGeom prst="rect">
            <a:avLst/>
          </a:prstGeom>
          <a:noFill/>
          <a:ln>
            <a:noFill/>
          </a:ln>
        </p:spPr>
      </p:pic>
      <p:pic>
        <p:nvPicPr>
          <p:cNvPr id="4" name="Picture 3" descr="DSCN6506"/>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2887265" y="3068960"/>
            <a:ext cx="3340919" cy="2505689"/>
          </a:xfrm>
          <a:prstGeom prst="rect">
            <a:avLst/>
          </a:prstGeom>
          <a:noFill/>
          <a:ln>
            <a:noFill/>
          </a:ln>
        </p:spPr>
      </p:pic>
      <p:pic>
        <p:nvPicPr>
          <p:cNvPr id="5" name="Picture 4" descr="DSCN6507"/>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5684209" y="3759100"/>
            <a:ext cx="3208271" cy="2406204"/>
          </a:xfrm>
          <a:prstGeom prst="rect">
            <a:avLst/>
          </a:prstGeom>
          <a:noFill/>
          <a:ln>
            <a:noFill/>
          </a:ln>
        </p:spPr>
      </p:pic>
      <p:sp>
        <p:nvSpPr>
          <p:cNvPr id="6" name="Title 1"/>
          <p:cNvSpPr txBox="1">
            <a:spLocks/>
          </p:cNvSpPr>
          <p:nvPr/>
        </p:nvSpPr>
        <p:spPr>
          <a:xfrm>
            <a:off x="518864" y="62981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3200" b="1" dirty="0" smtClean="0"/>
              <a:t>Etap 10. Transport preparatu do </a:t>
            </a:r>
            <a:br>
              <a:rPr lang="pl-PL" sz="3200" b="1" dirty="0" smtClean="0"/>
            </a:br>
            <a:r>
              <a:rPr lang="pl-PL" sz="3200" b="1" dirty="0" smtClean="0"/>
              <a:t>pracowni histopat.</a:t>
            </a:r>
          </a:p>
          <a:p>
            <a:pPr algn="l"/>
            <a:r>
              <a:rPr lang="pl-PL" sz="2800" dirty="0" smtClean="0"/>
              <a:t>Pracownia Histologii CMM naszego Centrum znajduje się w sąsiedztwie Sali Zabiegowej</a:t>
            </a:r>
            <a:endParaRPr lang="pl-PL" sz="2800" dirty="0"/>
          </a:p>
        </p:txBody>
      </p:sp>
      <p:pic>
        <p:nvPicPr>
          <p:cNvPr id="7" name="Obraz 1" descr="C:\Documents and Settings\Ewa\Pulpit\logo centrum medyczne Bieniek.jpg"/>
          <p:cNvPicPr/>
          <p:nvPr/>
        </p:nvPicPr>
        <p:blipFill>
          <a:blip r:embed="rId5" cstate="print"/>
          <a:srcRect/>
          <a:stretch>
            <a:fillRect/>
          </a:stretch>
        </p:blipFill>
        <p:spPr bwMode="auto">
          <a:xfrm>
            <a:off x="6753051" y="188640"/>
            <a:ext cx="2211437" cy="432048"/>
          </a:xfrm>
          <a:prstGeom prst="rect">
            <a:avLst/>
          </a:prstGeom>
          <a:noFill/>
          <a:ln w="9525">
            <a:noFill/>
            <a:miter lim="800000"/>
            <a:headEnd/>
            <a:tailEnd/>
          </a:ln>
        </p:spPr>
      </p:pic>
      <p:sp>
        <p:nvSpPr>
          <p:cNvPr id="8" name="TextBox 7"/>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7640293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637928"/>
            <a:ext cx="8229600" cy="1143000"/>
          </a:xfrm>
        </p:spPr>
        <p:txBody>
          <a:bodyPr>
            <a:noAutofit/>
          </a:bodyPr>
          <a:lstStyle/>
          <a:p>
            <a:pPr algn="l"/>
            <a:r>
              <a:rPr lang="pl-PL" sz="3200" b="1" kern="1200" dirty="0" smtClean="0">
                <a:solidFill>
                  <a:schemeClr val="tx1"/>
                </a:solidFill>
                <a:effectLst/>
                <a:latin typeface="+mj-lt"/>
                <a:ea typeface="+mj-ea"/>
                <a:cs typeface="+mj-cs"/>
              </a:rPr>
              <a:t>Etap 11 Podział preparatu na </a:t>
            </a:r>
            <a:br>
              <a:rPr lang="pl-PL" sz="3200" b="1" kern="1200" dirty="0" smtClean="0">
                <a:solidFill>
                  <a:schemeClr val="tx1"/>
                </a:solidFill>
                <a:effectLst/>
                <a:latin typeface="+mj-lt"/>
                <a:ea typeface="+mj-ea"/>
                <a:cs typeface="+mj-cs"/>
              </a:rPr>
            </a:br>
            <a:r>
              <a:rPr lang="pl-PL" sz="3200" b="1" kern="1200" dirty="0" smtClean="0">
                <a:solidFill>
                  <a:schemeClr val="tx1"/>
                </a:solidFill>
                <a:effectLst/>
                <a:latin typeface="+mj-lt"/>
                <a:ea typeface="+mj-ea"/>
                <a:cs typeface="+mj-cs"/>
              </a:rPr>
              <a:t>fragmenty (Lek oper / tech. hist) </a:t>
            </a:r>
            <a:endParaRPr lang="pl-PL" sz="3200" kern="1200" dirty="0" smtClean="0">
              <a:solidFill>
                <a:schemeClr val="tx1"/>
              </a:solidFill>
              <a:effectLst/>
              <a:latin typeface="+mj-lt"/>
              <a:ea typeface="+mj-ea"/>
              <a:cs typeface="+mj-cs"/>
            </a:endParaRPr>
          </a:p>
          <a:p>
            <a:pPr algn="l"/>
            <a:r>
              <a:rPr lang="pl-PL" sz="3200" kern="1200" dirty="0" smtClean="0">
                <a:solidFill>
                  <a:schemeClr val="tx1"/>
                </a:solidFill>
                <a:effectLst/>
                <a:latin typeface="+mj-lt"/>
                <a:ea typeface="+mj-ea"/>
                <a:cs typeface="+mj-cs"/>
              </a:rPr>
              <a:t>Jeżeli preparat chirurgiczny jest za duży, by skrawki zmieściły się na szkiełku – jest dzielony na mniejsze fragmenty, poddawane osobnej obróbce. Decyzję podejmuje technik.</a:t>
            </a:r>
          </a:p>
          <a:p>
            <a:r>
              <a:rPr lang="pl-PL" sz="3600" kern="1200" dirty="0" smtClean="0">
                <a:solidFill>
                  <a:schemeClr val="tx1"/>
                </a:solidFill>
                <a:effectLst/>
                <a:latin typeface="+mj-lt"/>
                <a:ea typeface="+mj-ea"/>
                <a:cs typeface="+mj-cs"/>
              </a:rPr>
              <a:t> </a:t>
            </a:r>
          </a:p>
          <a:p>
            <a:endParaRPr lang="pl-PL" sz="36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Rectangle 3" descr="Mohs 0165, 09"/>
          <p:cNvSpPr>
            <a:spLocks noGrp="1" noChangeAspect="1" noChangeArrowheads="1"/>
          </p:cNvSpPr>
          <p:nvPr isPhoto="1"/>
        </p:nvSpPr>
        <p:spPr bwMode="auto">
          <a:xfrm>
            <a:off x="2588468" y="3501008"/>
            <a:ext cx="3963244" cy="2893306"/>
          </a:xfrm>
          <a:prstGeom prst="rect">
            <a:avLst/>
          </a:prstGeom>
          <a:blipFill dpi="0" rotWithShape="1">
            <a:blip r:embed="rId3" cstate="print"/>
            <a:srcRect/>
            <a:stretch>
              <a:fillRect/>
            </a:stretch>
          </a:blipFill>
          <a:ln w="9525">
            <a:solidFill>
              <a:schemeClr val="tx1"/>
            </a:solidFill>
            <a:miter lim="800000"/>
            <a:headEnd/>
            <a:tailEnd/>
          </a:ln>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pl-PL" altLang="pl-PL" sz="1800"/>
          </a:p>
        </p:txBody>
      </p:sp>
    </p:spTree>
    <p:extLst>
      <p:ext uri="{BB962C8B-B14F-4D97-AF65-F5344CB8AC3E}">
        <p14:creationId xmlns:p14="http://schemas.microsoft.com/office/powerpoint/2010/main" val="26091356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824" y="2213992"/>
            <a:ext cx="8229600" cy="1143000"/>
          </a:xfrm>
        </p:spPr>
        <p:txBody>
          <a:bodyPr>
            <a:normAutofit fontScale="90000"/>
          </a:bodyPr>
          <a:lstStyle/>
          <a:p>
            <a:pPr algn="l"/>
            <a:r>
              <a:rPr lang="pl-PL" sz="3100" b="1" kern="1200" dirty="0" smtClean="0">
                <a:solidFill>
                  <a:schemeClr val="tx1"/>
                </a:solidFill>
                <a:effectLst/>
                <a:latin typeface="+mj-lt"/>
                <a:ea typeface="+mj-ea"/>
                <a:cs typeface="+mj-cs"/>
              </a:rPr>
              <a:t>Etap 12 Nacinanie tkanek (uwalnienie</a:t>
            </a:r>
            <a:br>
              <a:rPr lang="pl-PL" sz="3100" b="1" kern="1200" dirty="0" smtClean="0">
                <a:solidFill>
                  <a:schemeClr val="tx1"/>
                </a:solidFill>
                <a:effectLst/>
                <a:latin typeface="+mj-lt"/>
                <a:ea typeface="+mj-ea"/>
                <a:cs typeface="+mj-cs"/>
              </a:rPr>
            </a:br>
            <a:r>
              <a:rPr lang="pl-PL" sz="3100" b="1" kern="1200" dirty="0" smtClean="0">
                <a:solidFill>
                  <a:schemeClr val="tx1"/>
                </a:solidFill>
                <a:effectLst/>
                <a:latin typeface="+mj-lt"/>
                <a:ea typeface="+mj-ea"/>
                <a:cs typeface="+mj-cs"/>
              </a:rPr>
              <a:t>napięć- ułatwienie rozprostowania) (Tech. hist)</a:t>
            </a:r>
            <a:endParaRPr lang="pl-PL" sz="3100" kern="1200" dirty="0" smtClean="0">
              <a:solidFill>
                <a:schemeClr val="tx1"/>
              </a:solidFill>
              <a:effectLst/>
              <a:latin typeface="+mj-lt"/>
              <a:ea typeface="+mj-ea"/>
              <a:cs typeface="+mj-cs"/>
            </a:endParaRPr>
          </a:p>
          <a:p>
            <a:pPr algn="l"/>
            <a:r>
              <a:rPr lang="pl-PL" sz="3100" kern="1200" dirty="0" smtClean="0">
                <a:solidFill>
                  <a:schemeClr val="tx1"/>
                </a:solidFill>
                <a:effectLst/>
                <a:latin typeface="+mj-lt"/>
                <a:ea typeface="+mj-ea"/>
                <a:cs typeface="+mj-cs"/>
              </a:rPr>
              <a:t>	Tkanki sztywne (zawierające grubą skórę, bliznę, czy chrząstkę), wymagają nacięcia (na około 90% grubości), co zezwala na ich wygięcie do jednej płaszczyzny. </a:t>
            </a:r>
            <a:br>
              <a:rPr lang="pl-PL" sz="3100" kern="1200" dirty="0" smtClean="0">
                <a:solidFill>
                  <a:schemeClr val="tx1"/>
                </a:solidFill>
                <a:effectLst/>
                <a:latin typeface="+mj-lt"/>
                <a:ea typeface="+mj-ea"/>
                <a:cs typeface="+mj-cs"/>
              </a:rPr>
            </a:br>
            <a:r>
              <a:rPr lang="pl-PL" sz="3100" kern="1200" dirty="0" smtClean="0">
                <a:solidFill>
                  <a:schemeClr val="tx1"/>
                </a:solidFill>
                <a:effectLst/>
                <a:latin typeface="+mj-lt"/>
                <a:ea typeface="+mj-ea"/>
                <a:cs typeface="+mj-cs"/>
              </a:rPr>
              <a:t>	Nacięcia te prowadzi się zwykle w odległości około 2-3 mm od brzegów także bliżej środka preparatu.</a:t>
            </a:r>
          </a:p>
          <a:p>
            <a:r>
              <a:rPr lang="pl-PL" sz="4000" b="1" kern="1200" dirty="0" smtClean="0">
                <a:solidFill>
                  <a:schemeClr val="tx1"/>
                </a:solidFill>
                <a:effectLst/>
                <a:latin typeface="+mj-lt"/>
                <a:ea typeface="+mj-ea"/>
                <a:cs typeface="+mj-cs"/>
              </a:rPr>
              <a:t> </a:t>
            </a:r>
            <a:endParaRPr lang="pl-PL" sz="4000" kern="1200" dirty="0" smtClean="0">
              <a:solidFill>
                <a:schemeClr val="tx1"/>
              </a:solidFill>
              <a:effectLst/>
              <a:latin typeface="+mj-lt"/>
              <a:ea typeface="+mj-ea"/>
              <a:cs typeface="+mj-cs"/>
            </a:endParaRPr>
          </a:p>
          <a:p>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3770739"/>
            <a:ext cx="4170003" cy="2538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136300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637928"/>
            <a:ext cx="8229600" cy="1143000"/>
          </a:xfrm>
        </p:spPr>
        <p:txBody>
          <a:bodyPr>
            <a:noAutofit/>
          </a:bodyPr>
          <a:lstStyle/>
          <a:p>
            <a:pPr algn="l"/>
            <a:r>
              <a:rPr lang="pl-PL" sz="3200" b="1" kern="1200" dirty="0" smtClean="0">
                <a:solidFill>
                  <a:schemeClr val="tx1"/>
                </a:solidFill>
                <a:effectLst/>
                <a:latin typeface="+mj-lt"/>
                <a:ea typeface="+mj-ea"/>
                <a:cs typeface="+mj-cs"/>
              </a:rPr>
              <a:t>Etap 12 Oznaczanie kierunkowe </a:t>
            </a:r>
            <a:br>
              <a:rPr lang="pl-PL" sz="3200" b="1" kern="1200" dirty="0" smtClean="0">
                <a:solidFill>
                  <a:schemeClr val="tx1"/>
                </a:solidFill>
                <a:effectLst/>
                <a:latin typeface="+mj-lt"/>
                <a:ea typeface="+mj-ea"/>
                <a:cs typeface="+mj-cs"/>
              </a:rPr>
            </a:br>
            <a:r>
              <a:rPr lang="pl-PL" sz="3200" b="1" kern="1200" dirty="0" smtClean="0">
                <a:solidFill>
                  <a:schemeClr val="tx1"/>
                </a:solidFill>
                <a:effectLst/>
                <a:latin typeface="+mj-lt"/>
                <a:ea typeface="+mj-ea"/>
                <a:cs typeface="+mj-cs"/>
              </a:rPr>
              <a:t>preparatów barwieniem </a:t>
            </a:r>
            <a:br>
              <a:rPr lang="pl-PL" sz="3200" b="1" kern="1200" dirty="0" smtClean="0">
                <a:solidFill>
                  <a:schemeClr val="tx1"/>
                </a:solidFill>
                <a:effectLst/>
                <a:latin typeface="+mj-lt"/>
                <a:ea typeface="+mj-ea"/>
                <a:cs typeface="+mj-cs"/>
              </a:rPr>
            </a:br>
            <a:r>
              <a:rPr lang="pl-PL" sz="3200" b="1" kern="1200" dirty="0" smtClean="0">
                <a:solidFill>
                  <a:schemeClr val="tx1"/>
                </a:solidFill>
                <a:effectLst/>
                <a:latin typeface="+mj-lt"/>
                <a:ea typeface="+mj-ea"/>
                <a:cs typeface="+mj-cs"/>
              </a:rPr>
              <a:t>(Color Coding) (Tech hist).</a:t>
            </a:r>
            <a:endParaRPr lang="pl-PL" sz="3200" kern="1200" dirty="0" smtClean="0">
              <a:solidFill>
                <a:schemeClr val="tx1"/>
              </a:solidFill>
              <a:effectLst/>
              <a:latin typeface="+mj-lt"/>
              <a:ea typeface="+mj-ea"/>
              <a:cs typeface="+mj-cs"/>
            </a:endParaRPr>
          </a:p>
          <a:p>
            <a:pPr algn="l"/>
            <a:r>
              <a:rPr lang="pl-PL" sz="2800" kern="1200" dirty="0" smtClean="0">
                <a:solidFill>
                  <a:schemeClr val="tx1"/>
                </a:solidFill>
                <a:effectLst/>
                <a:latin typeface="+mj-lt"/>
                <a:ea typeface="+mj-ea"/>
                <a:cs typeface="+mj-cs"/>
              </a:rPr>
              <a:t>Barwniki specjalne: (np. Davidson Marking System). Umowne schematy: punkty godzinowe / przekroje. Nadmiar barwników odsączany jest gazikiem.</a:t>
            </a:r>
          </a:p>
          <a:p>
            <a:r>
              <a:rPr lang="pl-PL" sz="3600" b="1" kern="1200" dirty="0" smtClean="0">
                <a:solidFill>
                  <a:schemeClr val="tx1"/>
                </a:solidFill>
                <a:effectLst/>
                <a:latin typeface="+mj-lt"/>
                <a:ea typeface="+mj-ea"/>
                <a:cs typeface="+mj-cs"/>
              </a:rPr>
              <a:t> </a:t>
            </a:r>
            <a:endParaRPr lang="pl-PL" sz="3600" kern="1200" dirty="0" smtClean="0">
              <a:solidFill>
                <a:schemeClr val="tx1"/>
              </a:solidFill>
              <a:effectLst/>
              <a:latin typeface="+mj-lt"/>
              <a:ea typeface="+mj-ea"/>
              <a:cs typeface="+mj-cs"/>
            </a:endParaRPr>
          </a:p>
          <a:p>
            <a:r>
              <a:rPr lang="pl-PL" sz="3600" b="1" kern="1200" dirty="0" smtClean="0">
                <a:solidFill>
                  <a:schemeClr val="tx1"/>
                </a:solidFill>
                <a:effectLst/>
                <a:latin typeface="+mj-lt"/>
                <a:ea typeface="+mj-ea"/>
                <a:cs typeface="+mj-cs"/>
              </a:rPr>
              <a:t> </a:t>
            </a:r>
            <a:endParaRPr lang="pl-PL" sz="3600" kern="1200" dirty="0" smtClean="0">
              <a:solidFill>
                <a:schemeClr val="tx1"/>
              </a:solidFill>
              <a:effectLst/>
              <a:latin typeface="+mj-lt"/>
              <a:ea typeface="+mj-ea"/>
              <a:cs typeface="+mj-cs"/>
            </a:endParaRPr>
          </a:p>
          <a:p>
            <a:endParaRPr lang="pl-PL" sz="36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6752" y="3136106"/>
            <a:ext cx="4135728" cy="2957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DSCN6166"/>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323528" y="3092921"/>
            <a:ext cx="4000500" cy="3000375"/>
          </a:xfrm>
          <a:prstGeom prst="rect">
            <a:avLst/>
          </a:prstGeom>
          <a:noFill/>
          <a:ln>
            <a:noFill/>
          </a:ln>
        </p:spPr>
      </p:pic>
    </p:spTree>
    <p:extLst>
      <p:ext uri="{BB962C8B-B14F-4D97-AF65-F5344CB8AC3E}">
        <p14:creationId xmlns:p14="http://schemas.microsoft.com/office/powerpoint/2010/main" val="353180384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212976"/>
            <a:ext cx="8229600" cy="1143000"/>
          </a:xfrm>
        </p:spPr>
        <p:txBody>
          <a:bodyPr>
            <a:normAutofit fontScale="90000"/>
          </a:bodyPr>
          <a:lstStyle/>
          <a:p>
            <a:pPr algn="l"/>
            <a:r>
              <a:rPr lang="pl-PL" sz="3600" b="1" kern="1200" dirty="0" smtClean="0">
                <a:solidFill>
                  <a:schemeClr val="tx1"/>
                </a:solidFill>
                <a:effectLst/>
                <a:latin typeface="+mj-lt"/>
                <a:ea typeface="+mj-ea"/>
                <a:cs typeface="+mj-cs"/>
              </a:rPr>
              <a:t>Etap 14</a:t>
            </a:r>
            <a:r>
              <a:rPr lang="pl-PL" sz="3600" kern="1200" dirty="0" smtClean="0">
                <a:solidFill>
                  <a:schemeClr val="tx1"/>
                </a:solidFill>
                <a:effectLst/>
                <a:latin typeface="+mj-lt"/>
                <a:ea typeface="+mj-ea"/>
                <a:cs typeface="+mj-cs"/>
              </a:rPr>
              <a:t> </a:t>
            </a:r>
            <a:r>
              <a:rPr lang="pl-PL" sz="3600" b="1" kern="1200" dirty="0" smtClean="0">
                <a:solidFill>
                  <a:schemeClr val="tx1"/>
                </a:solidFill>
                <a:effectLst/>
                <a:latin typeface="+mj-lt"/>
                <a:ea typeface="+mj-ea"/>
                <a:cs typeface="+mj-cs"/>
              </a:rPr>
              <a:t>Bloczkowanie tkanki – </a:t>
            </a:r>
            <a:br>
              <a:rPr lang="pl-PL" sz="3600" b="1" kern="1200" dirty="0" smtClean="0">
                <a:solidFill>
                  <a:schemeClr val="tx1"/>
                </a:solidFill>
                <a:effectLst/>
                <a:latin typeface="+mj-lt"/>
                <a:ea typeface="+mj-ea"/>
                <a:cs typeface="+mj-cs"/>
              </a:rPr>
            </a:br>
            <a:r>
              <a:rPr lang="pl-PL" sz="3600" b="1" kern="1200" dirty="0" smtClean="0">
                <a:solidFill>
                  <a:schemeClr val="tx1"/>
                </a:solidFill>
                <a:effectLst/>
                <a:latin typeface="+mj-lt"/>
                <a:ea typeface="+mj-ea"/>
                <a:cs typeface="+mj-cs"/>
              </a:rPr>
              <a:t>montowanie na stoliku kriostatu (Tech hist) </a:t>
            </a:r>
            <a:endParaRPr lang="pl-PL" sz="3600" kern="1200" dirty="0" smtClean="0">
              <a:solidFill>
                <a:schemeClr val="tx1"/>
              </a:solidFill>
              <a:effectLst/>
              <a:latin typeface="+mj-lt"/>
              <a:ea typeface="+mj-ea"/>
              <a:cs typeface="+mj-cs"/>
            </a:endParaRPr>
          </a:p>
          <a:p>
            <a:pPr algn="l"/>
            <a:r>
              <a:rPr lang="pl-PL" sz="3600" kern="1200" dirty="0" smtClean="0">
                <a:solidFill>
                  <a:schemeClr val="tx1"/>
                </a:solidFill>
                <a:effectLst/>
                <a:latin typeface="+mj-lt"/>
                <a:ea typeface="+mj-ea"/>
                <a:cs typeface="+mj-cs"/>
              </a:rPr>
              <a:t>	</a:t>
            </a:r>
            <a:br>
              <a:rPr lang="pl-PL" sz="3600" kern="1200" dirty="0" smtClean="0">
                <a:solidFill>
                  <a:schemeClr val="tx1"/>
                </a:solidFill>
                <a:effectLst/>
                <a:latin typeface="+mj-lt"/>
                <a:ea typeface="+mj-ea"/>
                <a:cs typeface="+mj-cs"/>
              </a:rPr>
            </a:br>
            <a:r>
              <a:rPr lang="pl-PL" sz="3600" dirty="0"/>
              <a:t>	</a:t>
            </a:r>
            <a:r>
              <a:rPr lang="pl-PL" sz="3600" kern="1200" dirty="0" smtClean="0">
                <a:solidFill>
                  <a:schemeClr val="tx1"/>
                </a:solidFill>
                <a:effectLst/>
                <a:latin typeface="+mj-lt"/>
                <a:ea typeface="+mj-ea"/>
                <a:cs typeface="+mj-cs"/>
              </a:rPr>
              <a:t>Cel: rozprostowanie preparatu, ułożenie równoległe do powierzchni stolika, utrwalenie poprzez zamrożenie. </a:t>
            </a:r>
            <a:br>
              <a:rPr lang="pl-PL" sz="3600" kern="1200" dirty="0" smtClean="0">
                <a:solidFill>
                  <a:schemeClr val="tx1"/>
                </a:solidFill>
                <a:effectLst/>
                <a:latin typeface="+mj-lt"/>
                <a:ea typeface="+mj-ea"/>
                <a:cs typeface="+mj-cs"/>
              </a:rPr>
            </a:br>
            <a:r>
              <a:rPr lang="pl-PL" sz="3600" kern="1200" dirty="0" smtClean="0">
                <a:solidFill>
                  <a:schemeClr val="tx1"/>
                </a:solidFill>
                <a:effectLst/>
                <a:latin typeface="+mj-lt"/>
                <a:ea typeface="+mj-ea"/>
                <a:cs typeface="+mj-cs"/>
              </a:rPr>
              <a:t/>
            </a:r>
            <a:br>
              <a:rPr lang="pl-PL" sz="3600" kern="1200" dirty="0" smtClean="0">
                <a:solidFill>
                  <a:schemeClr val="tx1"/>
                </a:solidFill>
                <a:effectLst/>
                <a:latin typeface="+mj-lt"/>
                <a:ea typeface="+mj-ea"/>
                <a:cs typeface="+mj-cs"/>
              </a:rPr>
            </a:br>
            <a:r>
              <a:rPr lang="pl-PL" sz="3600" kern="1200" dirty="0" smtClean="0">
                <a:solidFill>
                  <a:schemeClr val="tx1"/>
                </a:solidFill>
                <a:effectLst/>
                <a:latin typeface="+mj-lt"/>
                <a:ea typeface="+mj-ea"/>
                <a:cs typeface="+mj-cs"/>
              </a:rPr>
              <a:t>	</a:t>
            </a:r>
            <a:r>
              <a:rPr lang="pl-PL" i="1" kern="1200" dirty="0" smtClean="0">
                <a:solidFill>
                  <a:schemeClr val="tx1"/>
                </a:solidFill>
                <a:effectLst/>
                <a:latin typeface="+mj-lt"/>
                <a:ea typeface="+mj-ea"/>
                <a:cs typeface="+mj-cs"/>
              </a:rPr>
              <a:t>Jest to najtrudniejsza czynność w chirurgii Mohsa. </a:t>
            </a:r>
            <a:br>
              <a:rPr lang="pl-PL" i="1" kern="1200" dirty="0" smtClean="0">
                <a:solidFill>
                  <a:schemeClr val="tx1"/>
                </a:solidFill>
                <a:effectLst/>
                <a:latin typeface="+mj-lt"/>
                <a:ea typeface="+mj-ea"/>
                <a:cs typeface="+mj-cs"/>
              </a:rPr>
            </a:br>
            <a:r>
              <a:rPr lang="pl-PL" i="1" kern="1200" dirty="0" smtClean="0">
                <a:solidFill>
                  <a:schemeClr val="tx1"/>
                </a:solidFill>
                <a:effectLst/>
                <a:latin typeface="+mj-lt"/>
                <a:ea typeface="+mj-ea"/>
                <a:cs typeface="+mj-cs"/>
              </a:rPr>
              <a:t>	</a:t>
            </a:r>
            <a:r>
              <a:rPr lang="pl-PL" sz="4900" kern="1200" dirty="0" smtClean="0">
                <a:solidFill>
                  <a:schemeClr val="tx1"/>
                </a:solidFill>
                <a:effectLst/>
                <a:latin typeface="+mj-lt"/>
                <a:ea typeface="+mj-ea"/>
                <a:cs typeface="+mj-cs"/>
              </a:rPr>
              <a:t> </a:t>
            </a:r>
          </a:p>
          <a:p>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11563808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5880"/>
            <a:ext cx="8229600" cy="1143000"/>
          </a:xfrm>
        </p:spPr>
        <p:txBody>
          <a:bodyPr>
            <a:noAutofit/>
          </a:bodyPr>
          <a:lstStyle/>
          <a:p>
            <a:pPr algn="l"/>
            <a:r>
              <a:rPr lang="pl-PL" sz="3200" dirty="0" smtClean="0"/>
              <a:t>	Cięcie skrawków histologicznych w CMM powinno odbywać się równolegle do płaszczyzny tkanek odpowiadającej marginesowi chirurgicznemu.</a:t>
            </a:r>
            <a:endParaRPr lang="pl-PL" sz="3200" dirty="0"/>
          </a:p>
        </p:txBody>
      </p:sp>
      <p:pic>
        <p:nvPicPr>
          <p:cNvPr id="6"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7" name="TextBox 6"/>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pic>
        <p:nvPicPr>
          <p:cNvPr id="1027" name="Picture 3" descr="C:\Users\lenovo\Desktop\ZDJECIA I FILMY\MOHS\schematy graficzne metody\Płaszczyzna noża O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3356992"/>
            <a:ext cx="6577093" cy="24974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5536" y="169476"/>
            <a:ext cx="7704856" cy="523220"/>
          </a:xfrm>
          <a:prstGeom prst="rect">
            <a:avLst/>
          </a:prstGeom>
          <a:noFill/>
        </p:spPr>
        <p:txBody>
          <a:bodyPr wrap="square" rtlCol="0">
            <a:spAutoFit/>
          </a:bodyPr>
          <a:lstStyle/>
          <a:p>
            <a:r>
              <a:rPr lang="pl-PL" sz="2800" b="1" dirty="0" smtClean="0"/>
              <a:t>Etap 14 Bloczkowanie tkanki</a:t>
            </a:r>
            <a:endParaRPr lang="pl-PL" sz="2800" dirty="0"/>
          </a:p>
        </p:txBody>
      </p:sp>
    </p:spTree>
    <p:extLst>
      <p:ext uri="{BB962C8B-B14F-4D97-AF65-F5344CB8AC3E}">
        <p14:creationId xmlns:p14="http://schemas.microsoft.com/office/powerpoint/2010/main" val="201799574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8048"/>
            <a:ext cx="8229600" cy="1143000"/>
          </a:xfrm>
        </p:spPr>
        <p:txBody>
          <a:bodyPr>
            <a:normAutofit fontScale="90000"/>
          </a:bodyPr>
          <a:lstStyle/>
          <a:p>
            <a:pPr algn="l"/>
            <a:r>
              <a:rPr lang="pl-PL" dirty="0" smtClean="0"/>
              <a:t/>
            </a:r>
            <a:br>
              <a:rPr lang="pl-PL" dirty="0" smtClean="0"/>
            </a:br>
            <a:r>
              <a:rPr lang="pl-PL" dirty="0"/>
              <a:t/>
            </a:r>
            <a:br>
              <a:rPr lang="pl-PL" dirty="0"/>
            </a:br>
            <a:r>
              <a:rPr lang="pl-PL" dirty="0" smtClean="0"/>
              <a:t/>
            </a:r>
            <a:br>
              <a:rPr lang="pl-PL" dirty="0" smtClean="0"/>
            </a:br>
            <a:r>
              <a:rPr lang="pl-PL" dirty="0" smtClean="0"/>
              <a:t/>
            </a:r>
            <a:br>
              <a:rPr lang="pl-PL" dirty="0" smtClean="0"/>
            </a:br>
            <a:r>
              <a:rPr lang="pl-PL" dirty="0"/>
              <a:t/>
            </a:r>
            <a:br>
              <a:rPr lang="pl-PL" dirty="0"/>
            </a:br>
            <a:r>
              <a:rPr lang="pl-PL" dirty="0" smtClean="0"/>
              <a:t/>
            </a:r>
            <a:br>
              <a:rPr lang="pl-PL" dirty="0" smtClean="0"/>
            </a:br>
            <a:r>
              <a:rPr lang="pl-PL" sz="3100" dirty="0" smtClean="0"/>
              <a:t>Efekt:</a:t>
            </a:r>
            <a:br>
              <a:rPr lang="pl-PL" sz="3100" dirty="0" smtClean="0"/>
            </a:br>
            <a:r>
              <a:rPr lang="pl-PL" sz="3100" dirty="0" smtClean="0"/>
              <a:t>Skrawki nie obejmują całości tkanki </a:t>
            </a:r>
            <a:br>
              <a:rPr lang="pl-PL" sz="3100" dirty="0" smtClean="0"/>
            </a:br>
            <a:r>
              <a:rPr lang="pl-PL" sz="3100" dirty="0" smtClean="0"/>
              <a:t>	(ryzyko wyniku fałszywie ujemnego) </a:t>
            </a:r>
            <a:br>
              <a:rPr lang="pl-PL" sz="3100" dirty="0" smtClean="0"/>
            </a:br>
            <a:r>
              <a:rPr lang="pl-PL" sz="3100" dirty="0" smtClean="0"/>
              <a:t>lub obejmują ją na dużej głębokości </a:t>
            </a:r>
            <a:br>
              <a:rPr lang="pl-PL" sz="3100" dirty="0" smtClean="0"/>
            </a:br>
            <a:r>
              <a:rPr lang="pl-PL" sz="3100" dirty="0" smtClean="0"/>
              <a:t>	(ryzyko wyniku fałszywie dodatniego)    </a:t>
            </a:r>
            <a:endParaRPr lang="pl-PL" sz="31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2750" y="2060848"/>
            <a:ext cx="5669570"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3528" y="675853"/>
            <a:ext cx="8496944" cy="1384995"/>
          </a:xfrm>
          <a:prstGeom prst="rect">
            <a:avLst/>
          </a:prstGeom>
          <a:noFill/>
        </p:spPr>
        <p:txBody>
          <a:bodyPr wrap="square" rtlCol="0">
            <a:spAutoFit/>
          </a:bodyPr>
          <a:lstStyle/>
          <a:p>
            <a:r>
              <a:rPr lang="pl-PL" sz="2800" b="1" u="sng" dirty="0" smtClean="0"/>
              <a:t>Błąd </a:t>
            </a:r>
            <a:r>
              <a:rPr lang="pl-PL" sz="2800" b="1" u="sng" dirty="0"/>
              <a:t>1: </a:t>
            </a:r>
            <a:endParaRPr lang="pl-PL" sz="2800" b="1" u="sng" dirty="0" smtClean="0"/>
          </a:p>
          <a:p>
            <a:r>
              <a:rPr lang="pl-PL" sz="2800" dirty="0" smtClean="0"/>
              <a:t>Płaszczyzna </a:t>
            </a:r>
            <a:r>
              <a:rPr lang="pl-PL" sz="2800" dirty="0"/>
              <a:t>noża nie jest równoległa do powierzchni </a:t>
            </a:r>
            <a:r>
              <a:rPr lang="pl-PL" sz="2800" dirty="0" smtClean="0"/>
              <a:t>preparatu.</a:t>
            </a:r>
            <a:endParaRPr lang="pl-PL" sz="2800" dirty="0"/>
          </a:p>
        </p:txBody>
      </p:sp>
      <p:pic>
        <p:nvPicPr>
          <p:cNvPr id="7"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
        <p:nvSpPr>
          <p:cNvPr id="8" name="TextBox 7"/>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9" name="TextBox 8"/>
          <p:cNvSpPr txBox="1"/>
          <p:nvPr/>
        </p:nvSpPr>
        <p:spPr>
          <a:xfrm>
            <a:off x="395536" y="25460"/>
            <a:ext cx="7704856" cy="523220"/>
          </a:xfrm>
          <a:prstGeom prst="rect">
            <a:avLst/>
          </a:prstGeom>
          <a:noFill/>
        </p:spPr>
        <p:txBody>
          <a:bodyPr wrap="square" rtlCol="0">
            <a:spAutoFit/>
          </a:bodyPr>
          <a:lstStyle/>
          <a:p>
            <a:r>
              <a:rPr lang="pl-PL" sz="2800" b="1" dirty="0" smtClean="0"/>
              <a:t>Etap 14 Bloczkowanie tkanki</a:t>
            </a:r>
            <a:endParaRPr lang="pl-PL" sz="2800" dirty="0"/>
          </a:p>
        </p:txBody>
      </p:sp>
    </p:spTree>
    <p:extLst>
      <p:ext uri="{BB962C8B-B14F-4D97-AF65-F5344CB8AC3E}">
        <p14:creationId xmlns:p14="http://schemas.microsoft.com/office/powerpoint/2010/main" val="359605339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2718048"/>
            <a:ext cx="8229600" cy="1143000"/>
          </a:xfrm>
        </p:spPr>
        <p:txBody>
          <a:bodyPr>
            <a:normAutofit fontScale="90000"/>
          </a:bodyPr>
          <a:lstStyle/>
          <a:p>
            <a:pPr algn="l"/>
            <a:r>
              <a:rPr lang="pl-PL" dirty="0" smtClean="0"/>
              <a:t/>
            </a:r>
            <a:br>
              <a:rPr lang="pl-PL" dirty="0" smtClean="0"/>
            </a:br>
            <a:r>
              <a:rPr lang="pl-PL" dirty="0"/>
              <a:t/>
            </a:r>
            <a:br>
              <a:rPr lang="pl-PL" dirty="0"/>
            </a:br>
            <a:r>
              <a:rPr lang="pl-PL" dirty="0" smtClean="0"/>
              <a:t/>
            </a:r>
            <a:br>
              <a:rPr lang="pl-PL" dirty="0" smtClean="0"/>
            </a:br>
            <a:r>
              <a:rPr lang="pl-PL" dirty="0" smtClean="0"/>
              <a:t/>
            </a:r>
            <a:br>
              <a:rPr lang="pl-PL" dirty="0" smtClean="0"/>
            </a:br>
            <a:r>
              <a:rPr lang="pl-PL" dirty="0"/>
              <a:t/>
            </a:r>
            <a:br>
              <a:rPr lang="pl-PL" dirty="0"/>
            </a:br>
            <a:r>
              <a:rPr lang="pl-PL" dirty="0" smtClean="0"/>
              <a:t/>
            </a:r>
            <a:br>
              <a:rPr lang="pl-PL" dirty="0" smtClean="0"/>
            </a:br>
            <a:r>
              <a:rPr lang="pl-PL" sz="3100" dirty="0" smtClean="0"/>
              <a:t>Efekt:</a:t>
            </a:r>
            <a:br>
              <a:rPr lang="pl-PL" sz="3100" dirty="0" smtClean="0"/>
            </a:br>
            <a:r>
              <a:rPr lang="pl-PL" sz="3100" dirty="0" smtClean="0"/>
              <a:t>Skrawki nie obejmują całości tkanki </a:t>
            </a:r>
            <a:br>
              <a:rPr lang="pl-PL" sz="3100" dirty="0" smtClean="0"/>
            </a:br>
            <a:r>
              <a:rPr lang="pl-PL" sz="3100" dirty="0" smtClean="0"/>
              <a:t>	(ryzyko wyniku fałszywie ujemnego) </a:t>
            </a:r>
            <a:br>
              <a:rPr lang="pl-PL" sz="3100" dirty="0" smtClean="0"/>
            </a:br>
            <a:r>
              <a:rPr lang="pl-PL" sz="3100" dirty="0" smtClean="0"/>
              <a:t>lub obejmują ją na dużej głębokości </a:t>
            </a:r>
            <a:br>
              <a:rPr lang="pl-PL" sz="3100" dirty="0" smtClean="0"/>
            </a:br>
            <a:r>
              <a:rPr lang="pl-PL" sz="3100" dirty="0" smtClean="0"/>
              <a:t>	(ryzyko wyniku fałszywie dodatniego)    </a:t>
            </a:r>
            <a:endParaRPr lang="pl-PL" sz="3100" dirty="0"/>
          </a:p>
        </p:txBody>
      </p:sp>
      <p:sp>
        <p:nvSpPr>
          <p:cNvPr id="3" name="TextBox 2"/>
          <p:cNvSpPr txBox="1"/>
          <p:nvPr/>
        </p:nvSpPr>
        <p:spPr>
          <a:xfrm>
            <a:off x="899592" y="404664"/>
            <a:ext cx="648072" cy="369332"/>
          </a:xfrm>
          <a:prstGeom prst="rect">
            <a:avLst/>
          </a:prstGeom>
          <a:noFill/>
        </p:spPr>
        <p:txBody>
          <a:bodyPr wrap="square" rtlCol="0">
            <a:spAutoFit/>
          </a:bodyPr>
          <a:lstStyle/>
          <a:p>
            <a:endParaRPr lang="pl-PL" dirty="0"/>
          </a:p>
        </p:txBody>
      </p:sp>
      <p:sp>
        <p:nvSpPr>
          <p:cNvPr id="4" name="TextBox 3"/>
          <p:cNvSpPr txBox="1"/>
          <p:nvPr/>
        </p:nvSpPr>
        <p:spPr>
          <a:xfrm>
            <a:off x="323528" y="746701"/>
            <a:ext cx="8496944" cy="954107"/>
          </a:xfrm>
          <a:prstGeom prst="rect">
            <a:avLst/>
          </a:prstGeom>
          <a:noFill/>
        </p:spPr>
        <p:txBody>
          <a:bodyPr wrap="square" rtlCol="0">
            <a:spAutoFit/>
          </a:bodyPr>
          <a:lstStyle/>
          <a:p>
            <a:r>
              <a:rPr lang="pl-PL" sz="2800" b="1" u="sng" dirty="0" smtClean="0"/>
              <a:t>Błąd 2: </a:t>
            </a:r>
          </a:p>
          <a:p>
            <a:r>
              <a:rPr lang="pl-PL" sz="2800" dirty="0" smtClean="0"/>
              <a:t>Tkanka jest niecałkowicie spłaszczona (rozprostowana).</a:t>
            </a:r>
            <a:endParaRPr lang="pl-PL" sz="2800" dirty="0"/>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7877" y="1832920"/>
            <a:ext cx="5990467" cy="2172144"/>
          </a:xfrm>
          <a:prstGeom prst="rect">
            <a:avLst/>
          </a:prstGeom>
        </p:spPr>
      </p:pic>
      <p:pic>
        <p:nvPicPr>
          <p:cNvPr id="8" name="Obraz 1" descr="C:\Documents and Settings\Ewa\Pulpit\logo centrum medyczne Bieniek.jpg"/>
          <p:cNvPicPr/>
          <p:nvPr/>
        </p:nvPicPr>
        <p:blipFill>
          <a:blip r:embed="rId3" cstate="print"/>
          <a:srcRect/>
          <a:stretch>
            <a:fillRect/>
          </a:stretch>
        </p:blipFill>
        <p:spPr bwMode="auto">
          <a:xfrm>
            <a:off x="6753051" y="188640"/>
            <a:ext cx="2211437" cy="432048"/>
          </a:xfrm>
          <a:prstGeom prst="rect">
            <a:avLst/>
          </a:prstGeom>
          <a:noFill/>
          <a:ln w="9525">
            <a:noFill/>
            <a:miter lim="800000"/>
            <a:headEnd/>
            <a:tailEnd/>
          </a:ln>
        </p:spPr>
      </p:pic>
      <p:sp>
        <p:nvSpPr>
          <p:cNvPr id="9" name="TextBox 8"/>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10" name="TextBox 9"/>
          <p:cNvSpPr txBox="1"/>
          <p:nvPr/>
        </p:nvSpPr>
        <p:spPr>
          <a:xfrm>
            <a:off x="395536" y="169476"/>
            <a:ext cx="7704856" cy="523220"/>
          </a:xfrm>
          <a:prstGeom prst="rect">
            <a:avLst/>
          </a:prstGeom>
          <a:noFill/>
        </p:spPr>
        <p:txBody>
          <a:bodyPr wrap="square" rtlCol="0">
            <a:spAutoFit/>
          </a:bodyPr>
          <a:lstStyle/>
          <a:p>
            <a:r>
              <a:rPr lang="pl-PL" sz="2800" b="1" dirty="0" smtClean="0"/>
              <a:t>Etap 14 Bloczkowanie tkanki</a:t>
            </a:r>
            <a:endParaRPr lang="pl-PL" sz="2800" dirty="0"/>
          </a:p>
        </p:txBody>
      </p:sp>
    </p:spTree>
    <p:extLst>
      <p:ext uri="{BB962C8B-B14F-4D97-AF65-F5344CB8AC3E}">
        <p14:creationId xmlns:p14="http://schemas.microsoft.com/office/powerpoint/2010/main" val="182825108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078088"/>
            <a:ext cx="8424936" cy="1143000"/>
          </a:xfrm>
        </p:spPr>
        <p:txBody>
          <a:bodyPr>
            <a:noAutofit/>
          </a:bodyPr>
          <a:lstStyle/>
          <a:p>
            <a:pPr algn="l"/>
            <a:r>
              <a:rPr lang="pl-PL" dirty="0" smtClean="0"/>
              <a:t>	Stosowane </a:t>
            </a:r>
            <a:r>
              <a:rPr lang="pl-PL" dirty="0"/>
              <a:t>sa liczne </a:t>
            </a:r>
            <a:r>
              <a:rPr lang="pl-PL" dirty="0" smtClean="0"/>
              <a:t>metody bloczkowania, wykorzystujące niską temperaturę:</a:t>
            </a:r>
            <a:r>
              <a:rPr lang="pl-PL" dirty="0"/>
              <a:t/>
            </a:r>
            <a:br>
              <a:rPr lang="pl-PL" dirty="0"/>
            </a:br>
            <a:r>
              <a:rPr lang="pl-PL" dirty="0" smtClean="0"/>
              <a:t>	- </a:t>
            </a:r>
            <a:r>
              <a:rPr lang="pl-PL" sz="5400" u="sng" dirty="0" smtClean="0"/>
              <a:t>kriostatu </a:t>
            </a:r>
            <a:br>
              <a:rPr lang="pl-PL" sz="5400" u="sng" dirty="0" smtClean="0"/>
            </a:br>
            <a:r>
              <a:rPr lang="pl-PL" sz="5400" dirty="0" smtClean="0"/>
              <a:t>		</a:t>
            </a:r>
            <a:r>
              <a:rPr lang="pl-PL" dirty="0" smtClean="0"/>
              <a:t>lub </a:t>
            </a:r>
            <a:br>
              <a:rPr lang="pl-PL" dirty="0" smtClean="0"/>
            </a:br>
            <a:r>
              <a:rPr lang="pl-PL" dirty="0" smtClean="0"/>
              <a:t>	- </a:t>
            </a:r>
            <a:r>
              <a:rPr lang="pl-PL" sz="5400" u="sng" dirty="0" smtClean="0"/>
              <a:t>rozprężających się gazów</a:t>
            </a:r>
            <a:endParaRPr lang="pl-PL" sz="5400" u="sng" dirty="0"/>
          </a:p>
        </p:txBody>
      </p:sp>
      <p:sp>
        <p:nvSpPr>
          <p:cNvPr id="3" name="TextBox 2"/>
          <p:cNvSpPr txBox="1"/>
          <p:nvPr/>
        </p:nvSpPr>
        <p:spPr>
          <a:xfrm>
            <a:off x="755576" y="169476"/>
            <a:ext cx="7704856" cy="523220"/>
          </a:xfrm>
          <a:prstGeom prst="rect">
            <a:avLst/>
          </a:prstGeom>
          <a:noFill/>
        </p:spPr>
        <p:txBody>
          <a:bodyPr wrap="square" rtlCol="0">
            <a:spAutoFit/>
          </a:bodyPr>
          <a:lstStyle/>
          <a:p>
            <a:r>
              <a:rPr lang="pl-PL" sz="2800" b="1" dirty="0" smtClean="0"/>
              <a:t>Etap 14 Bloczkowanie tkanki</a:t>
            </a:r>
            <a:endParaRPr lang="pl-PL" sz="2800" dirty="0"/>
          </a:p>
        </p:txBody>
      </p:sp>
    </p:spTree>
    <p:extLst>
      <p:ext uri="{BB962C8B-B14F-4D97-AF65-F5344CB8AC3E}">
        <p14:creationId xmlns:p14="http://schemas.microsoft.com/office/powerpoint/2010/main" val="22146595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73016"/>
            <a:ext cx="8686800" cy="1143000"/>
          </a:xfrm>
        </p:spPr>
        <p:txBody>
          <a:bodyPr>
            <a:normAutofit fontScale="90000"/>
          </a:bodyPr>
          <a:lstStyle/>
          <a:p>
            <a:pPr algn="l"/>
            <a:r>
              <a:rPr lang="pl-PL" sz="3600" kern="1200" dirty="0" smtClean="0">
                <a:solidFill>
                  <a:schemeClr val="tx1"/>
                </a:solidFill>
                <a:effectLst/>
                <a:latin typeface="+mj-lt"/>
                <a:ea typeface="+mj-ea"/>
                <a:cs typeface="+mj-cs"/>
              </a:rPr>
              <a:t>Najprostsze metody wykorzystujące zamrażanie w kriostacie:  </a:t>
            </a:r>
            <a:br>
              <a:rPr lang="pl-PL" sz="3600" kern="1200" dirty="0" smtClean="0">
                <a:solidFill>
                  <a:schemeClr val="tx1"/>
                </a:solidFill>
                <a:effectLst/>
                <a:latin typeface="+mj-lt"/>
                <a:ea typeface="+mj-ea"/>
                <a:cs typeface="+mj-cs"/>
              </a:rPr>
            </a:br>
            <a:r>
              <a:rPr lang="pl-PL" sz="3600" kern="1200" dirty="0" smtClean="0">
                <a:solidFill>
                  <a:schemeClr val="tx1"/>
                </a:solidFill>
                <a:effectLst/>
                <a:latin typeface="+mj-lt"/>
                <a:ea typeface="+mj-ea"/>
                <a:cs typeface="+mj-cs"/>
              </a:rPr>
              <a:t>	1. technika bezpośrednia, </a:t>
            </a:r>
            <a:br>
              <a:rPr lang="pl-PL" sz="3600" kern="1200" dirty="0" smtClean="0">
                <a:solidFill>
                  <a:schemeClr val="tx1"/>
                </a:solidFill>
                <a:effectLst/>
                <a:latin typeface="+mj-lt"/>
                <a:ea typeface="+mj-ea"/>
                <a:cs typeface="+mj-cs"/>
              </a:rPr>
            </a:br>
            <a:r>
              <a:rPr lang="pl-PL" sz="3600" kern="1200" dirty="0" smtClean="0">
                <a:solidFill>
                  <a:schemeClr val="tx1"/>
                </a:solidFill>
                <a:effectLst/>
                <a:latin typeface="+mj-lt"/>
                <a:ea typeface="+mj-ea"/>
                <a:cs typeface="+mj-cs"/>
              </a:rPr>
              <a:t>	2. technika szkiełka podstawowego, </a:t>
            </a:r>
            <a:br>
              <a:rPr lang="pl-PL" sz="3600" kern="1200" dirty="0" smtClean="0">
                <a:solidFill>
                  <a:schemeClr val="tx1"/>
                </a:solidFill>
                <a:effectLst/>
                <a:latin typeface="+mj-lt"/>
                <a:ea typeface="+mj-ea"/>
                <a:cs typeface="+mj-cs"/>
              </a:rPr>
            </a:br>
            <a:r>
              <a:rPr lang="pl-PL" sz="3600" kern="1200" dirty="0" smtClean="0">
                <a:solidFill>
                  <a:schemeClr val="tx1"/>
                </a:solidFill>
                <a:effectLst/>
                <a:latin typeface="+mj-lt"/>
                <a:ea typeface="+mj-ea"/>
                <a:cs typeface="+mj-cs"/>
              </a:rPr>
              <a:t>	3. technika półki szybkiego zamrażania. </a:t>
            </a:r>
            <a:br>
              <a:rPr lang="pl-PL" sz="3600" kern="1200" dirty="0" smtClean="0">
                <a:solidFill>
                  <a:schemeClr val="tx1"/>
                </a:solidFill>
                <a:effectLst/>
                <a:latin typeface="+mj-lt"/>
                <a:ea typeface="+mj-ea"/>
                <a:cs typeface="+mj-cs"/>
              </a:rPr>
            </a:br>
            <a:r>
              <a:rPr lang="pl-PL" sz="3600" kern="1200" dirty="0" smtClean="0">
                <a:solidFill>
                  <a:schemeClr val="tx1"/>
                </a:solidFill>
                <a:effectLst/>
                <a:latin typeface="+mj-lt"/>
                <a:ea typeface="+mj-ea"/>
                <a:cs typeface="+mj-cs"/>
              </a:rPr>
              <a:t/>
            </a:r>
            <a:br>
              <a:rPr lang="pl-PL" sz="3600" kern="1200" dirty="0" smtClean="0">
                <a:solidFill>
                  <a:schemeClr val="tx1"/>
                </a:solidFill>
                <a:effectLst/>
                <a:latin typeface="+mj-lt"/>
                <a:ea typeface="+mj-ea"/>
                <a:cs typeface="+mj-cs"/>
              </a:rPr>
            </a:br>
            <a:r>
              <a:rPr lang="pl-PL" sz="3600" kern="1200" dirty="0" smtClean="0">
                <a:solidFill>
                  <a:schemeClr val="tx1"/>
                </a:solidFill>
                <a:effectLst/>
                <a:latin typeface="+mj-lt"/>
                <a:ea typeface="+mj-ea"/>
                <a:cs typeface="+mj-cs"/>
              </a:rPr>
              <a:t>Proste urządzenia umieszczane w kriostacie:</a:t>
            </a:r>
            <a:br>
              <a:rPr lang="pl-PL" sz="3600" kern="1200" dirty="0" smtClean="0">
                <a:solidFill>
                  <a:schemeClr val="tx1"/>
                </a:solidFill>
                <a:effectLst/>
                <a:latin typeface="+mj-lt"/>
                <a:ea typeface="+mj-ea"/>
                <a:cs typeface="+mj-cs"/>
              </a:rPr>
            </a:br>
            <a:r>
              <a:rPr lang="pl-PL" sz="3600" kern="1200" dirty="0" smtClean="0">
                <a:solidFill>
                  <a:schemeClr val="tx1"/>
                </a:solidFill>
                <a:effectLst/>
                <a:latin typeface="+mj-lt"/>
                <a:ea typeface="+mj-ea"/>
                <a:cs typeface="+mj-cs"/>
              </a:rPr>
              <a:t>	4. urządzenie Cartera, </a:t>
            </a:r>
            <a:br>
              <a:rPr lang="pl-PL" sz="3600" kern="1200" dirty="0" smtClean="0">
                <a:solidFill>
                  <a:schemeClr val="tx1"/>
                </a:solidFill>
                <a:effectLst/>
                <a:latin typeface="+mj-lt"/>
                <a:ea typeface="+mj-ea"/>
                <a:cs typeface="+mj-cs"/>
              </a:rPr>
            </a:br>
            <a:r>
              <a:rPr lang="pl-PL" sz="3600" dirty="0"/>
              <a:t>	</a:t>
            </a:r>
            <a:r>
              <a:rPr lang="pl-PL" sz="3600" dirty="0" smtClean="0"/>
              <a:t>5. </a:t>
            </a:r>
            <a:r>
              <a:rPr lang="pl-PL" sz="3600" kern="1200" dirty="0" smtClean="0">
                <a:solidFill>
                  <a:schemeClr val="tx1"/>
                </a:solidFill>
                <a:effectLst/>
                <a:latin typeface="+mj-lt"/>
                <a:ea typeface="+mj-ea"/>
                <a:cs typeface="+mj-cs"/>
              </a:rPr>
              <a:t>system CryoEmbedder firmy Klinipath  	6. Precision CryoEmbedding System Petersa </a:t>
            </a:r>
            <a:br>
              <a:rPr lang="pl-PL" sz="3600" kern="1200" dirty="0" smtClean="0">
                <a:solidFill>
                  <a:schemeClr val="tx1"/>
                </a:solidFill>
                <a:effectLst/>
                <a:latin typeface="+mj-lt"/>
                <a:ea typeface="+mj-ea"/>
                <a:cs typeface="+mj-cs"/>
              </a:rPr>
            </a:br>
            <a:r>
              <a:rPr lang="pl-PL" sz="3600" dirty="0"/>
              <a:t>	</a:t>
            </a:r>
            <a:r>
              <a:rPr lang="pl-PL" sz="3600" dirty="0" smtClean="0"/>
              <a:t>7. </a:t>
            </a:r>
            <a:r>
              <a:rPr lang="pl-PL" sz="3600" kern="1200" dirty="0" smtClean="0">
                <a:solidFill>
                  <a:schemeClr val="tx1"/>
                </a:solidFill>
                <a:effectLst/>
                <a:latin typeface="+mj-lt"/>
                <a:ea typeface="+mj-ea"/>
                <a:cs typeface="+mj-cs"/>
              </a:rPr>
              <a:t>True Margin firmy Mohs Precision Tools </a:t>
            </a:r>
          </a:p>
          <a:p>
            <a:r>
              <a:rPr lang="pl-PL" sz="4400" kern="1200" dirty="0" smtClean="0">
                <a:solidFill>
                  <a:schemeClr val="tx1"/>
                </a:solidFill>
                <a:effectLst/>
                <a:latin typeface="+mj-lt"/>
                <a:ea typeface="+mj-ea"/>
                <a:cs typeface="+mj-cs"/>
              </a:rPr>
              <a:t> </a:t>
            </a:r>
          </a:p>
          <a:p>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395536" y="169476"/>
            <a:ext cx="7704856" cy="523220"/>
          </a:xfrm>
          <a:prstGeom prst="rect">
            <a:avLst/>
          </a:prstGeom>
          <a:noFill/>
        </p:spPr>
        <p:txBody>
          <a:bodyPr wrap="square" rtlCol="0">
            <a:spAutoFit/>
          </a:bodyPr>
          <a:lstStyle/>
          <a:p>
            <a:r>
              <a:rPr lang="pl-PL" sz="2800" b="1" dirty="0" smtClean="0"/>
              <a:t>Etap 14 Bloczkowanie tkanki</a:t>
            </a:r>
            <a:endParaRPr lang="pl-PL" sz="2800" dirty="0"/>
          </a:p>
        </p:txBody>
      </p:sp>
    </p:spTree>
    <p:extLst>
      <p:ext uri="{BB962C8B-B14F-4D97-AF65-F5344CB8AC3E}">
        <p14:creationId xmlns:p14="http://schemas.microsoft.com/office/powerpoint/2010/main" val="7625866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4525963"/>
          </a:xfrm>
        </p:spPr>
        <p:txBody>
          <a:bodyPr>
            <a:noAutofit/>
          </a:bodyPr>
          <a:lstStyle/>
          <a:p>
            <a:pPr marL="0" indent="0">
              <a:buNone/>
            </a:pPr>
            <a:r>
              <a:rPr lang="pl-PL" sz="2400" u="sng" dirty="0" err="1" smtClean="0"/>
              <a:t>Priorytetetowe</a:t>
            </a:r>
            <a:r>
              <a:rPr lang="pl-PL" sz="2400" u="sng" dirty="0" smtClean="0"/>
              <a:t> cele </a:t>
            </a:r>
            <a:r>
              <a:rPr lang="pl-PL" sz="2400" u="sng" dirty="0"/>
              <a:t>w </a:t>
            </a:r>
            <a:r>
              <a:rPr lang="pl-PL" sz="2400" u="sng" dirty="0" smtClean="0"/>
              <a:t>onkologii</a:t>
            </a:r>
            <a:r>
              <a:rPr lang="pl-PL" sz="2400" dirty="0"/>
              <a:t/>
            </a:r>
            <a:br>
              <a:rPr lang="pl-PL" sz="2400" dirty="0"/>
            </a:br>
            <a:r>
              <a:rPr lang="pl-PL" sz="2400" dirty="0"/>
              <a:t>	</a:t>
            </a:r>
            <a:r>
              <a:rPr lang="pl-PL" sz="2400" dirty="0" smtClean="0">
                <a:solidFill>
                  <a:srgbClr val="FF0000"/>
                </a:solidFill>
              </a:rPr>
              <a:t>	</a:t>
            </a:r>
            <a:r>
              <a:rPr lang="pl-PL" sz="2400" dirty="0" smtClean="0"/>
              <a:t>1</a:t>
            </a:r>
            <a:r>
              <a:rPr lang="pl-PL" sz="2400" dirty="0"/>
              <a:t>. Skuteczność lecznicza </a:t>
            </a:r>
            <a:br>
              <a:rPr lang="pl-PL" sz="2400" dirty="0"/>
            </a:br>
            <a:r>
              <a:rPr lang="pl-PL" sz="2400" dirty="0"/>
              <a:t>		</a:t>
            </a:r>
            <a:r>
              <a:rPr lang="pl-PL" sz="2400" dirty="0" smtClean="0"/>
              <a:t>2</a:t>
            </a:r>
            <a:r>
              <a:rPr lang="pl-PL" sz="2400" dirty="0"/>
              <a:t>. Funkcja</a:t>
            </a:r>
            <a:br>
              <a:rPr lang="pl-PL" sz="2400" dirty="0"/>
            </a:br>
            <a:r>
              <a:rPr lang="pl-PL" sz="2400" dirty="0"/>
              <a:t>		</a:t>
            </a:r>
            <a:r>
              <a:rPr lang="pl-PL" sz="2400" dirty="0" smtClean="0"/>
              <a:t>3</a:t>
            </a:r>
            <a:r>
              <a:rPr lang="pl-PL" sz="2400" dirty="0"/>
              <a:t>. </a:t>
            </a:r>
            <a:r>
              <a:rPr lang="pl-PL" sz="2400" dirty="0" smtClean="0"/>
              <a:t>Estetyka</a:t>
            </a:r>
          </a:p>
          <a:p>
            <a:pPr marL="0" indent="0">
              <a:buNone/>
            </a:pPr>
            <a:r>
              <a:rPr lang="pl-PL" sz="2400" dirty="0" smtClean="0"/>
              <a:t>	</a:t>
            </a:r>
          </a:p>
          <a:p>
            <a:pPr marL="0" indent="0">
              <a:buNone/>
            </a:pPr>
            <a:r>
              <a:rPr lang="pl-PL" sz="2400" dirty="0"/>
              <a:t>	</a:t>
            </a:r>
            <a:r>
              <a:rPr lang="pl-PL" sz="2400" dirty="0" smtClean="0"/>
              <a:t>Większość </a:t>
            </a:r>
            <a:r>
              <a:rPr lang="pl-PL" sz="2400" dirty="0"/>
              <a:t>nowotworów skóry nie stanowi bezpośredniego zagrożenia utratą zdrowia i życia, </a:t>
            </a:r>
            <a:r>
              <a:rPr lang="pl-PL" sz="2400" dirty="0" smtClean="0"/>
              <a:t>z tego powodu pożądane </a:t>
            </a:r>
            <a:r>
              <a:rPr lang="pl-PL" sz="2400" dirty="0"/>
              <a:t>jest także unikanie nadmiernego poświęcania tkanek, szczególnie w lokalizacjach najbardziej istotnych pod względem kosmetycznym i </a:t>
            </a:r>
            <a:r>
              <a:rPr lang="pl-PL" sz="2400" dirty="0" smtClean="0"/>
              <a:t>funkcjonalnym. </a:t>
            </a:r>
          </a:p>
          <a:p>
            <a:pPr marL="0" indent="0">
              <a:buNone/>
            </a:pPr>
            <a:endParaRPr lang="pl-PL" sz="2400" dirty="0" smtClean="0"/>
          </a:p>
          <a:p>
            <a:pPr marL="0" indent="0">
              <a:buNone/>
            </a:pPr>
            <a:r>
              <a:rPr lang="pl-PL" sz="2400" dirty="0"/>
              <a:t>	</a:t>
            </a:r>
            <a:r>
              <a:rPr lang="pl-PL" sz="2400" dirty="0" smtClean="0"/>
              <a:t>Opracowano i wprowadzono liczne metody leczenia (miejscowego/ ogólnoustrojowego) nowotworów skóry o zróżnicowanej inwazyjności / skuteczności: </a:t>
            </a:r>
            <a:r>
              <a:rPr lang="pl-PL" sz="3600" dirty="0">
                <a:solidFill>
                  <a:srgbClr val="FF0000"/>
                </a:solidFill>
              </a:rPr>
              <a:t/>
            </a:r>
            <a:br>
              <a:rPr lang="pl-PL" sz="3600" dirty="0">
                <a:solidFill>
                  <a:srgbClr val="FF0000"/>
                </a:solidFill>
              </a:rPr>
            </a:br>
            <a:endParaRPr lang="pl-PL" sz="28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325716532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Obraz 1" descr="DSCN2834.JPG"/>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570929" y="1110551"/>
            <a:ext cx="3929063"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Obraz 2" descr="DSCN2835.JPG"/>
          <p:cNvPicPr>
            <a:picLocks noGrp="1" noChangeAspect="1"/>
          </p:cNvPicPr>
          <p:nvPr isPhoto="1"/>
        </p:nvPicPr>
        <p:blipFill>
          <a:blip r:embed="rId3" cstate="print">
            <a:extLst>
              <a:ext uri="{28A0092B-C50C-407E-A947-70E740481C1C}">
                <a14:useLocalDpi xmlns:a14="http://schemas.microsoft.com/office/drawing/2010/main" val="0"/>
              </a:ext>
            </a:extLst>
          </a:blip>
          <a:srcRect/>
          <a:stretch>
            <a:fillRect/>
          </a:stretch>
        </p:blipFill>
        <p:spPr bwMode="auto">
          <a:xfrm>
            <a:off x="4716016" y="4035015"/>
            <a:ext cx="40005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Obraz 3" descr="DSCN2838.JPG"/>
          <p:cNvPicPr>
            <a:picLocks noGrp="1" noChangeAspect="1"/>
          </p:cNvPicPr>
          <p:nvPr isPhoto="1"/>
        </p:nvPicPr>
        <p:blipFill>
          <a:blip r:embed="rId4" cstate="print">
            <a:extLst>
              <a:ext uri="{28A0092B-C50C-407E-A947-70E740481C1C}">
                <a14:useLocalDpi xmlns:a14="http://schemas.microsoft.com/office/drawing/2010/main" val="0"/>
              </a:ext>
            </a:extLst>
          </a:blip>
          <a:srcRect/>
          <a:stretch>
            <a:fillRect/>
          </a:stretch>
        </p:blipFill>
        <p:spPr bwMode="auto">
          <a:xfrm>
            <a:off x="539552" y="4005064"/>
            <a:ext cx="40005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Obraz 4" descr="DSCN2842.JPG"/>
          <p:cNvPicPr>
            <a:picLocks noGrp="1" noChangeAspect="1"/>
          </p:cNvPicPr>
          <p:nvPr isPhoto="1"/>
        </p:nvPicPr>
        <p:blipFill>
          <a:blip r:embed="rId5" cstate="print">
            <a:extLst>
              <a:ext uri="{28A0092B-C50C-407E-A947-70E740481C1C}">
                <a14:useLocalDpi xmlns:a14="http://schemas.microsoft.com/office/drawing/2010/main" val="0"/>
              </a:ext>
            </a:extLst>
          </a:blip>
          <a:srcRect/>
          <a:stretch>
            <a:fillRect/>
          </a:stretch>
        </p:blipFill>
        <p:spPr bwMode="auto">
          <a:xfrm>
            <a:off x="4716016" y="1148705"/>
            <a:ext cx="40005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95536" y="169476"/>
            <a:ext cx="7704856" cy="954107"/>
          </a:xfrm>
          <a:prstGeom prst="rect">
            <a:avLst/>
          </a:prstGeom>
          <a:noFill/>
        </p:spPr>
        <p:txBody>
          <a:bodyPr wrap="square" rtlCol="0">
            <a:spAutoFit/>
          </a:bodyPr>
          <a:lstStyle/>
          <a:p>
            <a:r>
              <a:rPr lang="pl-PL" sz="2800" b="1" dirty="0" smtClean="0"/>
              <a:t>Etap 14 Bloczkowanie tkanki metoda bezpośrednia</a:t>
            </a:r>
          </a:p>
          <a:p>
            <a:r>
              <a:rPr lang="pl-PL" sz="2800" b="1" dirty="0" smtClean="0"/>
              <a:t>Direct method</a:t>
            </a:r>
            <a:endParaRPr lang="pl-PL" sz="2800" dirty="0"/>
          </a:p>
        </p:txBody>
      </p:sp>
    </p:spTree>
    <p:extLst>
      <p:ext uri="{BB962C8B-B14F-4D97-AF65-F5344CB8AC3E}">
        <p14:creationId xmlns:p14="http://schemas.microsoft.com/office/powerpoint/2010/main" val="11567829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510136"/>
            <a:ext cx="8784976" cy="1143000"/>
          </a:xfrm>
        </p:spPr>
        <p:txBody>
          <a:bodyPr>
            <a:normAutofit fontScale="90000"/>
          </a:bodyPr>
          <a:lstStyle/>
          <a:p>
            <a:pPr algn="l"/>
            <a:r>
              <a:rPr lang="pl-PL" sz="3100" kern="1200" dirty="0" smtClean="0">
                <a:solidFill>
                  <a:schemeClr val="tx1"/>
                </a:solidFill>
                <a:effectLst/>
                <a:latin typeface="+mj-lt"/>
                <a:ea typeface="+mj-ea"/>
                <a:cs typeface="+mj-cs"/>
              </a:rPr>
              <a:t/>
            </a:r>
            <a:br>
              <a:rPr lang="pl-PL" sz="3100" kern="1200" dirty="0" smtClean="0">
                <a:solidFill>
                  <a:schemeClr val="tx1"/>
                </a:solidFill>
                <a:effectLst/>
                <a:latin typeface="+mj-lt"/>
                <a:ea typeface="+mj-ea"/>
                <a:cs typeface="+mj-cs"/>
              </a:rPr>
            </a:br>
            <a:r>
              <a:rPr lang="pl-PL" sz="3100" kern="1200" dirty="0" smtClean="0">
                <a:solidFill>
                  <a:schemeClr val="tx1"/>
                </a:solidFill>
                <a:effectLst/>
                <a:latin typeface="+mj-lt"/>
                <a:ea typeface="+mj-ea"/>
                <a:cs typeface="+mj-cs"/>
              </a:rPr>
              <a:t>Tkankę obraca się „do góry dnem”, rozkłada się na stoliku na marznącym medium, unosi ku górze brzeg skórny i dociska ewakuatorem ciepła. </a:t>
            </a:r>
            <a:br>
              <a:rPr lang="pl-PL" sz="3100" kern="1200" dirty="0" smtClean="0">
                <a:solidFill>
                  <a:schemeClr val="tx1"/>
                </a:solidFill>
                <a:effectLst/>
                <a:latin typeface="+mj-lt"/>
                <a:ea typeface="+mj-ea"/>
                <a:cs typeface="+mj-cs"/>
              </a:rPr>
            </a:br>
            <a:r>
              <a:rPr lang="pl-PL" sz="3100" kern="1200" dirty="0" smtClean="0">
                <a:solidFill>
                  <a:schemeClr val="tx1"/>
                </a:solidFill>
                <a:effectLst/>
                <a:latin typeface="+mj-lt"/>
                <a:ea typeface="+mj-ea"/>
                <a:cs typeface="+mj-cs"/>
              </a:rPr>
              <a:t/>
            </a:r>
            <a:br>
              <a:rPr lang="pl-PL" sz="3100" kern="1200" dirty="0" smtClean="0">
                <a:solidFill>
                  <a:schemeClr val="tx1"/>
                </a:solidFill>
                <a:effectLst/>
                <a:latin typeface="+mj-lt"/>
                <a:ea typeface="+mj-ea"/>
                <a:cs typeface="+mj-cs"/>
              </a:rPr>
            </a:br>
            <a:r>
              <a:rPr lang="pl-PL" sz="3100" kern="1200" dirty="0" smtClean="0">
                <a:solidFill>
                  <a:schemeClr val="tx1"/>
                </a:solidFill>
                <a:effectLst/>
                <a:latin typeface="+mj-lt"/>
                <a:ea typeface="+mj-ea"/>
                <a:cs typeface="+mj-cs"/>
              </a:rPr>
              <a:t>Zalety: brak dodatkowego oprzyrządowania. </a:t>
            </a:r>
            <a:br>
              <a:rPr lang="pl-PL" sz="3100" kern="1200" dirty="0" smtClean="0">
                <a:solidFill>
                  <a:schemeClr val="tx1"/>
                </a:solidFill>
                <a:effectLst/>
                <a:latin typeface="+mj-lt"/>
                <a:ea typeface="+mj-ea"/>
                <a:cs typeface="+mj-cs"/>
              </a:rPr>
            </a:br>
            <a:r>
              <a:rPr lang="pl-PL" sz="3100" kern="1200" dirty="0" smtClean="0">
                <a:solidFill>
                  <a:schemeClr val="tx1"/>
                </a:solidFill>
                <a:effectLst/>
                <a:latin typeface="+mj-lt"/>
                <a:ea typeface="+mj-ea"/>
                <a:cs typeface="+mj-cs"/>
              </a:rPr>
              <a:t>Wady: nieprecyzyjne ukształtowanie tkanki (brak dostępu podczas zamrażania), powierzchnia bloczka nierównoległa do stolika (luzy ewakuatora). </a:t>
            </a:r>
            <a:br>
              <a:rPr lang="pl-PL" sz="3100" kern="1200" dirty="0" smtClean="0">
                <a:solidFill>
                  <a:schemeClr val="tx1"/>
                </a:solidFill>
                <a:effectLst/>
                <a:latin typeface="+mj-lt"/>
                <a:ea typeface="+mj-ea"/>
                <a:cs typeface="+mj-cs"/>
              </a:rPr>
            </a:br>
            <a:r>
              <a:rPr lang="pl-PL" sz="3100" kern="1200" dirty="0" smtClean="0">
                <a:solidFill>
                  <a:schemeClr val="tx1"/>
                </a:solidFill>
                <a:effectLst/>
                <a:latin typeface="+mj-lt"/>
                <a:ea typeface="+mj-ea"/>
                <a:cs typeface="+mj-cs"/>
              </a:rPr>
              <a:t/>
            </a:r>
            <a:br>
              <a:rPr lang="pl-PL" sz="3100" kern="1200" dirty="0" smtClean="0">
                <a:solidFill>
                  <a:schemeClr val="tx1"/>
                </a:solidFill>
                <a:effectLst/>
                <a:latin typeface="+mj-lt"/>
                <a:ea typeface="+mj-ea"/>
                <a:cs typeface="+mj-cs"/>
              </a:rPr>
            </a:br>
            <a:r>
              <a:rPr lang="pl-PL" sz="3100" kern="1200" dirty="0" smtClean="0">
                <a:solidFill>
                  <a:schemeClr val="tx1"/>
                </a:solidFill>
                <a:effectLst/>
                <a:latin typeface="+mj-lt"/>
                <a:ea typeface="+mj-ea"/>
                <a:cs typeface="+mj-cs"/>
              </a:rPr>
              <a:t>Mała dokładność - wymaga ręcznego ustawiania bloczka podczas skrajania. </a:t>
            </a:r>
            <a:br>
              <a:rPr lang="pl-PL" sz="3100" kern="1200" dirty="0" smtClean="0">
                <a:solidFill>
                  <a:schemeClr val="tx1"/>
                </a:solidFill>
                <a:effectLst/>
                <a:latin typeface="+mj-lt"/>
                <a:ea typeface="+mj-ea"/>
                <a:cs typeface="+mj-cs"/>
              </a:rPr>
            </a:br>
            <a:r>
              <a:rPr lang="pl-PL" sz="3100" kern="1200" dirty="0" smtClean="0">
                <a:solidFill>
                  <a:schemeClr val="tx1"/>
                </a:solidFill>
                <a:effectLst/>
                <a:latin typeface="+mj-lt"/>
                <a:ea typeface="+mj-ea"/>
                <a:cs typeface="+mj-cs"/>
              </a:rPr>
              <a:t>Jedynie w małych fragmentach tkankowych.</a:t>
            </a:r>
          </a:p>
          <a:p>
            <a:r>
              <a:rPr lang="pl-PL" sz="4400" kern="1200" dirty="0" smtClean="0">
                <a:solidFill>
                  <a:schemeClr val="tx1"/>
                </a:solidFill>
                <a:effectLst/>
                <a:latin typeface="+mj-lt"/>
                <a:ea typeface="+mj-ea"/>
                <a:cs typeface="+mj-cs"/>
              </a:rPr>
              <a:t> </a:t>
            </a:r>
          </a:p>
          <a:p>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179512" y="98629"/>
            <a:ext cx="7704856" cy="954107"/>
          </a:xfrm>
          <a:prstGeom prst="rect">
            <a:avLst/>
          </a:prstGeom>
          <a:noFill/>
        </p:spPr>
        <p:txBody>
          <a:bodyPr wrap="square" rtlCol="0">
            <a:spAutoFit/>
          </a:bodyPr>
          <a:lstStyle/>
          <a:p>
            <a:r>
              <a:rPr lang="pl-PL" sz="2800" b="1" dirty="0" smtClean="0"/>
              <a:t>Etap 14 Bloczkowanie tkanki </a:t>
            </a:r>
          </a:p>
          <a:p>
            <a:r>
              <a:rPr lang="pl-PL" sz="2800" b="1" dirty="0" smtClean="0"/>
              <a:t>metoda bezpośrednia - direct method</a:t>
            </a:r>
            <a:endParaRPr lang="pl-PL" sz="2800" dirty="0"/>
          </a:p>
        </p:txBody>
      </p:sp>
    </p:spTree>
    <p:extLst>
      <p:ext uri="{BB962C8B-B14F-4D97-AF65-F5344CB8AC3E}">
        <p14:creationId xmlns:p14="http://schemas.microsoft.com/office/powerpoint/2010/main" val="303807773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Obraz 1" descr="DSCN2845.JPG"/>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2428875" y="142875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Obraz 2" descr="DSCN2850.JPG"/>
          <p:cNvPicPr>
            <a:picLocks noGrp="1" noChangeAspect="1"/>
          </p:cNvPicPr>
          <p:nvPr isPhoto="1"/>
        </p:nvPicPr>
        <p:blipFill>
          <a:blip r:embed="rId3" cstate="print">
            <a:extLst>
              <a:ext uri="{28A0092B-C50C-407E-A947-70E740481C1C}">
                <a14:useLocalDpi xmlns:a14="http://schemas.microsoft.com/office/drawing/2010/main" val="0"/>
              </a:ext>
            </a:extLst>
          </a:blip>
          <a:srcRect/>
          <a:stretch>
            <a:fillRect/>
          </a:stretch>
        </p:blipFill>
        <p:spPr bwMode="auto">
          <a:xfrm>
            <a:off x="0" y="3697288"/>
            <a:ext cx="4214813"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Obraz 3" descr="DSCN2853.JPG"/>
          <p:cNvPicPr>
            <a:picLocks noGrp="1" noChangeAspect="1"/>
          </p:cNvPicPr>
          <p:nvPr isPhoto="1"/>
        </p:nvPicPr>
        <p:blipFill>
          <a:blip r:embed="rId4" cstate="print">
            <a:extLst>
              <a:ext uri="{28A0092B-C50C-407E-A947-70E740481C1C}">
                <a14:useLocalDpi xmlns:a14="http://schemas.microsoft.com/office/drawing/2010/main" val="0"/>
              </a:ext>
            </a:extLst>
          </a:blip>
          <a:srcRect/>
          <a:stretch>
            <a:fillRect/>
          </a:stretch>
        </p:blipFill>
        <p:spPr bwMode="auto">
          <a:xfrm>
            <a:off x="4953000" y="371475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95536" y="242645"/>
            <a:ext cx="7704856" cy="954107"/>
          </a:xfrm>
          <a:prstGeom prst="rect">
            <a:avLst/>
          </a:prstGeom>
          <a:noFill/>
        </p:spPr>
        <p:txBody>
          <a:bodyPr wrap="square" rtlCol="0">
            <a:spAutoFit/>
          </a:bodyPr>
          <a:lstStyle/>
          <a:p>
            <a:r>
              <a:rPr lang="pl-PL" sz="2800" b="1" dirty="0" smtClean="0"/>
              <a:t>Etap 14 Bloczkowanie tkanki metoda </a:t>
            </a:r>
          </a:p>
          <a:p>
            <a:r>
              <a:rPr lang="pl-PL" sz="2800" b="1" dirty="0" smtClean="0"/>
              <a:t>szkiełka podstawowego </a:t>
            </a:r>
            <a:r>
              <a:rPr lang="pl-PL" sz="2800" dirty="0"/>
              <a:t>(</a:t>
            </a:r>
            <a:r>
              <a:rPr lang="pl-PL" sz="2800" i="1" dirty="0"/>
              <a:t>glass slide method</a:t>
            </a:r>
            <a:r>
              <a:rPr lang="pl-PL" sz="2800" dirty="0"/>
              <a:t>)</a:t>
            </a:r>
          </a:p>
        </p:txBody>
      </p:sp>
    </p:spTree>
    <p:extLst>
      <p:ext uri="{BB962C8B-B14F-4D97-AF65-F5344CB8AC3E}">
        <p14:creationId xmlns:p14="http://schemas.microsoft.com/office/powerpoint/2010/main" val="21730468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56992"/>
            <a:ext cx="8568952" cy="1143000"/>
          </a:xfrm>
        </p:spPr>
        <p:txBody>
          <a:bodyPr>
            <a:normAutofit fontScale="90000"/>
          </a:bodyPr>
          <a:lstStyle/>
          <a:p>
            <a:pPr algn="l"/>
            <a:r>
              <a:rPr lang="pl-PL" sz="3100" kern="1200" dirty="0" smtClean="0">
                <a:solidFill>
                  <a:schemeClr val="tx1"/>
                </a:solidFill>
                <a:effectLst/>
                <a:latin typeface="+mj-lt"/>
                <a:ea typeface="+mj-ea"/>
                <a:cs typeface="+mj-cs"/>
              </a:rPr>
              <a:t/>
            </a:r>
            <a:br>
              <a:rPr lang="pl-PL" sz="3100" kern="1200" dirty="0" smtClean="0">
                <a:solidFill>
                  <a:schemeClr val="tx1"/>
                </a:solidFill>
                <a:effectLst/>
                <a:latin typeface="+mj-lt"/>
                <a:ea typeface="+mj-ea"/>
                <a:cs typeface="+mj-cs"/>
              </a:rPr>
            </a:br>
            <a:r>
              <a:rPr lang="pl-PL" sz="3100" dirty="0"/>
              <a:t/>
            </a:r>
            <a:br>
              <a:rPr lang="pl-PL" sz="3100" dirty="0"/>
            </a:br>
            <a:r>
              <a:rPr lang="pl-PL" sz="3100" dirty="0" smtClean="0"/>
              <a:t/>
            </a:r>
            <a:br>
              <a:rPr lang="pl-PL" sz="3100" dirty="0" smtClean="0"/>
            </a:br>
            <a:r>
              <a:rPr lang="pl-PL" sz="3100" dirty="0" smtClean="0"/>
              <a:t/>
            </a:r>
            <a:br>
              <a:rPr lang="pl-PL" sz="3100" dirty="0" smtClean="0"/>
            </a:br>
            <a:r>
              <a:rPr lang="pl-PL" sz="3100" dirty="0" smtClean="0"/>
              <a:t>	</a:t>
            </a:r>
            <a:r>
              <a:rPr lang="pl-PL" sz="3100" kern="1200" dirty="0" smtClean="0">
                <a:solidFill>
                  <a:schemeClr val="tx1"/>
                </a:solidFill>
                <a:effectLst/>
              </a:rPr>
              <a:t>Tkanka jest układana na szkiełku płaszczyzną cięcia w dół), dociskana i zamrażana w kriostacie. </a:t>
            </a:r>
            <a:br>
              <a:rPr lang="pl-PL" sz="3100" kern="1200" dirty="0" smtClean="0">
                <a:solidFill>
                  <a:schemeClr val="tx1"/>
                </a:solidFill>
                <a:effectLst/>
              </a:rPr>
            </a:br>
            <a:r>
              <a:rPr lang="pl-PL" sz="3100" kern="1200" dirty="0" smtClean="0">
                <a:solidFill>
                  <a:schemeClr val="tx1"/>
                </a:solidFill>
                <a:effectLst/>
              </a:rPr>
              <a:t>	Następnie – obracana i wklejana ze szkiełkiem w marznące medium na stoliku. </a:t>
            </a:r>
            <a:br>
              <a:rPr lang="pl-PL" sz="3100" kern="1200" dirty="0" smtClean="0">
                <a:solidFill>
                  <a:schemeClr val="tx1"/>
                </a:solidFill>
                <a:effectLst/>
              </a:rPr>
            </a:br>
            <a:r>
              <a:rPr lang="pl-PL" sz="3100" kern="1200" dirty="0" smtClean="0">
                <a:solidFill>
                  <a:schemeClr val="tx1"/>
                </a:solidFill>
                <a:effectLst/>
              </a:rPr>
              <a:t>	Szkiełko „odbija się”, uzyskując bloczek. </a:t>
            </a:r>
            <a:br>
              <a:rPr lang="pl-PL" sz="3100" kern="1200" dirty="0" smtClean="0">
                <a:solidFill>
                  <a:schemeClr val="tx1"/>
                </a:solidFill>
                <a:effectLst/>
              </a:rPr>
            </a:br>
            <a:r>
              <a:rPr lang="pl-PL" sz="3100" kern="1200" dirty="0" smtClean="0">
                <a:solidFill>
                  <a:schemeClr val="tx1"/>
                </a:solidFill>
                <a:effectLst/>
              </a:rPr>
              <a:t/>
            </a:r>
            <a:br>
              <a:rPr lang="pl-PL" sz="3100" kern="1200" dirty="0" smtClean="0">
                <a:solidFill>
                  <a:schemeClr val="tx1"/>
                </a:solidFill>
                <a:effectLst/>
              </a:rPr>
            </a:br>
            <a:r>
              <a:rPr lang="pl-PL" sz="3100" kern="1200" dirty="0" smtClean="0">
                <a:solidFill>
                  <a:schemeClr val="tx1"/>
                </a:solidFill>
                <a:effectLst/>
              </a:rPr>
              <a:t>	</a:t>
            </a:r>
            <a:r>
              <a:rPr lang="pl-PL" sz="3100" dirty="0" smtClean="0"/>
              <a:t>Wady</a:t>
            </a:r>
            <a:r>
              <a:rPr lang="pl-PL" sz="3100" dirty="0"/>
              <a:t>: Niedokładne ułożenie powierzchni bloczka w stosunku do stolika (wymaga ręcznego ustawiania pozycji stolika podczas skrajania). </a:t>
            </a:r>
            <a:br>
              <a:rPr lang="pl-PL" sz="3100" dirty="0"/>
            </a:br>
            <a:r>
              <a:rPr lang="pl-PL" sz="3100" dirty="0" smtClean="0"/>
              <a:t>	Zalety</a:t>
            </a:r>
            <a:r>
              <a:rPr lang="pl-PL" sz="3100" dirty="0"/>
              <a:t>: możliwości obserwacji i dociskania podczas zamrażania zapewnia dokładne ukształtowanie tkanki. </a:t>
            </a:r>
            <a:br>
              <a:rPr lang="pl-PL" sz="3100" dirty="0"/>
            </a:br>
            <a:r>
              <a:rPr lang="pl-PL" sz="3100" kern="1200" dirty="0" smtClean="0">
                <a:solidFill>
                  <a:schemeClr val="tx1"/>
                </a:solidFill>
                <a:effectLst/>
                <a:latin typeface="+mj-lt"/>
                <a:ea typeface="+mj-ea"/>
                <a:cs typeface="+mj-cs"/>
              </a:rPr>
              <a:t/>
            </a:r>
            <a:br>
              <a:rPr lang="pl-PL" sz="3100" kern="1200" dirty="0" smtClean="0">
                <a:solidFill>
                  <a:schemeClr val="tx1"/>
                </a:solidFill>
                <a:effectLst/>
                <a:latin typeface="+mj-lt"/>
                <a:ea typeface="+mj-ea"/>
                <a:cs typeface="+mj-cs"/>
              </a:rPr>
            </a:br>
            <a:r>
              <a:rPr lang="pl-PL" sz="3100" kern="1200" dirty="0" smtClean="0">
                <a:solidFill>
                  <a:schemeClr val="tx1"/>
                </a:solidFill>
                <a:effectLst/>
                <a:latin typeface="+mj-lt"/>
                <a:ea typeface="+mj-ea"/>
                <a:cs typeface="+mj-cs"/>
              </a:rPr>
              <a:t/>
            </a:r>
            <a:br>
              <a:rPr lang="pl-PL" sz="3100" kern="1200" dirty="0" smtClean="0">
                <a:solidFill>
                  <a:schemeClr val="tx1"/>
                </a:solidFill>
                <a:effectLst/>
                <a:latin typeface="+mj-lt"/>
                <a:ea typeface="+mj-ea"/>
                <a:cs typeface="+mj-cs"/>
              </a:rPr>
            </a:br>
            <a:r>
              <a:rPr lang="pl-PL" sz="4400" kern="1200" dirty="0" smtClean="0">
                <a:solidFill>
                  <a:schemeClr val="tx1"/>
                </a:solidFill>
                <a:effectLst/>
                <a:latin typeface="+mj-lt"/>
                <a:ea typeface="+mj-ea"/>
                <a:cs typeface="+mj-cs"/>
              </a:rPr>
              <a:t> </a:t>
            </a:r>
          </a:p>
          <a:p>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395536" y="169476"/>
            <a:ext cx="7704856" cy="954107"/>
          </a:xfrm>
          <a:prstGeom prst="rect">
            <a:avLst/>
          </a:prstGeom>
          <a:noFill/>
        </p:spPr>
        <p:txBody>
          <a:bodyPr wrap="square" rtlCol="0">
            <a:spAutoFit/>
          </a:bodyPr>
          <a:lstStyle/>
          <a:p>
            <a:r>
              <a:rPr lang="pl-PL" sz="2800" b="1" dirty="0" smtClean="0"/>
              <a:t>Etap 14 Bloczkowanie tkanki metoda </a:t>
            </a:r>
          </a:p>
          <a:p>
            <a:r>
              <a:rPr lang="pl-PL" sz="2800" b="1" dirty="0" smtClean="0"/>
              <a:t>szkiełka podstawowego </a:t>
            </a:r>
            <a:r>
              <a:rPr lang="pl-PL" sz="2800" dirty="0"/>
              <a:t>(</a:t>
            </a:r>
            <a:r>
              <a:rPr lang="pl-PL" sz="2800" i="1" dirty="0"/>
              <a:t>glass slide method</a:t>
            </a:r>
            <a:r>
              <a:rPr lang="pl-PL" sz="2800" dirty="0"/>
              <a:t>)</a:t>
            </a:r>
          </a:p>
        </p:txBody>
      </p:sp>
    </p:spTree>
    <p:extLst>
      <p:ext uri="{BB962C8B-B14F-4D97-AF65-F5344CB8AC3E}">
        <p14:creationId xmlns:p14="http://schemas.microsoft.com/office/powerpoint/2010/main" val="353428853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Obraz 1" descr="DSCN2857.JPG"/>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1077838"/>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Obraz 2" descr="DSCN2859.JPG"/>
          <p:cNvPicPr>
            <a:picLocks noGrp="1" noChangeAspect="1"/>
          </p:cNvPicPr>
          <p:nvPr isPhoto="1"/>
        </p:nvPicPr>
        <p:blipFill>
          <a:blip r:embed="rId3" cstate="print">
            <a:extLst>
              <a:ext uri="{28A0092B-C50C-407E-A947-70E740481C1C}">
                <a14:useLocalDpi xmlns:a14="http://schemas.microsoft.com/office/drawing/2010/main" val="0"/>
              </a:ext>
            </a:extLst>
          </a:blip>
          <a:srcRect/>
          <a:stretch>
            <a:fillRect/>
          </a:stretch>
        </p:blipFill>
        <p:spPr bwMode="auto">
          <a:xfrm>
            <a:off x="4953000" y="1077838"/>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Obraz 3" descr="DSCN2863.JPG"/>
          <p:cNvPicPr>
            <a:picLocks noGrp="1" noChangeAspect="1"/>
          </p:cNvPicPr>
          <p:nvPr isPhoto="1"/>
        </p:nvPicPr>
        <p:blipFill>
          <a:blip r:embed="rId4" cstate="print">
            <a:extLst>
              <a:ext uri="{28A0092B-C50C-407E-A947-70E740481C1C}">
                <a14:useLocalDpi xmlns:a14="http://schemas.microsoft.com/office/drawing/2010/main" val="0"/>
              </a:ext>
            </a:extLst>
          </a:blip>
          <a:srcRect/>
          <a:stretch>
            <a:fillRect/>
          </a:stretch>
        </p:blipFill>
        <p:spPr bwMode="auto">
          <a:xfrm>
            <a:off x="0" y="40005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Obraz 4" descr="DSCN2865.JPG"/>
          <p:cNvPicPr>
            <a:picLocks noGrp="1" noChangeAspect="1"/>
          </p:cNvPicPr>
          <p:nvPr isPhoto="1"/>
        </p:nvPicPr>
        <p:blipFill>
          <a:blip r:embed="rId5" cstate="print">
            <a:extLst>
              <a:ext uri="{28A0092B-C50C-407E-A947-70E740481C1C}">
                <a14:useLocalDpi xmlns:a14="http://schemas.microsoft.com/office/drawing/2010/main" val="0"/>
              </a:ext>
            </a:extLst>
          </a:blip>
          <a:srcRect/>
          <a:stretch>
            <a:fillRect/>
          </a:stretch>
        </p:blipFill>
        <p:spPr bwMode="auto">
          <a:xfrm>
            <a:off x="4929188" y="3983038"/>
            <a:ext cx="4214812"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16024" y="116632"/>
            <a:ext cx="9036496" cy="954107"/>
          </a:xfrm>
          <a:prstGeom prst="rect">
            <a:avLst/>
          </a:prstGeom>
          <a:noFill/>
        </p:spPr>
        <p:txBody>
          <a:bodyPr wrap="square" rtlCol="0">
            <a:spAutoFit/>
          </a:bodyPr>
          <a:lstStyle/>
          <a:p>
            <a:r>
              <a:rPr lang="pl-PL" sz="2800" b="1" dirty="0" smtClean="0"/>
              <a:t>Etap 14 Bloczkowanie tkanki </a:t>
            </a:r>
          </a:p>
          <a:p>
            <a:r>
              <a:rPr lang="pl-PL" sz="2800" b="1" dirty="0" smtClean="0"/>
              <a:t>metoda półki szybkiego zamrażania - freezing bar method</a:t>
            </a:r>
            <a:endParaRPr lang="pl-PL" sz="2800" dirty="0"/>
          </a:p>
        </p:txBody>
      </p:sp>
    </p:spTree>
    <p:extLst>
      <p:ext uri="{BB962C8B-B14F-4D97-AF65-F5344CB8AC3E}">
        <p14:creationId xmlns:p14="http://schemas.microsoft.com/office/powerpoint/2010/main" val="133267078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l-PL"/>
          </a:p>
        </p:txBody>
      </p:sp>
      <p:sp>
        <p:nvSpPr>
          <p:cNvPr id="3" name="Content Placeholder 2"/>
          <p:cNvSpPr>
            <a:spLocks noGrp="1"/>
          </p:cNvSpPr>
          <p:nvPr>
            <p:ph idx="1"/>
          </p:nvPr>
        </p:nvSpPr>
        <p:spPr/>
        <p:txBody>
          <a:bodyPr>
            <a:normAutofit fontScale="92500"/>
          </a:bodyPr>
          <a:lstStyle/>
          <a:p>
            <a:pPr marL="0" indent="0">
              <a:buNone/>
            </a:pPr>
            <a:r>
              <a:rPr lang="pl-PL" dirty="0" smtClean="0"/>
              <a:t>	Tkanka jest umieszczana na </a:t>
            </a:r>
            <a:r>
              <a:rPr lang="pl-PL" dirty="0"/>
              <a:t>półce szybkiego zamrażania płaszczyzną cięcia chirurgicznego w dół i </a:t>
            </a:r>
            <a:r>
              <a:rPr lang="pl-PL" dirty="0" smtClean="0"/>
              <a:t>dociskana. 	</a:t>
            </a:r>
          </a:p>
          <a:p>
            <a:pPr marL="0" indent="0">
              <a:buNone/>
            </a:pPr>
            <a:r>
              <a:rPr lang="pl-PL" dirty="0"/>
              <a:t>	</a:t>
            </a:r>
            <a:r>
              <a:rPr lang="pl-PL" dirty="0" smtClean="0"/>
              <a:t>Zamarznięta </a:t>
            </a:r>
            <a:r>
              <a:rPr lang="pl-PL" dirty="0"/>
              <a:t>tkanka </a:t>
            </a:r>
            <a:r>
              <a:rPr lang="pl-PL" dirty="0" smtClean="0"/>
              <a:t>jest </a:t>
            </a:r>
            <a:r>
              <a:rPr lang="pl-PL" dirty="0"/>
              <a:t>podważana, odwracana i wklejana w stolik kriostatu </a:t>
            </a:r>
            <a:r>
              <a:rPr lang="pl-PL" dirty="0" smtClean="0"/>
              <a:t>z </a:t>
            </a:r>
            <a:r>
              <a:rPr lang="pl-PL" dirty="0"/>
              <a:t>medium, ręcznie bądź przy pomocy ewakuatora ciepła. </a:t>
            </a:r>
            <a:endParaRPr lang="pl-PL" dirty="0" smtClean="0"/>
          </a:p>
          <a:p>
            <a:pPr marL="0" indent="0">
              <a:buNone/>
            </a:pPr>
            <a:r>
              <a:rPr lang="pl-PL" dirty="0"/>
              <a:t>	</a:t>
            </a:r>
            <a:r>
              <a:rPr lang="pl-PL" dirty="0" smtClean="0"/>
              <a:t>Wady i zalety: </a:t>
            </a:r>
          </a:p>
          <a:p>
            <a:pPr marL="0" indent="0">
              <a:buNone/>
            </a:pPr>
            <a:r>
              <a:rPr lang="pl-PL" dirty="0"/>
              <a:t>	</a:t>
            </a:r>
            <a:r>
              <a:rPr lang="pl-PL" dirty="0" smtClean="0"/>
              <a:t>Jak w metodzie bezpośredniej, dodatkowo:  ryzyko uszkodzenia tkanki </a:t>
            </a:r>
            <a:r>
              <a:rPr lang="pl-PL" dirty="0"/>
              <a:t>przy </a:t>
            </a:r>
            <a:r>
              <a:rPr lang="pl-PL" dirty="0" smtClean="0"/>
              <a:t>podważaniu.</a:t>
            </a:r>
            <a:endParaRPr lang="pl-PL" dirty="0"/>
          </a:p>
          <a:p>
            <a:endParaRPr lang="pl-PL" dirty="0"/>
          </a:p>
        </p:txBody>
      </p:sp>
      <p:sp>
        <p:nvSpPr>
          <p:cNvPr id="4" name="TextBox 3"/>
          <p:cNvSpPr txBox="1"/>
          <p:nvPr/>
        </p:nvSpPr>
        <p:spPr>
          <a:xfrm>
            <a:off x="216024" y="116632"/>
            <a:ext cx="9036496" cy="954107"/>
          </a:xfrm>
          <a:prstGeom prst="rect">
            <a:avLst/>
          </a:prstGeom>
          <a:noFill/>
        </p:spPr>
        <p:txBody>
          <a:bodyPr wrap="square" rtlCol="0">
            <a:spAutoFit/>
          </a:bodyPr>
          <a:lstStyle/>
          <a:p>
            <a:r>
              <a:rPr lang="pl-PL" sz="2800" b="1" dirty="0" smtClean="0"/>
              <a:t>Etap 14 Bloczkowanie tkanki </a:t>
            </a:r>
          </a:p>
          <a:p>
            <a:r>
              <a:rPr lang="pl-PL" sz="2800" b="1" dirty="0" smtClean="0"/>
              <a:t>metoda półki szybkiego zamrażania - freezing bar method</a:t>
            </a:r>
            <a:endParaRPr lang="pl-PL" sz="2800" dirty="0"/>
          </a:p>
        </p:txBody>
      </p:sp>
    </p:spTree>
    <p:extLst>
      <p:ext uri="{BB962C8B-B14F-4D97-AF65-F5344CB8AC3E}">
        <p14:creationId xmlns:p14="http://schemas.microsoft.com/office/powerpoint/2010/main" val="94844997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Obraz 1" descr="DSCN2884.JPG"/>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1187624" y="1048966"/>
            <a:ext cx="3393903" cy="25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Obraz 2" descr="DSCN2887.JPG"/>
          <p:cNvPicPr>
            <a:picLocks noGrp="1" noChangeAspect="1"/>
          </p:cNvPicPr>
          <p:nvPr isPhoto="1"/>
        </p:nvPicPr>
        <p:blipFill>
          <a:blip r:embed="rId3" cstate="print">
            <a:extLst>
              <a:ext uri="{28A0092B-C50C-407E-A947-70E740481C1C}">
                <a14:useLocalDpi xmlns:a14="http://schemas.microsoft.com/office/drawing/2010/main" val="0"/>
              </a:ext>
            </a:extLst>
          </a:blip>
          <a:srcRect/>
          <a:stretch>
            <a:fillRect/>
          </a:stretch>
        </p:blipFill>
        <p:spPr bwMode="auto">
          <a:xfrm>
            <a:off x="4932040" y="991600"/>
            <a:ext cx="3441888" cy="258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Obraz 3" descr="DSCN2892.JPG"/>
          <p:cNvPicPr>
            <a:picLocks noGrp="1" noChangeAspect="1"/>
          </p:cNvPicPr>
          <p:nvPr isPhoto="1"/>
        </p:nvPicPr>
        <p:blipFill>
          <a:blip r:embed="rId4" cstate="print">
            <a:extLst>
              <a:ext uri="{28A0092B-C50C-407E-A947-70E740481C1C}">
                <a14:useLocalDpi xmlns:a14="http://schemas.microsoft.com/office/drawing/2010/main" val="0"/>
              </a:ext>
            </a:extLst>
          </a:blip>
          <a:srcRect/>
          <a:stretch>
            <a:fillRect/>
          </a:stretch>
        </p:blipFill>
        <p:spPr bwMode="auto">
          <a:xfrm>
            <a:off x="1187624" y="3573016"/>
            <a:ext cx="3441888" cy="258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3573016"/>
            <a:ext cx="3441888" cy="258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79512" y="116632"/>
            <a:ext cx="7704856" cy="954107"/>
          </a:xfrm>
          <a:prstGeom prst="rect">
            <a:avLst/>
          </a:prstGeom>
          <a:noFill/>
        </p:spPr>
        <p:txBody>
          <a:bodyPr wrap="square" rtlCol="0">
            <a:spAutoFit/>
          </a:bodyPr>
          <a:lstStyle/>
          <a:p>
            <a:r>
              <a:rPr lang="pl-PL" sz="2800" b="1" dirty="0" smtClean="0"/>
              <a:t>Etap 14 Bloczkowanie tkanki – </a:t>
            </a:r>
          </a:p>
          <a:p>
            <a:r>
              <a:rPr lang="pl-PL" sz="2800" b="1" dirty="0" smtClean="0"/>
              <a:t>urządzenie Cartera</a:t>
            </a:r>
            <a:endParaRPr lang="pl-PL" sz="2800" dirty="0"/>
          </a:p>
        </p:txBody>
      </p:sp>
      <p:pic>
        <p:nvPicPr>
          <p:cNvPr id="7" name="Obraz 1" descr="C:\Documents and Settings\Ewa\Pulpit\logo centrum medyczne Bieniek.jpg"/>
          <p:cNvPicPr/>
          <p:nvPr/>
        </p:nvPicPr>
        <p:blipFill>
          <a:blip r:embed="rId6" cstate="print"/>
          <a:srcRect/>
          <a:stretch>
            <a:fillRect/>
          </a:stretch>
        </p:blipFill>
        <p:spPr bwMode="auto">
          <a:xfrm>
            <a:off x="6753051" y="188640"/>
            <a:ext cx="2211437" cy="432048"/>
          </a:xfrm>
          <a:prstGeom prst="rect">
            <a:avLst/>
          </a:prstGeom>
          <a:noFill/>
          <a:ln w="9525">
            <a:noFill/>
            <a:miter lim="800000"/>
            <a:headEnd/>
            <a:tailEnd/>
          </a:ln>
        </p:spPr>
      </p:pic>
      <p:sp>
        <p:nvSpPr>
          <p:cNvPr id="8" name="TextBox 7"/>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Tree>
    <p:extLst>
      <p:ext uri="{BB962C8B-B14F-4D97-AF65-F5344CB8AC3E}">
        <p14:creationId xmlns:p14="http://schemas.microsoft.com/office/powerpoint/2010/main" val="428625595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501008"/>
            <a:ext cx="8229600" cy="1143000"/>
          </a:xfrm>
        </p:spPr>
        <p:txBody>
          <a:bodyPr>
            <a:noAutofit/>
          </a:bodyPr>
          <a:lstStyle/>
          <a:p>
            <a:pPr algn="l"/>
            <a:r>
              <a:rPr lang="pl-PL" sz="2800" kern="1200" dirty="0" smtClean="0">
                <a:solidFill>
                  <a:schemeClr val="tx1"/>
                </a:solidFill>
                <a:effectLst/>
              </a:rPr>
              <a:t>	Dwa metalowe bloki </a:t>
            </a:r>
            <a:r>
              <a:rPr lang="pl-PL" sz="2800" dirty="0"/>
              <a:t>z gniazdami na stoliki </a:t>
            </a:r>
            <a:r>
              <a:rPr lang="pl-PL" sz="2800" dirty="0" smtClean="0"/>
              <a:t>kriostatu, połączone </a:t>
            </a:r>
            <a:r>
              <a:rPr lang="pl-PL" sz="2800" kern="1200" dirty="0" smtClean="0">
                <a:solidFill>
                  <a:schemeClr val="tx1"/>
                </a:solidFill>
                <a:effectLst/>
              </a:rPr>
              <a:t>równolegle systemem trzpieni.</a:t>
            </a:r>
            <a:br>
              <a:rPr lang="pl-PL" sz="2800" kern="1200" dirty="0" smtClean="0">
                <a:solidFill>
                  <a:schemeClr val="tx1"/>
                </a:solidFill>
                <a:effectLst/>
              </a:rPr>
            </a:br>
            <a:r>
              <a:rPr lang="pl-PL" sz="2800" kern="1200" dirty="0" smtClean="0">
                <a:solidFill>
                  <a:schemeClr val="tx1"/>
                </a:solidFill>
                <a:effectLst/>
              </a:rPr>
              <a:t>	</a:t>
            </a:r>
            <a:r>
              <a:rPr lang="pl-PL" sz="2800" dirty="0" smtClean="0"/>
              <a:t>Na jeden stolik (wygładzony) </a:t>
            </a:r>
            <a:r>
              <a:rPr lang="pl-PL" sz="2800" kern="1200" dirty="0" smtClean="0">
                <a:solidFill>
                  <a:schemeClr val="tx1"/>
                </a:solidFill>
                <a:effectLst/>
              </a:rPr>
              <a:t>kładzie się preparat płaszczyzną wycięcia w dół, zamraża w kriostacie, umieszcza go w gnieździe górnej płyty i wkleje w drugi (zwykły) stolik z naniesionym medium umieszczony w gnieździe dolnej płyty. </a:t>
            </a:r>
            <a:br>
              <a:rPr lang="pl-PL" sz="2800" kern="1200" dirty="0" smtClean="0">
                <a:solidFill>
                  <a:schemeClr val="tx1"/>
                </a:solidFill>
                <a:effectLst/>
              </a:rPr>
            </a:br>
            <a:r>
              <a:rPr lang="pl-PL" sz="2800" dirty="0"/>
              <a:t>	</a:t>
            </a:r>
            <a:r>
              <a:rPr lang="pl-PL" sz="2800" kern="1200" dirty="0" smtClean="0">
                <a:solidFill>
                  <a:schemeClr val="tx1"/>
                </a:solidFill>
                <a:effectLst/>
              </a:rPr>
              <a:t>Wklejenie tkanki odbywa się poprzez złączenie ze sobą dwóch płyt, które po całkowitym zamarznięciu medium są od siebie oddzielane, a bloczek tkankowy uwalniany. </a:t>
            </a:r>
          </a:p>
          <a:p>
            <a:r>
              <a:rPr lang="pl-PL" sz="3600" kern="1200" dirty="0" smtClean="0">
                <a:solidFill>
                  <a:schemeClr val="tx1"/>
                </a:solidFill>
                <a:effectLst/>
                <a:latin typeface="+mj-lt"/>
                <a:ea typeface="+mj-ea"/>
                <a:cs typeface="+mj-cs"/>
              </a:rPr>
              <a:t> </a:t>
            </a:r>
          </a:p>
          <a:p>
            <a:endParaRPr lang="pl-PL" sz="3600"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467544" y="116632"/>
            <a:ext cx="7704856" cy="954107"/>
          </a:xfrm>
          <a:prstGeom prst="rect">
            <a:avLst/>
          </a:prstGeom>
          <a:noFill/>
        </p:spPr>
        <p:txBody>
          <a:bodyPr wrap="square" rtlCol="0">
            <a:spAutoFit/>
          </a:bodyPr>
          <a:lstStyle/>
          <a:p>
            <a:r>
              <a:rPr lang="pl-PL" sz="2800" b="1" dirty="0" smtClean="0"/>
              <a:t>Etap 14 Bloczkowanie tkanki </a:t>
            </a:r>
          </a:p>
          <a:p>
            <a:r>
              <a:rPr lang="pl-PL" sz="2800" b="1" dirty="0" smtClean="0"/>
              <a:t>urządzenie Cartera</a:t>
            </a:r>
            <a:endParaRPr lang="pl-PL" sz="2800" dirty="0"/>
          </a:p>
        </p:txBody>
      </p:sp>
    </p:spTree>
    <p:extLst>
      <p:ext uri="{BB962C8B-B14F-4D97-AF65-F5344CB8AC3E}">
        <p14:creationId xmlns:p14="http://schemas.microsoft.com/office/powerpoint/2010/main" val="182031092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848" y="2204864"/>
            <a:ext cx="8229600" cy="1143000"/>
          </a:xfrm>
        </p:spPr>
        <p:txBody>
          <a:bodyPr>
            <a:normAutofit fontScale="90000"/>
          </a:bodyPr>
          <a:lstStyle/>
          <a:p>
            <a:pPr algn="l"/>
            <a:r>
              <a:rPr lang="pl-PL" sz="3600" kern="1200" dirty="0" smtClean="0">
                <a:solidFill>
                  <a:schemeClr val="tx1"/>
                </a:solidFill>
                <a:effectLst/>
                <a:latin typeface="+mj-lt"/>
                <a:ea typeface="+mj-ea"/>
                <a:cs typeface="+mj-cs"/>
              </a:rPr>
              <a:t>CryoEmbedder: dwa bloki stalowe łączą się </a:t>
            </a:r>
            <a:r>
              <a:rPr lang="pl-PL" sz="3600" kern="1200" smtClean="0">
                <a:solidFill>
                  <a:schemeClr val="tx1"/>
                </a:solidFill>
                <a:effectLst/>
                <a:latin typeface="+mj-lt"/>
                <a:ea typeface="+mj-ea"/>
                <a:cs typeface="+mj-cs"/>
              </a:rPr>
              <a:t>poprzez trzpienie, preparat </a:t>
            </a:r>
            <a:r>
              <a:rPr lang="pl-PL" sz="3600" kern="1200" dirty="0" smtClean="0">
                <a:solidFill>
                  <a:schemeClr val="tx1"/>
                </a:solidFill>
                <a:effectLst/>
                <a:latin typeface="+mj-lt"/>
                <a:ea typeface="+mj-ea"/>
                <a:cs typeface="+mj-cs"/>
              </a:rPr>
              <a:t>zamrażany jest na jednym z bloków i wklejany w stolik umieszczony w gnieździe drugiego bloku.</a:t>
            </a:r>
          </a:p>
          <a:p>
            <a:r>
              <a:rPr lang="pl-PL" sz="4400" kern="1200" dirty="0" smtClean="0">
                <a:solidFill>
                  <a:schemeClr val="tx1"/>
                </a:solidFill>
                <a:effectLst/>
                <a:latin typeface="+mj-lt"/>
                <a:ea typeface="+mj-ea"/>
                <a:cs typeface="+mj-cs"/>
              </a:rPr>
              <a:t> </a:t>
            </a:r>
          </a:p>
          <a:p>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395536" y="169476"/>
            <a:ext cx="7704856" cy="954107"/>
          </a:xfrm>
          <a:prstGeom prst="rect">
            <a:avLst/>
          </a:prstGeom>
          <a:noFill/>
        </p:spPr>
        <p:txBody>
          <a:bodyPr wrap="square" rtlCol="0">
            <a:spAutoFit/>
          </a:bodyPr>
          <a:lstStyle/>
          <a:p>
            <a:r>
              <a:rPr lang="pl-PL" sz="2800" b="1" dirty="0" smtClean="0"/>
              <a:t>Etap 14 Bloczkowanie tkanki – </a:t>
            </a:r>
          </a:p>
          <a:p>
            <a:r>
              <a:rPr lang="pl-PL" sz="2800" b="1" dirty="0" smtClean="0"/>
              <a:t>urzadzenie CryoEmbedder</a:t>
            </a:r>
            <a:endParaRPr lang="pl-PL" sz="2800" dirty="0"/>
          </a:p>
        </p:txBody>
      </p:sp>
      <p:pic>
        <p:nvPicPr>
          <p:cNvPr id="2050" name="Picture 2" descr="C:\Users\lenovo\Desktop\ScreenHunter_11 Mar. 03 10.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7921" y="3356992"/>
            <a:ext cx="5439529"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21181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430016"/>
            <a:ext cx="8229600" cy="1143000"/>
          </a:xfrm>
        </p:spPr>
        <p:txBody>
          <a:bodyPr>
            <a:normAutofit fontScale="90000"/>
          </a:bodyPr>
          <a:lstStyle/>
          <a:p>
            <a:pPr algn="l"/>
            <a:r>
              <a:rPr lang="pl-PL" sz="3100" kern="1200" dirty="0" smtClean="0">
                <a:solidFill>
                  <a:schemeClr val="tx1"/>
                </a:solidFill>
                <a:effectLst/>
                <a:latin typeface="+mj-lt"/>
                <a:ea typeface="+mj-ea"/>
                <a:cs typeface="+mj-cs"/>
              </a:rPr>
              <a:t>	Preparat zamrażany jest na dnie metalowej wanienki, następnie pokrywany medium i specjalnie dopasowanym stolikiem. </a:t>
            </a:r>
            <a:br>
              <a:rPr lang="pl-PL" sz="3100" kern="1200" dirty="0" smtClean="0">
                <a:solidFill>
                  <a:schemeClr val="tx1"/>
                </a:solidFill>
                <a:effectLst/>
                <a:latin typeface="+mj-lt"/>
                <a:ea typeface="+mj-ea"/>
                <a:cs typeface="+mj-cs"/>
              </a:rPr>
            </a:br>
            <a:r>
              <a:rPr lang="pl-PL" sz="3100" kern="1200" dirty="0" smtClean="0">
                <a:solidFill>
                  <a:schemeClr val="tx1"/>
                </a:solidFill>
                <a:effectLst/>
                <a:latin typeface="+mj-lt"/>
                <a:ea typeface="+mj-ea"/>
                <a:cs typeface="+mj-cs"/>
              </a:rPr>
              <a:t>	Proces zamrażania przyspiesza sześcienny blok metalowy, nakładany na trzpień stolika, który później również ułatwia oddzielenie bloczka od wanienki.</a:t>
            </a:r>
          </a:p>
          <a:p>
            <a:r>
              <a:rPr lang="pl-PL" sz="4400" kern="1200" dirty="0" smtClean="0">
                <a:solidFill>
                  <a:schemeClr val="tx1"/>
                </a:solidFill>
                <a:effectLst/>
                <a:latin typeface="+mj-lt"/>
                <a:ea typeface="+mj-ea"/>
                <a:cs typeface="+mj-cs"/>
              </a:rPr>
              <a:t> </a:t>
            </a:r>
          </a:p>
          <a:p>
            <a:endParaRPr lang="pl-PL" dirty="0"/>
          </a:p>
        </p:txBody>
      </p:sp>
      <p:pic>
        <p:nvPicPr>
          <p:cNvPr id="4" name="Obraz 1" descr="C:\Documents and Settings\Ewa\Pulpit\logo centrum medyczne Bieniek.jpg"/>
          <p:cNvPicPr/>
          <p:nvPr/>
        </p:nvPicPr>
        <p:blipFill>
          <a:blip r:embed="rId2" cstate="print"/>
          <a:srcRect/>
          <a:stretch>
            <a:fillRect/>
          </a:stretch>
        </p:blipFill>
        <p:spPr bwMode="auto">
          <a:xfrm>
            <a:off x="6753051" y="188640"/>
            <a:ext cx="2211437" cy="432048"/>
          </a:xfrm>
          <a:prstGeom prst="rect">
            <a:avLst/>
          </a:prstGeom>
          <a:noFill/>
          <a:ln w="9525">
            <a:noFill/>
            <a:miter lim="800000"/>
            <a:headEnd/>
            <a:tailEnd/>
          </a:ln>
        </p:spPr>
      </p:pic>
      <p:sp>
        <p:nvSpPr>
          <p:cNvPr id="5" name="TextBox 4"/>
          <p:cNvSpPr txBox="1"/>
          <p:nvPr/>
        </p:nvSpPr>
        <p:spPr>
          <a:xfrm>
            <a:off x="827584" y="6423719"/>
            <a:ext cx="10369152" cy="461665"/>
          </a:xfrm>
          <a:prstGeom prst="rect">
            <a:avLst/>
          </a:prstGeom>
          <a:noFill/>
        </p:spPr>
        <p:txBody>
          <a:bodyPr wrap="square" rtlCol="0">
            <a:spAutoFit/>
          </a:bodyPr>
          <a:lstStyle/>
          <a:p>
            <a:r>
              <a:rPr lang="pl-PL" sz="2400" dirty="0" smtClean="0"/>
              <a:t>Kurs Chirurgii Mikrograficznej Mohsa, Wrocław, 18-19.03.2017 </a:t>
            </a:r>
            <a:endParaRPr lang="pl-PL" sz="2400" dirty="0"/>
          </a:p>
        </p:txBody>
      </p:sp>
      <p:sp>
        <p:nvSpPr>
          <p:cNvPr id="6" name="TextBox 5"/>
          <p:cNvSpPr txBox="1"/>
          <p:nvPr/>
        </p:nvSpPr>
        <p:spPr>
          <a:xfrm>
            <a:off x="395536" y="169476"/>
            <a:ext cx="7704856" cy="954107"/>
          </a:xfrm>
          <a:prstGeom prst="rect">
            <a:avLst/>
          </a:prstGeom>
          <a:noFill/>
        </p:spPr>
        <p:txBody>
          <a:bodyPr wrap="square" rtlCol="0">
            <a:spAutoFit/>
          </a:bodyPr>
          <a:lstStyle/>
          <a:p>
            <a:r>
              <a:rPr lang="pl-PL" sz="2800" b="1" dirty="0" smtClean="0"/>
              <a:t>Etap 14 Bloczkowanie tkanki</a:t>
            </a:r>
            <a:r>
              <a:rPr lang="pl-PL" sz="2800" b="1" dirty="0"/>
              <a:t> </a:t>
            </a:r>
            <a:endParaRPr lang="pl-PL" sz="2800" b="1" dirty="0" smtClean="0"/>
          </a:p>
          <a:p>
            <a:r>
              <a:rPr lang="pl-PL" sz="2800" b="1" dirty="0" smtClean="0"/>
              <a:t>Precision </a:t>
            </a:r>
            <a:r>
              <a:rPr lang="pl-PL" sz="2800" b="1" dirty="0"/>
              <a:t>CryoEmbedding Petersa</a:t>
            </a:r>
          </a:p>
        </p:txBody>
      </p:sp>
      <p:pic>
        <p:nvPicPr>
          <p:cNvPr id="1026" name="Picture 2" descr="C:\Users\lenovo\Desktop\ScreenHunter_10 Mar. 03 10.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5748" y="3801056"/>
            <a:ext cx="3666452" cy="2580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39947"/>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1700</TotalTime>
  <Words>3382</Words>
  <Application>Microsoft Office PowerPoint</Application>
  <PresentationFormat>Pokaz na ekranie (4:3)</PresentationFormat>
  <Paragraphs>870</Paragraphs>
  <Slides>197</Slides>
  <Notes>1</Notes>
  <HiddenSlides>0</HiddenSlides>
  <MMClips>0</MMClips>
  <ScaleCrop>false</ScaleCrop>
  <HeadingPairs>
    <vt:vector size="4" baseType="variant">
      <vt:variant>
        <vt:lpstr>Motyw</vt:lpstr>
      </vt:variant>
      <vt:variant>
        <vt:i4>1</vt:i4>
      </vt:variant>
      <vt:variant>
        <vt:lpstr>Tytuły slajdów</vt:lpstr>
      </vt:variant>
      <vt:variant>
        <vt:i4>197</vt:i4>
      </vt:variant>
    </vt:vector>
  </HeadingPairs>
  <TitlesOfParts>
    <vt:vector size="198" baseType="lpstr">
      <vt:lpstr>Motyw pakietu Office</vt:lpstr>
      <vt:lpstr>Dr hab. n. med. Andrzej Bieniek Dr n. med. Zdzisław Woźniak Dr n. med. mgr. inż. Maria Kozioł   Kurs chirurgii mikrograficznej  Mohsa</vt:lpstr>
      <vt:lpstr>                Doświadczenie naszego zespołu w leczeniu nowotworów skóry metodą Mohsa obejmuje 22 lata pracy i blisko 1000 leczonych przypadków.    W roku 1994 dr Bieniek wraz ze współpracownikami z Kliniki Dermatologii wrocławskiej Akademii Medycznej (przede wszystkim z – prof. Marią Cisło, dr. Zdzisławem Woźniakiem i dr Anną Salwą) z inicjatywy kierownika Kliniki prof. Feliksa Wąsika wykonywał pierwsze zabiegi chirurgii mikrograficzne metodą „paraffin Mohs - chirurgia 3D” wg. Breuningera.    Od roku 1999 roku wprowadzono zabiegi szybszą metodą „świeżej tkanki”.   Od roku 2016 zabiegi metodą Mohsa są prowadzone w Centrum Medycznym Bieniek.     </vt:lpstr>
      <vt:lpstr> - Drezno 1995 (dr Annette Stein, prof Guenther Sebastian) - Monachium 2002 (dr Birger Konz, prof. Gerd  Plewig)  - Lisbona 2004 (dr Antonio Picoto, dr Jose Labareda) - Eindoven 2009 (dr Gertruud Krekels, dr Judith Ostertag),  - Tybinga 2010 (prof. Helmut Breuninger, prof. Matthias Moerhle) - Tel Aviv 2014 prof. Joseph Alcalay  - Wrocław 2016 – współpraca z prof. Glennem Goldmanem z  Uniwersytetu  Vermont  (USA) w ramach „Mentorship   Programme - American Society of Dermatologic Surgery”.</vt:lpstr>
      <vt:lpstr>     Ważnymi etapami aktywności dr Bieńka w zakresie metody Mohsa były też:  - Członkostwo: European Society for Mohs Micrographic Surgery od roku 2008  - Praca habilitacyjna: Własne modyfikacje metody chirurgii mikrograficznej Mohsa w leczeniu nowotworów skóry (Wydział Lekarskiego Kształcenia Podyplomowego Uniwersytetu Medycznego we Wrocławiu - 2012.         </vt:lpstr>
      <vt:lpstr>             Nowotwory złośliwe skóry stanowią najczęstszą grupę złośliwych nowotworów narządowych u osób rasy kaukaskiej.   Liczba nowych zachorowań / 100 000 mieszk./ rok):   - 300-500-≥1000   - w krajach o największym   nasłonecznieniu i przewadze rasy białej  - 80-140       - w Europie  - 10-15-25?    - w Polsce (niedoszacowanie)</vt:lpstr>
      <vt:lpstr>             Częstość występowania tych nowotworów rośnie (starzenie populacji, zwiększona ekspozycja na promieniowanie słonecznie, dokładniejsze statystyki)    Nowotwory te powodują  stosunkowo niską śmiertelność (w Europie - 1,5- 4/100000), ale : - mogą przyczyniać się do zniekształceń i  dysfunkcji,  - ich leczenie generuje wysokie koszty.   </vt:lpstr>
      <vt:lpstr>Najczęstsze nowotwory złośliwe skóry:   - rak podstawnokomórkowy    (75-85%)  - rak kolczystokomórkowy       (10-15%) - czerniak      (2-4%) - raki przydatkowe     (&lt;1%)  - rak neuroendokrynny Merkela  (&lt;1%) - guzowaty włókniakomięsak skóry (&lt;1%)</vt:lpstr>
      <vt:lpstr>        Skuteczność leczenia nowotworów nieczerniakowych (non melanoma skin cancer) skóry wynosi powyżej 90%, i jest szczególnie wysoka we wczesnych fazach rozwoju.     Jednak leczenie wybranej grupy tych zmian (o większej agresji / bardziej zaawansowanych) skutkuje znacznie niższą wyleczalnością. </vt:lpstr>
      <vt:lpstr>Prezentacja programu PowerPoint</vt:lpstr>
      <vt:lpstr>  Metody leczenia nowotworów skóry </vt:lpstr>
      <vt:lpstr>             Wybór metody leczenia nowotworu skóry powinien być podejmowany z uwzględnieniem rodzaju i odmiany nowotworu, stadium zaawansowania, lokalizacji, stanu zdrowia i preferencji pacjenta.   Metody mniej inwazyjne (zachowawcze) powinny mieć zastosowanie w nowotworach mało zaawansowanych, zaś metody zabiegowe (chirurgiczne)  –  bardziej zaawansowanych.     </vt:lpstr>
      <vt:lpstr>                    Zasięg nacieków nowotworowych (raków skóry) jest najczęściej niemożliwy do rozpoznania badaniem klinicznym.   Są one niewidoczne i niewyczuwalne palpacyjnie – stąd noszą nazwę nacieków subklinicznych.  Wnikają one w tkanki otaczające guz, często asymetrycznie.        </vt:lpstr>
      <vt:lpstr>            W każdej formie terapii lokalnej (wycięcie, radioterapia, kriochirurgia, PDT, itd.) guz należy usunąć z pewnym marginesem, obejmującym w założeniu nacieki subkliniczne.     Należna szerokość wycięcia chirurgicznego danego guza jest określana w zaleceniach, opracowanych na podstawie badań statystycznych wykonywanych w podobnych przypadkach, a dotyczących nawrotowości i analizy histologicznej marginesów (przy zastosowaniu danego marginesu).  </vt:lpstr>
      <vt:lpstr>            </vt:lpstr>
      <vt:lpstr>Prezentacja programu PowerPoint</vt:lpstr>
      <vt:lpstr>            Taka koncepcja leczenia najgorzej sprawdza się jednak w następujących sytuacjach:   1. – guzach (BCC) wysokiego ryzyka nawrotu/ agresji  (niedostatecznie szerokie wycięcie prowadzi do nieskuteczności leczenia)    2. – miejscach najbardziej istotnych pod względem kosmetycznym i/lub funkcjonalnym (nadmiernie szerokie wycięcie prowadzi do utraty zdrowych tkanek)   3. – guzach o niejasnych granicach (brak „punktu odniesienia”) </vt:lpstr>
      <vt:lpstr>    Przykład 1: Nawrotowy rak podstawnokomórkowy (czwarta wznowa) postać naciekająca (BCC)  Gdzie ustanowić granice guza?   Jak szeroki margines wycięcia zastosować?      </vt:lpstr>
      <vt:lpstr>Prezentacja programu PowerPoint</vt:lpstr>
      <vt:lpstr>   W podanych przypadkach optymalnym rozwiązaniem wydaje się określanie zakresu wycięcia nowotworu skóry w oparciu o:  - analizę położenia nacieków nowotworowych    (indywidualnego w każdym przypadku),     - nie zaś o z góry przyjęte założenia.   </vt:lpstr>
      <vt:lpstr>                W tym celu stosowane są badania aparaturowe obrazujące strukturę tkanek powłok ciała  - Konfokalna laserowa mikroskopia                skaningowa - Ultrasonografia 30 mHz  - 100 MHz   - Rezonans magnetyczny    - Diagnostyka fotodynamiczna.     Jednak - najwyższą dokładność nadal zapewnia tradycyjne badanie histologiczne.      </vt:lpstr>
      <vt:lpstr>            W tradycyjnym zabiegu wycięcia chirurgicznego nowotworu zadaniem chirurga jest:   - wycięcie guza z określonym przedoperacyjnie marginesem (zwykle przy zastosowaniu pionowych marginesów bocznych –  preparat typu „krążka hokejowego”)   - zaznaczenie określonych punktów brzeżnych preparatu chirurgicznego   - i loży (rany) pooperacyjnej.      </vt:lpstr>
      <vt:lpstr>            Po wycięciu preparatu chirurg przekazuje go najczęściej do standardowych badań histologicznych, które dotyczą zarówno jego środka (samego guza) jak i brzegów (marginesów wycięcia).    Chirurg oczekuje przy tym, by:  a) wynik w sposób wiarygodny potwierdził lub zanegował obecność nowotworu w marginesie wycięcia  b) w przypadku stwierdzenia obecności nowotworu w marginesie, była dokładnie określona jego lokalizacja  c) wynik nadszedł mozliwie szybko (optymalnie podczas zabiegu).    </vt:lpstr>
      <vt:lpstr>Prezentacja programu PowerPoint</vt:lpstr>
      <vt:lpstr>5. Wybrane fragmenty marginesu pobrane podczas operacji jako dodatkowe preparaty chirurgiczne.</vt:lpstr>
      <vt:lpstr>           Standardowa analiza histologiczna marginesów wycięcia wiąże się jednak z istotnymi ograniczeniami:    1. Niepełne dane co do określenia radykalności wycięcia (brak możliwości całościowego zobrazowania marginesu chirurgicznego)   2. Trudności w określeniu lokalizacji nacieków nowotworu (zarówno na preparacie histologicznym jak i w ranie operacyjnej).   3. Oddalenie pracowni histologicznej od sali operacyjnej i/lub stosowana technika histologiczna powoduje stosunkowo długi czas badania.  </vt:lpstr>
      <vt:lpstr> Ograniczenia te pozwala przezwycieżyć specjalistyczna technika leczenia nowotworów skóry - chirurgia mikrograficzna Mohsa (CMM)         [Mohs Micrographic Surgery – MMS]</vt:lpstr>
      <vt:lpstr>                     Chirurgia mikrograficzna Mohsa (CMM)   Mohs Micrographic Surgery (MMS)    [chirurgia monitorowana histologicznie]    [wycięcie kontrolowane mikroskopowo]    [chirurgia histograficzna]    -technika „ukierunkowanego histologicznie” etapowego wycięcia chirurgicznego nowotworów skóry  - z pełnym badaniem histologicznym marginesów (obejmującym  100% obwodu bocznego oraz dna) prowadzonym z zastosowaniem szybkich technik histologicznych  - z dokładnym odwzorowaniem położenia nacieków w preparatach histologicznych i na powłokach ciała („mapowanie guza”)      </vt:lpstr>
      <vt:lpstr>Chirurgia mikrograficzna Mohsa</vt:lpstr>
      <vt:lpstr>Prezentacja programu PowerPoint</vt:lpstr>
      <vt:lpstr>Prezentacja programu PowerPoint</vt:lpstr>
      <vt:lpstr>          W latach 1930-tych chirurg Frederick Mohs z Uniwersytetu Wisconsin, prowadził badania nad ablacją chemiczną nowotworów.   Opracował pastę do stosowania zewnętrznego z chlorkiem cynku, powodującą zniszczenie warstwy tkanek o kilkumilimetrowej grubości:  1. Roztwór wodny nasycony chlorku cynku ZnCl2                      34,5 ml­­                                                                                                                     2. Kłącze krwistego korzenia - (Sanguinaria canadensis)         10,0g  3. Granulowana ruda antymonu (zawierająca stibnit)               40,0 g  Po aplikacji pasty tkanki zachowywały nienaruszoną mikrosktukturę !!!      </vt:lpstr>
      <vt:lpstr>W kolejnych latach Mohs wprowadził pełną kontrolę histologiczną obrzeży wyciętych tkanek, tworząc w ten sposób nową metodę leczenia nowotworów powłok, łączącą:   - etapowe chemiczne niszczenia tkanek  - wycięcie chirurgiczne i  - pełne badanie histologiczne ich obrzeży.  </vt:lpstr>
      <vt:lpstr>         Etapy oryginalnej metody Mohsa.  1) Ścięcie styczne guza nowotworowego (shave excision - debulking),  2) Pokrycie rany kwasem dwuchlorooctowym i (po zbieleniu skóry) - warstwą pasty z chlorkiem cynku grubości ok 2 mm, okluzja.  3) Po 24 godzinach – usunięcie pasty  i wycięcie warstwy martwiczych tkanek o grubości 2-3 mm (bez znieczulenia -  tkanki pozbawione czucia i bezkrwawo - tkanki stwardniałe, zanemizowane)  4) Podział płaskiego preparatu chirurgicznego na mniejsze fragmenty 6) Wykonanie horyzontalnych skawków (po spłaszczeniu i zamrożeniu) i sporządzenie preparatów histologicznych ukazujących cały margines chirurgiczny (po zabarwieniu). </vt:lpstr>
      <vt:lpstr>6. Skrawki histologiczne obejmują cały margines chirurgiczny (brzegi boczne i głębokie) preparatu,  dzięki nietypowemu sposobowi wycięcia (na powierzchni skośnemu, a w głębi równoległemu do powierzchni), oraz dociśnięciu brzegów naskórkowych, tak, by znalazły się w jednej płaszczyźnie z dnem.</vt:lpstr>
      <vt:lpstr>        7. Badania histologiczne preparatów (prowadzone przez samego Mohsa). Jeśli wykazywały one obecność tkanek nowotworu, wykonywano w tym miejscu ponowną aplikację pasty, a następnie - po jednym lub kilku dniach – wycinano i badano histologicznie kolejną warstwę tkanek.  8.  Leczenie uznawano za zakończone po histologicznym potwierdzeniu braku nowotworu na ostatnim etapie wycięcia - w całości obrzeży wyciętych tkanek. Ranę pozostawiano na otwarto - do zagojenia samoistnego. </vt:lpstr>
      <vt:lpstr>      Metoda wymagała również dokumentacji graficznej guza  (jego poszczególnych fragmentów powstałych po podziale),   jego otoczenia i nacieków nowotworu („tumor mapping”).    Niezbędne było przy tym oznaczanie kierunków na preparatach chirurgicznych i histologicznych („color coding”)  </vt:lpstr>
      <vt:lpstr>           Warstwa martwicy po działaniu żrącej pasty była pozostawiana do demarkacji i późniejszego gojenia per secundam intentionem.  Gojenie było długotrwałe, choć zwykle przynosiło korzystne wyniki estetyczne i funkcjonalne.   Wyniki leczenia raków skóry uzyskane przez Mohsa przewyższyły te uzyskiwane wszystkimi innymi metodami (wyleczalność powyżej 98%).   Jednak ze względu na ból podczas aplikacji pasty, długi czas leczenia i niemożność jednoczasowej rekonstrukcji chirurgicznej, metoda nie była szerzej wykorzystywana.</vt:lpstr>
      <vt:lpstr> W latach 70tych XX wieku chirurgia mikrograficzna Mohsa (CMM) została rozpowszechniona dzięki modyfikacji „świeżej tkanki”.    Pomijała ona chemiczne niszczenie guza, przy pozostawieniu pozostałych etapów metody Mohsa.    Według autorów jej wysoka skuteczność w mniejszym stopniu zależała od chemicznego zniszczenia, niż od celowanego wycięcia raka – możliwego dzięki pełnemu badaniu histologicznemu marginesów i dokładnej lokalizacji tkanek patologicznych. </vt:lpstr>
      <vt:lpstr>  Metoda fresh tissue Tromovitcha i Stegmana   Niezmienione w stosunku do oryginalnej metody Mohsa pozostały następujące elementy:   - wycięcie skośno-horyzontalne,  - badania histologiczne marginesów w technice  skrawków mrożonych,  - mapowania guza,  - zaangażowanie operatora w diagnostykę   histologiczną. </vt:lpstr>
      <vt:lpstr> Metoda fresh tissue Tromovitcha i Stegmana   Jeden lekarz jest zaangażowany w następujące czynności:  - wycięcie chirurgiczne nowotworu      (chirurgia onkologiczna)  - preparatykę histologiczną     (technika histologiczna)  - diagnostykę histologiczną      (histopatologia- dermatopatologia) - rekonstrukcję ubytku    (chirurgia odtwórcza)  ....wymaga to zróżnicowanych kompetencji, które posiedli w USA przede wszystkim operujący dermatolodzy (dermatochirurdzy)....  </vt:lpstr>
      <vt:lpstr>       W metodzie „tkanki świeżej” wykonuje sie wycięcie skośne (spodeczkowate) nowotworu (z marginesem wypukłym - patrząc od spodu), w którym obwód odpowiada marginesom bocznym, a środek – marginesowi głębokiemu.  </vt:lpstr>
      <vt:lpstr>     Dociśnięcie  brzegów preparatu do płaskiej powierzchni pozwala na zmianę formy marginesu chirurgicznego z wypukłej na płaską, co umożliwia ścięcie skrawków... </vt:lpstr>
      <vt:lpstr> Skrawki te pozwalają na uwidocznienie całej powierzchni marginesu chirurgicznego</vt:lpstr>
      <vt:lpstr>   Małe preparaty w CMM mogą być opracowane w jednym fragmencie - jeżeli ich wielkość nie przekracza wymiarów szkiełka (zwykle szerokości 2,5 cm).  Większe - wymagają podziałów na kilka – kilkanaście fragmentów.     Duża rolę odgrywa tu precyzyjna orientacja topograficzna za  pomocą markerów i barwników.  </vt:lpstr>
      <vt:lpstr>  Istnieje wiele modyfikacji „metody tkanki świeżej chirurgii mikrograficznej Mohsa - CMM”, stosowanych w różnych ośrodkach.   CMM stosowana jest obecnie głównie przez dermatologów (rzadziej chirurgów plastyków).     Towarzystwa Naukowe CMM (zrzeszają głównie dermatologów): - American College of Mohs Surgery - American Society of Mohs Surgery - European Society for Mohs Surgery </vt:lpstr>
      <vt:lpstr>     W USA – CMM jest podstawową metodą leczenia nowotworów skóry (ok 1000000 operacji rocznie, ok 1000 chirurgów Mohsa).   Metoda została wprowadzona szybko do Australii, a następnie do kilku krajów Europy (Niemcy, Portugalia, Hiszpania, Anglia, Włochy, Holandia, Szwecja, Polska, Dania, Bułgaria, Rumunia, Izrael, itd.). </vt:lpstr>
      <vt:lpstr>           - konieczność specyficznej organizacji i  specjalistycznwego wyposażenia  pracowni  histologicznej  - zatrudnienie i wyszkolenie personelu technicznego - złożoność, pracochłonność i czasochłonność - równoczesne posiadanie umiejętności z zakresu  chirurgii , techniki i diagnostyki histologicznej.  - wysokie koszty, szczególnie jeśli operacje są  finansowane przez samych pacjentów.  Finansowanie tych operacji może być jednak bardziej  opłacalne niż leczenie większej liczby nowotworów  nawrotowych.  </vt:lpstr>
      <vt:lpstr>  Wielu lekarzy leczących nowotwory skóry (głównie z Europy) poszukiwało łatwiejszych metod wycięcia z kontrolą  mikroskopową marginesów -  wykorzystujących elementy CMM.    - Umożliwiających zachowanie typowego podziału kompetencji specjalności medycznych, oraz ułatwiających pracę techników histologicznych.    - Opartych o współpracę chirurga z typową szpitalną pracownią histologiczną wykonującą preparaty w technice formalinowo-parafinowej.  </vt:lpstr>
      <vt:lpstr>  W celu uproszczenia zabiegu i współpracy z patologiem proponowano np:  - stosowanie typowego  wycięcia pionowego  (krążek hokejowy),   - wycinanie guza  kształcie  geometrycznym,   - wycinanie podwójnym  skalpelem.  </vt:lpstr>
      <vt:lpstr>                Najbardziej znanym systemem kooperacyjnym CMM jest metoda „trójwymiarowej histologii” (3D Histologie) Helmuta Breuningera z Tybingi (paraffin Mohs, slow Mohs)     Opiera się ona na następujących elementach:  -Wycięcie pionowe (nie skośne) guza - („krążek hokejowy”),  -Markowanie preparatu i brzegów rany.  -Podział preparatu zgodnie z metodami:   a) „tortu z Tybingi” (Tubinger cake)   b) „muffinki” (muffin technique),  -Obróbka formalinowo-parafinowa preparatów histologicznych -Badanie preparatów histologicznych przez operatora lub  systemem przesyłki do patologa.</vt:lpstr>
      <vt:lpstr>Prezentacja programu PowerPoint</vt:lpstr>
      <vt:lpstr> Pierwsze doświadczenia (1994-1997) z „histologią trójwymiarową”  „parafinowy Mohs” wg Breuningera)</vt:lpstr>
      <vt:lpstr>Prezentacja programu PowerPoint</vt:lpstr>
      <vt:lpstr>  Zalety systemów kooperacyjnych CMM:   - opinia patologa bardziej obiektywna (brak bezpośrednio zaangażowania w zabieg),    - niepodważalna dla towarzystw ubezpieczeniowych, szpitali,    - niezbędna w diagnostyce guzów trudnych (nowotworów przydatkowych, czy mięsaków).    - wyższa jakośc preparatów parafinowych</vt:lpstr>
      <vt:lpstr>      Wady i ograniczenia systemów kooperacyjnych CMM:  -dłuższy czas do wyniku badania histologicznego.   -większe ryzyko zakażenia związane z długotrwałym  otwarciem rany  -podczas transportu preparatów i przekazywania wyników  może dojść do błędów (np. orientacyjnych)   - wymagane doskonałe zrozumienia obu stron.</vt:lpstr>
      <vt:lpstr>Ta oryginalna i uproszczona metoda CMM opiera się na następujących założeniach:  - Wycięcie guza klasyczne – pionowe (krążek hokejowy) - Markowanie brzegów (kolorami) - Zamrażanie tkanek natryskiem CO2 - Skrajanie preparatu równolegle do powierzchni skóry,   począwszy od części głębszej, co około 150–200 µm.   </vt:lpstr>
      <vt:lpstr>Wady:  - Wymagana duża ilość skrawków - powstających w trakcie  obróbki typowego preparatu  - Brak pełnego uwidocznienie marginesów chirurgicznych  Zalety:  - Możliwość ukazania w jednym skrawku środka preparatu i  jego marginesów (uwidocznienie strefy przejściowej  pomiędzy guzem a otoczeniem)  - Prostota (brak prostowania tkanek).  - Metoda jest korzystna w obróbce preparatów szytywnych  i małych.  </vt:lpstr>
      <vt:lpstr>    Metoda stosowana jest rzadko, głównie podczas obróbki preparatów małych i sztywnych (spoiste niewielkie blizny po po uprzednich nieradykalnych wycięciach).  </vt:lpstr>
      <vt:lpstr> Metoda „świeżej tkanki - fresh tissue” Tromovitcha i Stegmana jest najczęściej stosowaną, standardową  formą chirurgii mikrograficznej.   Składa się ona z wielu etapów, prowadzonych przez: lekarza przyjmującego, operującego, technika i diagnostę histologicznego.</vt:lpstr>
      <vt:lpstr> 1 Lek amb/oper   Ustalenie marginesów guza. 2 Lek amb/oper  Planowanie  marginesu wycięcia. 3 Lek amb/oper  Planowanie punktów orientacyjnych. 4 Lek amb/oper  Przygotowanie dokumentacji graficznej guza (tumor mapping). 5 Lek oper  Znieczulenie miejscowe 6 Lek oper  Biopsja 7 Lek oper  Zmniejszenie guza (debulking) 8 Lek oper  Wycięcie otoczenia guza (obrzeży i dna) w jednym preparacie.  9 Lek oper  Oznaczenie preparatu chir. oraz ubytku szwami/ nacięciami. 10 Lek .oper Transport preparatu do ptracowni histologicznej  11 Tech hist  Podział preparatu na fragmenty i ich numeracja  12 Tech hist   Nacięcia ułatwiające wyprostowanie preparatu  13 Tech hist  Oznaczanie kierunkowe preparatów barwieniem (color coding) 14 Tech hist  Bloczkowanie tkanki - montowanie na stoliku kriostatu 15 Tech hist  Cięcie tkanki 16. Tech hist  Zbieranie skrawków na szkiełka 17 Tech hist  Suszenie skrawków 18 Tech hist  Utrwalanie - barwienie skrawków 19 Tech hist Zamykanie preparatów 20 Lek oper/hist  Badanie histologiczne z orientacją położenia nacieków npl. 21 Lek oper  Rekonstrukcja ubytku</vt:lpstr>
      <vt:lpstr>   Etap 1 Ustalenie granicy guza  (Lek amb/oper)  Badanie (oglądanie i palpacja) w jasnym świetle.  Rozciągnięcie skóry.  Lampa Wooda?  Zaznaczenie granic guza na skórze.    </vt:lpstr>
      <vt:lpstr>Etap 2. Określenie wstępnego  marginesu wycięcia. (Lek amb/oper) W CMM jest konieczne wycięcie pewnego marginesu zdrowej tkanki wokół guza – jego szerokość nie musi być duża - najczęściej 1-3 mm. Margines głęboki wyciecia prowadzi się najczęściej na głębokości tkanki podskórnej.   Planowaną granicę wycięcia zaznacza się na skórze.    </vt:lpstr>
      <vt:lpstr>Marginesy poszczególnych etapów  większe – mniej etapów – skrócenie zabiegu</vt:lpstr>
      <vt:lpstr>Etap 3 Planowanie położenia punktów orientacyjnych. (Lek amb/oper)  Wycięcie:  - okrągłe - godziny zegara (np. 12,3,6,9)  - wydłużone - na krótszych końcach - wielokątne - na szczytach kątów. - w miejscach ważnych punktów        topograficznych. - w miejscach planowanych podziałów       preparatu</vt:lpstr>
      <vt:lpstr>Prezentacja programu PowerPoint</vt:lpstr>
      <vt:lpstr>Etap 4 Przygotowanie dokumentacji graficznej guza „mapy nowotworu” (Lek amb/oper)  Ilustruje ona kształt guza, ważne szczegóły anatomiczne,  marginesy wycięcia, punkty orientacyjne.  Stosuje się: odręczne rysunki (w tym – na gotowych szablonach).  Fotografia polaroidowa.  Fotografia cyfrowa  </vt:lpstr>
      <vt:lpstr>Prezentacja programu PowerPoint</vt:lpstr>
      <vt:lpstr>Prezentacja programu PowerPoint</vt:lpstr>
      <vt:lpstr>Prezentacja programu PowerPoint</vt:lpstr>
      <vt:lpstr>Etap 4 Przygotowanie dokumentacji graficznej guza „mapy nowotworu” (Lek amb/oper)</vt:lpstr>
      <vt:lpstr>Prezentacja programu PowerPoint</vt:lpstr>
      <vt:lpstr>Etap 5 Znieczulenie. (Lek oper)  Znieczulenie wykonywane jest poprzez ostrzyknięcie tkanek lidokainą (0,25 – 0,5 %) z dodatkiem adrenaliny.   Niektóre ośrodki preferują środki długo działające (bupivacaine, ropivacaine, etidocaine)   </vt:lpstr>
      <vt:lpstr> Etap 6 Biopsja. (Lek oper)   Biopsja guza jest wykonywana przed kwalifikacją do leczenia.   Podczas zabiegu CMM ponownie pobieramy tkanki do badania histologicznego w skrawkach mrożonych. Część tkanki może też być przekazana do badania (formalinowo- parafinowego).   Rodzaje biopsji:   - nacinająca (incisional biopsy),   - wycinająca (excisional biopsy),   - ścinająca (shave biosy),   - łyżeczkowaniem (curretage biopsy)  - sztancowa (punch biopsy).     </vt:lpstr>
      <vt:lpstr>Prezentacja programu PowerPoint</vt:lpstr>
      <vt:lpstr>Prezentacja programu PowerPoint</vt:lpstr>
      <vt:lpstr> Etap 8 Wycięcie otoczenia guza  (brzegów bocznych i głębokich) (Lek oper)   Tkanki wycina się z  ustalonym marginesem - pod kątem około 45o (tzw. wycięcie skośno-horyzontalne lub spodeczkowate – „saucerisation”).   Umożliwia to sprowadzenie brzegów skórnych i dna do jednej płaszczyzny, odpowiadającej pełnemu marginesowi chirurgicznemu  (optymalnie w jednym skrawku).    </vt:lpstr>
      <vt:lpstr>Prezentacja programu PowerPoint</vt:lpstr>
      <vt:lpstr>Etap 9 Oznaczenie kierunkowe preparatu  chirurgicznego oraz brzegów ubytku szwami  lub nacięciami. (Lek oper) W określonych punktach - za pomocą  szwów lub nacięć.  Główny punkt jest zaznaczany dłuższym  szwem lub podwójnym nacięciem  .    </vt:lpstr>
      <vt:lpstr>Etap 10. Transport preparatu do  pracowni histopatologicznej (Lek. oper) </vt:lpstr>
      <vt:lpstr>Prezentacja programu PowerPoint</vt:lpstr>
      <vt:lpstr>Etap 11 Podział preparatu na  fragmenty (Lek oper / tech. hist)  Jeżeli preparat chirurgiczny jest za duży, by skrawki zmieściły się na szkiełku – jest dzielony na mniejsze fragmenty, poddawane osobnej obróbce. Decyzję podejmuje technik.   </vt:lpstr>
      <vt:lpstr>Etap 12 Nacinanie tkanek (uwalnienie napięć- ułatwienie rozprostowania) (Tech. hist)  Tkanki sztywne (zawierające grubą skórę, bliznę, czy chrząstkę), wymagają nacięcia (na około 90% grubości), co zezwala na ich wygięcie do jednej płaszczyzny.   Nacięcia te prowadzi się zwykle w odległości około 2-3 mm od brzegów także bliżej środka preparatu.   </vt:lpstr>
      <vt:lpstr>Etap 12 Oznaczanie kierunkowe  preparatów barwieniem  (Color Coding) (Tech hist). Barwniki specjalne: (np. Davidson Marking System). Umowne schematy: punkty godzinowe / przekroje. Nadmiar barwników odsączany jest gazikiem.     </vt:lpstr>
      <vt:lpstr>Etap 14 Bloczkowanie tkanki –  montowanie na stoliku kriostatu (Tech hist)     Cel: rozprostowanie preparatu, ułożenie równoległe do powierzchni stolika, utrwalenie poprzez zamrożenie.    Jest to najtrudniejsza czynność w chirurgii Mohsa.     </vt:lpstr>
      <vt:lpstr> Cięcie skrawków histologicznych w CMM powinno odbywać się równolegle do płaszczyzny tkanek odpowiadającej marginesowi chirurgicznemu.</vt:lpstr>
      <vt:lpstr>      Efekt: Skrawki nie obejmują całości tkanki   (ryzyko wyniku fałszywie ujemnego)  lub obejmują ją na dużej głębokości   (ryzyko wyniku fałszywie dodatniego)    </vt:lpstr>
      <vt:lpstr>      Efekt: Skrawki nie obejmują całości tkanki   (ryzyko wyniku fałszywie ujemnego)  lub obejmują ją na dużej głębokości   (ryzyko wyniku fałszywie dodatniego)    </vt:lpstr>
      <vt:lpstr> Stosowane sa liczne metody bloczkowania, wykorzystujące niską temperaturę:  - kriostatu    lub   - rozprężających się gazów</vt:lpstr>
      <vt:lpstr>Najprostsze metody wykorzystujące zamrażanie w kriostacie:    1. technika bezpośrednia,   2. technika szkiełka podstawowego,   3. technika półki szybkiego zamrażania.   Proste urządzenia umieszczane w kriostacie:  4. urządzenie Cartera,   5. system CryoEmbedder firmy Klinipath   6. Precision CryoEmbedding System Petersa   7. True Margin firmy Mohs Precision Tools    </vt:lpstr>
      <vt:lpstr>Prezentacja programu PowerPoint</vt:lpstr>
      <vt:lpstr> Tkankę obraca się „do góry dnem”, rozkłada się na stoliku na marznącym medium, unosi ku górze brzeg skórny i dociska ewakuatorem ciepła.   Zalety: brak dodatkowego oprzyrządowania.  Wady: nieprecyzyjne ukształtowanie tkanki (brak dostępu podczas zamrażania), powierzchnia bloczka nierównoległa do stolika (luzy ewakuatora).   Mała dokładność - wymaga ręcznego ustawiania bloczka podczas skrajania.  Jedynie w małych fragmentach tkankowych.   </vt:lpstr>
      <vt:lpstr>Prezentacja programu PowerPoint</vt:lpstr>
      <vt:lpstr>     Tkanka jest układana na szkiełku płaszczyzną cięcia w dół), dociskana i zamrażana w kriostacie.   Następnie – obracana i wklejana ze szkiełkiem w marznące medium na stoliku.   Szkiełko „odbija się”, uzyskując bloczek.    Wady: Niedokładne ułożenie powierzchni bloczka w stosunku do stolika (wymaga ręcznego ustawiania pozycji stolika podczas skrajania).   Zalety: możliwości obserwacji i dociskania podczas zamrażania zapewnia dokładne ukształtowanie tkanki.      </vt:lpstr>
      <vt:lpstr>Prezentacja programu PowerPoint</vt:lpstr>
      <vt:lpstr>Prezentacja programu PowerPoint</vt:lpstr>
      <vt:lpstr>Prezentacja programu PowerPoint</vt:lpstr>
      <vt:lpstr> Dwa metalowe bloki z gniazdami na stoliki kriostatu, połączone równolegle systemem trzpieni.  Na jeden stolik (wygładzony) kładzie się preparat płaszczyzną wycięcia w dół, zamraża w kriostacie, umieszcza go w gnieździe górnej płyty i wkleje w drugi (zwykły) stolik z naniesionym medium umieszczony w gnieździe dolnej płyty.   Wklejenie tkanki odbywa się poprzez złączenie ze sobą dwóch płyt, które po całkowitym zamarznięciu medium są od siebie oddzielane, a bloczek tkankowy uwalniany.    </vt:lpstr>
      <vt:lpstr>CryoEmbedder: dwa bloki stalowe łączą się poprzez trzpienie, preparat zamrażany jest na jednym z bloków i wklejany w stolik umieszczony w gnieździe drugiego bloku.   </vt:lpstr>
      <vt:lpstr> Preparat zamrażany jest na dnie metalowej wanienki, następnie pokrywany medium i specjalnie dopasowanym stolikiem.   Proces zamrażania przyspiesza sześcienny blok metalowy, nakładany na trzpień stolika, który później również ułatwia oddzielenie bloczka od wanienki.   </vt:lpstr>
      <vt:lpstr>Prezentacja programu PowerPoint</vt:lpstr>
      <vt:lpstr>Narzędzia umożliwiające zamrażanie poprzez zanurzenie w ciekłym azocie:      </vt:lpstr>
      <vt:lpstr>9. System Davidson Cryocups składa się z metalowego, płaskodennego pojemnika, w którym na dnie rozkłada się tkankę, przykrywa medium, następnie dociska stolikiem kriostatu. Zamrożenie następuje poprzez umieszczenie pojemnika w większym zbiorniku z długim trzonkiem, umożliwiającym zanurzenie w ciekłym azocie.    </vt:lpstr>
      <vt:lpstr>        Urządzenia umożliwiające formowanie i zamrażanie tkanki poza kriostatem (w natrysku gazów):    10. Gormleya,   11. Koehna,   12. Motleya i Holta,   13. Mariniego,   14. Franksa,   15. Cryohist,   16. Bieńka i Szymkowskiego.   ...precyzyjne działania manualne pod kontrolą wzroku.</vt:lpstr>
      <vt:lpstr>10. Urządzenie Gormleya.   Tkanka zamrażana na metalowym cylindrze, chłodzonym przez przepływ dwutlenku węgla, wklejana jest w stolik z medium, znajdujący się na pionowej, ruchomej dźwigni.   </vt:lpstr>
      <vt:lpstr>11. Urządzenie Koehena – modyfikacja urządzenia Cartera, w którym zamrażanie tkanki odbywa się na zeszlifowanym stoliku, nad dyszą ciekłego azotu.    </vt:lpstr>
      <vt:lpstr>12. Urządzenie Motleya i Holta składa się z plastikowego cylindra, z dyszą azotu doprowadzaną od spodu.  Na gnieździe znajdującym się nad dyszą, umieszcza się i zamraża szkiełko z tkanką.  Następnie szkiełko obraca się tkanką w dół i wkleja w stolik z medium.   </vt:lpstr>
      <vt:lpstr>13. „Cryosystem” - Mariniego.    Składa się z dwóch współśrodkowych cylindrów, z których zewnętrzny posiada uchwyt na szkiełko podstawowe, a wewnętrzny składa się z gniazda na stolik kriostatu i wylotu na ciekły azot.    Zamrażanie odbywa się podobnie jak w urządzeniu Motleya.   Cryosystem umożliwia bardziej precyzyjne ułożenie tkankiw stosunku do stolika,  z powodu lepszej stabilizacji.    </vt:lpstr>
      <vt:lpstr> Dr Leonardo Marini’s tissue freezing and plaining device - Cryosystem</vt:lpstr>
      <vt:lpstr>   14. Urządzenie Franksa ma postać kolumny z gniazdem na stolik i uchwytem na szkiełko podstawowe.  Zamrażana tkanka jest formowana na szkiełku, następnie odwracana w dół i wklejana w stolik z medium osadzony w jego dolnej części.  Zapewnia otrzymanie skrawka z całego preparatu na małej głębokości (ok. 100 mikrometrów).    </vt:lpstr>
      <vt:lpstr>15. Cryohist - najbardziej rozwinięte technologicznie urządzenie – posiada płaskie metalowe dyski, pokryte folią, na których tkanka jest spłaszczana i zamrażana pod wpływem wytwarzanego podciśnienia, nacisku folii i obniżonej temperatury dysków. Wklejanie następuje w wyniku zamknięcia pokrywy, w której znajduje się stolik.   </vt:lpstr>
      <vt:lpstr>    Tkanki rozkłada się na szkiełku i zamraża natryskiem azotu. W gnieździe umieszcza się stolik kriostatu, nakłada medium i rozpoczyna zamrażanie; szkiełko z preparatem wkleja się w zamarzające medium stolika; wyjmuje się stolik z bloczkiem, gotowy do skrajania.   Urzadzenie zapewnia unikalną możliwość mechanicznego dopasowania powierzchni bloczka do aktualnego ustawienia gniazda stolika kriostatu / płaszczyzny noża mikrotomu.</vt:lpstr>
      <vt:lpstr>1) Spłaszczanie i zamrażanie tkanki </vt:lpstr>
      <vt:lpstr>Prezentacja programu PowerPoint</vt:lpstr>
      <vt:lpstr>Prezentacja programu PowerPoint</vt:lpstr>
      <vt:lpstr>       Dokładne dopasowanie (justowanie) powierzchni bloczka do aktualnego ustawienia gniazda stolika / powierzchni tnącej noża w mikrotomie kriostatu jest unikalną cechą naszego urządzenia i odbywa się dzięki regulacji położenia stolika dwoma śrubami.           Czynność tą przeprowadza się w 3 krokach:</vt:lpstr>
      <vt:lpstr>Prezentacja programu PowerPoint</vt:lpstr>
      <vt:lpstr>   Justowanie stolika – Krok 2 Cięcie skrawków  bloczka próbnego w mikrotomie kriostatu  (na grubość 10μm), oraz wykonanie pomiarów 3 parametrów                             Przykład</vt:lpstr>
      <vt:lpstr>  Justowanie stolika – Krok 3  Ustawianie wysokości 2 śrub pokrętłami; dokładne wartości należnego obrotu śrub (L) i (R) są podawane przez własną aplikację komputerową.    </vt:lpstr>
      <vt:lpstr>Prezentacja programu PowerPoint</vt:lpstr>
      <vt:lpstr>Etap 15 Cięcie skrawków  (Tech. hist)   W kriostatach z gniazdem stolika o stałym lub regulowanym położeniu.   Temperatura cięcia rozległych skrawków o dużej zawartości tłuszczu – niska (-220C do -28 0C).   Grubość skrawków 7-8 µm (maks.10 µm).   Koniecznosc uzyskania pełnych skrawków (obejmujących cały preparat) – najczęściaj na „głębokości” kilkuset µm. </vt:lpstr>
      <vt:lpstr>   Pobieranie dużych skrawków mrożonych jest jednak trudne ze względu na ich tendencję do zwijania.      Można temu zapobiegać stosując się do następujących wskazówek:</vt:lpstr>
      <vt:lpstr>Media dobrej jakości (TFM, OCT, NEG-50)</vt:lpstr>
      <vt:lpstr>Prezentacja programu PowerPoint</vt:lpstr>
      <vt:lpstr>Prezentacja programu PowerPoint</vt:lpstr>
      <vt:lpstr>Prezentacja programu PowerPoint</vt:lpstr>
      <vt:lpstr>Prezentacja programu PowerPoint</vt:lpstr>
      <vt:lpstr>Etap 16. Zbieranie skrawków na  szkiełka</vt:lpstr>
      <vt:lpstr>  Etap 17 Suszenie skrawków  Suszenie skrawków – ok. 1- 2 min. - strumieniem ciepłego (nie gorącego) powietrza  - panelem grzewczym ok.  40 o C   </vt:lpstr>
      <vt:lpstr>Szereg utrwalania / barwienia HE dr Marii Kozioł </vt:lpstr>
      <vt:lpstr>Prezentacja programu PowerPoint</vt:lpstr>
      <vt:lpstr>  Barwienie błękitem toluidyny uwidocznia skupiska komórek nabłonkowych (nowotworowych) na niebiesko, a  polisacharydy (przestrzenie międzykomórkowe) na różowo (barwienie metachromatyczne).  Stosowane rzadko. Zalecany szereg:  Błękit toluidyny 0,5% 10s,  Płukanie w wodzie 30s, Alkohol 96% 40s, Substytut ksylenu 40s</vt:lpstr>
      <vt:lpstr> Barwienia immunohistochemiczne, w wybranych przypadkach, głównie przeciwciałami białek rusztowania wewnątrzkomórkowego - cytokeratyn (np. Ber-EP4), w technice peroksydazowej.   Ułatwienie obrazowania komórek nabłonkowych (w tym nowotworowych) w przypadkach trudnych diagnostycznie, np. niewielkich nacieków nowotworu w otoczeniu masywnego stanu zapalnego czy nacieku okołonerwowego.   W DFSP -  CD 34  Stosowane są w CMM rzadko   </vt:lpstr>
      <vt:lpstr> Etap 19 Zamykanie preparatów  (Tech. hist)  W celu zabezpieczenia preparatu zamyka się go w żywicach naturalnych (balsam kanadyjski), bądź syntetycznych (Permaslip, DPX, XAM, Entellan).   Syntetyczne - niższa lepkość, nie żółkną. </vt:lpstr>
      <vt:lpstr>Etap 20 Badanie histologiczne Specyfika:  - gorsza jakością skrawków mrożonych (w porównaniu  do parafinowych)  - pozioma orientacja preparatów (przekroje przydatków naskórkowych mogą imitować npl)  - duża rozległość skrawków  - naciek zapalny - może maskować nowotwór.  </vt:lpstr>
      <vt:lpstr> Interpretacja preparatów w CMM wymaga znajomości obrazów histologicznych:  - licznych odmian nowotworów skóry (raków) – głównie BCC   - tkanek zdrowych (skóry) w różnych częściach twarzy  - rzadkie nowotwory (raki przydatkowe, nowotwory  mezenchymalne) wymagają interpretacji zespołowej,  pochłaniającej więcej czasu. </vt:lpstr>
      <vt:lpstr>              Klasyfikacja WHO (2006) postaci kliniczno-histologicznych BCC  - guzkowo-lita (nodularis-solidum)  - guzkowo-gruczołowa (nodularis-adenoides)  - guzkowo-torbielowata (nodularis-cysticum)  - powierzchowna wieloogniskowa (superficiale multicentricum) - barwnikowa (pigmentosum)  - naciekająca (infiltrativum) - twardzinopodobna (sclerodermiforme - morpheiforme) - raka pośredniego (metatypicum, baso-spinocellulare) - drobnoguzkowa (micronodulare)  - guz włóknisto-nabłonkowy (fibroepithelial tumor, Pinkus) - postać kliniczna - w przebiegu zespołu Gorlina  - postaci histologiczne z różnicowaniem w kierunku przydatków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Techniki telepatologiczne umożliwiają prowadzenie zdalnych konsultacji na bieżąco.   - dla lekarzy prowadzących samodzielnie badania ale chcących skonsultować preparaty (wymóg prawny)  - dla lekarzy którzy całość decyzji histologicznych zostawiają w rękach histopatologów.  </vt:lpstr>
      <vt:lpstr>Prezentacja programu PowerPoint</vt:lpstr>
      <vt:lpstr>  Etap 21 Rekonstrukcja ubytku     Stwierdzenie nacieku nowotworu zmusza do powtórzenia etapów 8-20 w obrębie nacieczonej części marginesu.   Potwierdzenie braku nacieków nowotworu w ostatnim marginesie wycięcia kwalifikuje do rekonstrukcji chirurgicznej.      </vt:lpstr>
      <vt:lpstr>         Sposoby rekonstrukcji ubytków (drabina rekonstrukcyjna).  - Samowygojenie (per secundam intentionem) -Zeszycie proste lub warstwowe -Przeszczepy skóry (pełnej – niepełnej grubości)  -Przeszczepy złożone -Płaty lokalne -Płaty odległe -dystalne -Płaty wolne </vt:lpstr>
      <vt:lpstr>Techniki zamknięcia ubytku:  Samowygojenie</vt:lpstr>
      <vt:lpstr>Zeszycie proste. </vt:lpstr>
      <vt:lpstr>Techniki zamknięcia ubytku: Zeszycie warstwowe ubytku pełnościennego</vt:lpstr>
      <vt:lpstr>Przeszczepy skóry pełnej grubości Lepsza estetyka i funkcja, trudniejsze wgajanie, mała powierzchnia</vt:lpstr>
      <vt:lpstr> Przeszczepy skóry niepełnej (pośredniej) grubości  Gorsza estetyka i funkcja, łatwiejsze wgajanie, duża powierzchnia</vt:lpstr>
      <vt:lpstr>Przeszczepy złożone  (skrzydło nosa, powieki, wargi, uszy)</vt:lpstr>
      <vt:lpstr>Plastyka płatowa lokalna –  przesunięcie wzdłużne (advancement) wg Burowa</vt:lpstr>
      <vt:lpstr>Plastyka płatowa lokalna –  przesunięcie wzdłużne (advancement)  -  U, H</vt:lpstr>
      <vt:lpstr>Plastyka płatowa lokalna –  przesunięcie wzdłużne (advancement)  -   A - T</vt:lpstr>
      <vt:lpstr>Plastyka płatowa lokalna –  przesunięcie wzdłużne (advancement)  V-Y</vt:lpstr>
      <vt:lpstr>Plastyka płatowa lokalna  obrót (rotation)</vt:lpstr>
      <vt:lpstr> Plastyka płatowa lokalna przełożenie (transposition)</vt:lpstr>
      <vt:lpstr> Plastyka płatowa lokalna przełożenie (transposition)</vt:lpstr>
      <vt:lpstr>Plastyka płatowa lokalna  (transpozycja - interpolacja)</vt:lpstr>
      <vt:lpstr>Prezentacja programu PowerPoint</vt:lpstr>
      <vt:lpstr>Rozległe ubytki nosa –  płaty ze skalpu (Converse) </vt:lpstr>
      <vt:lpstr>Techniki zamknięcia ubytków:  Plastyka płatowa dystalna, tzw. Płat piersiowo-naramienny Bakamijana</vt:lpstr>
      <vt:lpstr> CMM wymaga precyzji na wszystkich  etapach postępowania: planowaniu zabiegu, wycięciu tkanek, oznaczaniu preparatów (chirurgicznych i histologicznych), preparatyce i diagnostyce histologicznej.    Każdy z nich jest równie ważny dla osiągnięcia dobrych wyników, a błędy techniczne są najczęstszą przyczyną niepowodzeń.  </vt:lpstr>
      <vt:lpstr>   Konieczne jest pełne zrozumienie wszystkich współpracujących osób.     Osoba nadzorująca (zwykle jest nią chirurg) powinna  być zorientowana w szczegółach preparatyki i diagnostyki histologicznej.    Powinnna ona umieć podjąć dyskusję z technikiem (sposób preparatyki), czy histologiem (interpretacja obrazu histologicznego).  </vt:lpstr>
      <vt:lpstr> CMM wymaga sporych umiejętności manualnych, nabywanej w trakcie praktyki.    Dotyczy to zabiegu operacyjnego, ale (przede wszystkim) - obróbki histologicznej, której celem jest wykonanie nietypowych preparatów ukazujących cały margines chirurgiczny.    W uzyskaniu preparatów dobrej jakości mogą stanąć na przeszkodzie liczne artefakty: mechaniczne, termiczne, chemiczne, naniesione ciała obce, itp. </vt:lpstr>
      <vt:lpstr>   Wstrzykiwanie znieczulenia – „dziury” pomiędzy wiązkami kolagenowymi skóry właściwej lub w naskórku.    Nieprecyzyjne wycięcie - (zgniecenia, rozerwania lub braki tkanek).     Zgniatanie pincetą podczas zabiegu lub prostowania tkanek  – uszkodzenia widoczne w postaci drobnych ognisk zniekszałconych cienkich włókien (kolagenowych).   Narzędzia elektrochirurgiczne (uszkodzenia termiczne) koagulują białka - komórki o amorficznych kształtach.</vt:lpstr>
      <vt:lpstr>           Brak dokładnego oznakowania „kierunkowego” szwami lub nacięciami stwarza ryzyko utraty orientacji preparatu.  Powinny być one dobrze widoczne, a preparat ułożony w sposób uporządkowany na chłonnej podkładce (możliwie z naniesionymi punktami orientacyjnymi).     Preparat powinien być szybko przeniesiony do pracowni histologicznej (położonej możliwie blisko).   Obrócenie preparatu stwarza ryzyko utraty orientacji kierunkowej (wyjaśnienia chiruga często  pozwalają rozwiać wątpliwości).       </vt:lpstr>
      <vt:lpstr>     Przesuszenie tkanki zwiększa trudnosci jej formowania i obróbki tkanki i pogarsza jakość obrazu histologicznego.   Pokrycie wilgotnym gazikiem zapobiega wysychaniu.    </vt:lpstr>
      <vt:lpstr> Podczas „kodowania” tkanki barwnikami w pracowni histologicznej należy zastosowac taką ich ilość, by były wyraźnie widoczne w skrawkach, ale należy unikać ich „rozlewania” (nadmiar odsączać gazikiem). </vt:lpstr>
      <vt:lpstr>Prezentacja programu PowerPoint</vt:lpstr>
      <vt:lpstr>  Zamrażanie tkanki mokrej lub  zamrażanie nieciagłe (z chwilowym rozmrożeniem) powodują uszkodzenia termiczne (duże kryształy lodu rozrywają tkanki, niszcząc ich strukturę).   Zamrażanie tkanki powinno się odbywać w sposób nieprzerwany (uwaga na wklejanie zamrożonej tkanki w ciepłe medium !).</vt:lpstr>
      <vt:lpstr>      Krojenie skrawków w CMM powinno odbywać  się w temperaturze -220C do -240C (tłuszcz - do -300C)   W wyższej -  tkanka jest zbyt miękka, marszczy się i „rozsmarowuje” (można obniżyć temperaturę sprayem, np sprężonym powietrzem)  W niższej – zbyt twarda i się kruszy (po zamrożeniu azotem - ocieplenie bloczka w komorze kriostatu). </vt:lpstr>
      <vt:lpstr>   Ważne jest bardzo dobre przygotowanie techniczne kriostatu.   - regularne serwisowanie  - czyszczenie,  - niwelowanie luzów - świeże ostrza - wydajny agregat</vt:lpstr>
      <vt:lpstr>    Tępy nóż - uszkodzenia mechaniczne, krojenie w „prążki”.     Wyszczerbiona krawędź płytki anti-roll -  rozrywanie i zwijanie tkanki.      Luzy na gnieździe stolika lub w mocowaniu noża – skrawki o niejednorodnej grubości.     Zły kąt mocowania noża – niepełne, trudne cięcie z „wżerami” równoległymi do ostrza. </vt:lpstr>
      <vt:lpstr> Chrząstki, blizny, zwapnienia, duża ilość tkanki tłuszczowej mogą być przyczyną trudności w skrajaniu preparatu.     Zużyte (zanieczyszczone) substancje szeregu barwienia – złe zabarwienie i kontrastowość preparatu    </vt:lpstr>
      <vt:lpstr>      Nieumiejętne zamykanie szkiełkiem nakrywkowym   - odkryty skrawek - obecność pęcherzyków powietrza - klejenie preparatu do półki mikroskopu</vt:lpstr>
      <vt:lpstr> Przekroje przydatków naskórkowych mogą imitować npl (przeglądnięcie kilku skrawków pozwala na właściwe rozpoznanie).   Nowotwór może być maskowany przez naciek zapalny.   </vt:lpstr>
      <vt:lpstr> Przypadkowe naniesienie (w procesie obróbki) na tkankę zgrupowanych komórek raka może imitować naciek nowotworu w marginesie (wynik fałszywie dodatni).</vt:lpstr>
      <vt:lpstr> Rekonstrukcja płatowa opóźnia często  rozpoznanie nawrotu.   W  nowotworach najbardziej agresywnych należy rozważyć rekonstrukcję nie utrudniającą obserwacji blizny (gojenie samoistne, przeszczepy, egzoprotezy).    Po zmniejszeniu ryzyka ( 1- 2 lata) można rozważyć płatową rekonstrukcję ostateczną.  </vt:lpstr>
      <vt:lpstr>Prezentacja programu PowerPoint</vt:lpstr>
      <vt:lpstr>Prezentacja programu PowerPoint</vt:lpstr>
      <vt:lpstr>Prezentacja programu PowerPoint</vt:lpstr>
      <vt:lpstr> Po stwierdzeniu we własnym materiale wysokiego współczynnika nawrotów po leczeniu szczególnie rozległych nawrotowych BCC z wysokim ryzykiem nacieku podłoża kostnego sposobem CMM (w pierwszych 3 latach działalności – blisko 15 %) zaprzestano ich kwalifikacji do leczenia tą metodą. </vt:lpstr>
      <vt:lpstr>W trakcie zabiegu może okazać się, że nie ma możliwości selektywnego poszerzenia wycięcia (z powodu nacieku np wewnątrz oczodołu lub na kości)– leczenie CMM jest wówczas kończone w sposób nieplanowany.   Pacjent jest kierowany do innych form leczenia (szerokie wycięcie chirurgiczne, radioterapia, chemioterapia vismodegibem, itp).</vt:lpstr>
      <vt:lpstr> Metoda „parafinowa” CMM  vs. „skrawków mrożonych”.   CMM z badaniem histologicznym w skrawkach parafinowych powoduje wydłużenie leczenia.     Brak udziału lekarza operujacego w preparatyce i diagnostyce histologicznej zwiększa ryzyko błędów (orientacja kierunkowa, niekompletność skrawków, analiza wyników fałszywie dodatnich lub ujemnych).    Z tych względów preferujemy szybką metodę „fresh tissue”, zaś metodę „ slow Mohs” stosujemy obecnie jedynie w rzadkich przypadkach, np DFSP. </vt:lpstr>
      <vt:lpstr> CMM opiera się głównie na zastosowaniu skrawków mrożonych - gorszej jakości w stosunku do parafinowych.    Jednak wg. większości specjalistów w znacznej większości przypadków zezwalają ona na na wiarygodne badanie marginesów resekcyjnych.  </vt:lpstr>
      <vt:lpstr>           Leczenie sposobem chirurgii mikrograficznej Mohsa jest sprzeczne z klasyczną zasadą onkologii – unikania naruszania guza przez wycięcie z szerokim marginesem.     Jednak, w przypadku raka podstawnokomórkowego, który nie daje przerzutów ani też nie stwarza ryzyka przeszczepienia komórek nowotworu w inne miejsce - zastrzeżenie to nie wydaje się racjonalne </vt:lpstr>
      <vt:lpstr>Kwalifikacja do CMM.     Wiele ośrodków (USA), stosuje CMM w leczeniu znacznej większości pacjentów z nowotworami skóry.      Ze względów finansowych i organizacyjnych celowe wydaje się jednak ograniczenie kwalifikacji do wybranych grup nowotworów, w których uzyskane korzyści z tej formy leczenia wydają się być największe... </vt:lpstr>
      <vt:lpstr>     Kwalifikacja do CMM stosowana  w naszym ośrodku   1) BCC wysokiego ryzyka nawrotu (agresywne odmiany – infiltrativum, sclerodermiforme, micronodulare, metatypicum), BCC nawrotowe, guzy rozległe (≥2 cm), lokalizacja na nosie i powiekach.   2) Potencjalna oszczędność tkanek (znaczenie estetyczne (pacjenci młodzi, szczególnie kobiety) i/lub czynnościowe (powieki, nos). Jednak nierzadko ubytek może być większy niż po klasycznym wycięciu.  3) BCC po wycięciach nieradykalnych (non in sano) (możliwość selektywnej identyfikacji i usunięcia npl).   4) Raki kolczystokomórkowe (SCC) niskiego ryzyka (np. postać brodawkująca) i przedinwazyjne (np. przerosła postać choroby Bowena). Leczenie inwazyjnych postaci SCC wiąże się z podwyższonym ryzykiem nieskuteczności ze względu na możliwą nieciągłość rozwoju nowotworu.   5) Raki przydatków naskórkowych (kwalifikacja względna).  6) Guzowaty włókniakomięsak skóry (dermatofibrosarcoma protuberans) (kwalifikacja względna).</vt:lpstr>
      <vt:lpstr>Prezentacja programu PowerPoint</vt:lpstr>
      <vt:lpstr>Uwagi końcowe:    W CMM kluczowy jest ciągły przepływ informacji pomiędzy chirurgiem, technikiem i diagnostą histologicznym.    Brak właściwej komunikacji a także brak zaangażowania lekarza prowadzącego skutkuje błędami dotyczącymi miejsc podziałów preparatu, kodowania kolorystycznego, numeracji, co utrudnia lokalizację nacieków npl, ich celowane wycięcie i zmiejsza skuteczność metody.    Jest to podejście odmienne w stosunku do klasycznego leczenia chirurgicznego, w którym role chirurga, technika i patologa są wyraźnie rozdzielone. </vt:lpstr>
      <vt:lpstr>      Uwagi końcowe:   Należy dążyć do uprawiania chirurgii Mohsa zgodnie z najwyższymi kryteriami jakościowymi. W tym celu jest konieczne, by lekarz operujący posiadał także umiejętności dotyczące techniki i diagnostyki histologicznej podstawowych nowotworów skóry.    W warunkach polskich konieczne jest prowadzenie leczenia CMM w ścisłej współpracy z patomorfologiem (umożliwia  to skorzystanie z jego wiedzy oraz spełnienie kryteriów formalno-prawnych). Dużą rolę w tym zakresie powinny odegrać techniki telepatologiczne. </vt:lpstr>
      <vt:lpstr>          Należy mieć nadzieję na szersze wprowadzenie chirurgii mikrograficznej Mohsa w Polsce. Mogłoby to zapewnić optymalne leczenie wielu pacjentów, poszukujących skutecznej terapii. Zdaniem autorów ich liczba powinna wynosić kilka tysięcy rocznie.    Wprowadzenie CMM mogłoby też okazać się niezwykle wartościowe dla lekarzy / ośrodków, umożliwiając wzbogacenie zakresu stosowanych zabiegów i zapewniając poprawę wyników leczenia.  Krok ten jest też postulowany w wielu publikacjach / zaleceniach dotyczących nowotworów skóry (1).    (1) Owczarek W, Rutkowski P, Słowińska M i inni: Recommendations on the treatment of basal cell carcinoma and squamous cell carcinoma prepared by the Oncology Department of the Polish Dermatology Society and the Melanoma Academy Department of the Polish Society of Oncological Surgery. Oncology in Clinical Practice 2015;5:246-255</vt:lpstr>
      <vt:lpstr>         Dziękuję  za  uwagę</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 hab. n. med. Andrzej Bieniek Dr n. med. Zdzisław Woźniak Dr n. med. mgr. inż. Maria Kozioł   Kurs chirurgii mikrograficznej  Mohsa.</dc:title>
  <dc:creator>Andrzej Bieniek</dc:creator>
  <cp:lastModifiedBy>Andrzej Bieniek</cp:lastModifiedBy>
  <cp:revision>87</cp:revision>
  <dcterms:created xsi:type="dcterms:W3CDTF">2017-03-21T06:34:18Z</dcterms:created>
  <dcterms:modified xsi:type="dcterms:W3CDTF">2017-03-28T13:59:50Z</dcterms:modified>
</cp:coreProperties>
</file>